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6" r:id="rId1"/>
  </p:sldMasterIdLst>
  <p:notesMasterIdLst>
    <p:notesMasterId r:id="rId48"/>
  </p:notesMasterIdLst>
  <p:handoutMasterIdLst>
    <p:handoutMasterId r:id="rId49"/>
  </p:handoutMasterIdLst>
  <p:sldIdLst>
    <p:sldId id="258" r:id="rId2"/>
    <p:sldId id="259" r:id="rId3"/>
    <p:sldId id="334" r:id="rId4"/>
    <p:sldId id="335" r:id="rId5"/>
    <p:sldId id="353" r:id="rId6"/>
    <p:sldId id="354" r:id="rId7"/>
    <p:sldId id="338" r:id="rId8"/>
    <p:sldId id="339" r:id="rId9"/>
    <p:sldId id="340" r:id="rId10"/>
    <p:sldId id="341" r:id="rId11"/>
    <p:sldId id="342" r:id="rId12"/>
    <p:sldId id="343" r:id="rId13"/>
    <p:sldId id="345" r:id="rId14"/>
    <p:sldId id="347" r:id="rId15"/>
    <p:sldId id="371" r:id="rId16"/>
    <p:sldId id="349" r:id="rId17"/>
    <p:sldId id="350" r:id="rId18"/>
    <p:sldId id="279" r:id="rId19"/>
    <p:sldId id="280" r:id="rId20"/>
    <p:sldId id="281" r:id="rId21"/>
    <p:sldId id="324" r:id="rId22"/>
    <p:sldId id="284" r:id="rId23"/>
    <p:sldId id="297" r:id="rId24"/>
    <p:sldId id="372" r:id="rId25"/>
    <p:sldId id="373" r:id="rId26"/>
    <p:sldId id="374" r:id="rId27"/>
    <p:sldId id="318" r:id="rId28"/>
    <p:sldId id="327" r:id="rId29"/>
    <p:sldId id="370" r:id="rId30"/>
    <p:sldId id="302" r:id="rId31"/>
    <p:sldId id="375" r:id="rId32"/>
    <p:sldId id="376" r:id="rId33"/>
    <p:sldId id="377" r:id="rId34"/>
    <p:sldId id="378" r:id="rId35"/>
    <p:sldId id="360" r:id="rId36"/>
    <p:sldId id="361" r:id="rId37"/>
    <p:sldId id="363" r:id="rId38"/>
    <p:sldId id="364" r:id="rId39"/>
    <p:sldId id="365" r:id="rId40"/>
    <p:sldId id="366" r:id="rId41"/>
    <p:sldId id="367" r:id="rId42"/>
    <p:sldId id="368" r:id="rId43"/>
    <p:sldId id="362" r:id="rId44"/>
    <p:sldId id="333" r:id="rId45"/>
    <p:sldId id="329" r:id="rId46"/>
    <p:sldId id="304" r:id="rId47"/>
  </p:sldIdLst>
  <p:sldSz cx="9144000" cy="6858000" type="screen4x3"/>
  <p:notesSz cx="7099300" cy="10234613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600FF"/>
    <a:srgbClr val="9900FF"/>
    <a:srgbClr val="6699FF"/>
    <a:srgbClr val="0099FF"/>
    <a:srgbClr val="CC66FF"/>
    <a:srgbClr val="FF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1" autoAdjust="0"/>
    <p:restoredTop sz="94559" autoAdjust="0"/>
  </p:normalViewPr>
  <p:slideViewPr>
    <p:cSldViewPr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9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E4D14C-A480-4998-8276-C4B1B15FFAC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AB4B48EE-4693-40C1-BEC3-6C29A15C4ED7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ja-JP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rPr>
            <a:t>کمیته مشاوران </a:t>
          </a:r>
          <a:endParaRPr kumimoji="0" lang="en-US" altLang="en-US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Mitra" panose="00000400000000000000" pitchFamily="2" charset="-78"/>
          </a:endParaRPr>
        </a:p>
      </dgm:t>
    </dgm:pt>
    <dgm:pt modelId="{B4826448-8C64-4220-A002-A5B3BF034669}" type="parTrans" cxnId="{AE846912-9F1F-4A22-99C2-3112C7671596}">
      <dgm:prSet/>
      <dgm:spPr/>
    </dgm:pt>
    <dgm:pt modelId="{496131A6-9FF0-4394-A483-2E851D2E5280}" type="sibTrans" cxnId="{AE846912-9F1F-4A22-99C2-3112C7671596}">
      <dgm:prSet/>
      <dgm:spPr/>
    </dgm:pt>
    <dgm:pt modelId="{12E6B670-E9A0-4853-99B2-5DFB8733C583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ja-JP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rPr>
            <a:t>کمیته‌ی مدیریت فاز2 پروژه</a:t>
          </a:r>
          <a:endParaRPr kumimoji="0" lang="en-US" altLang="en-US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Mitra" panose="00000400000000000000" pitchFamily="2" charset="-78"/>
          </a:endParaRPr>
        </a:p>
      </dgm:t>
    </dgm:pt>
    <dgm:pt modelId="{FFBEB6F1-1D89-4102-BBB7-AF2AC874D77C}" type="parTrans" cxnId="{496F3EAC-AF33-4723-A2DD-1784C53EE5C9}">
      <dgm:prSet/>
      <dgm:spPr/>
    </dgm:pt>
    <dgm:pt modelId="{8B4AA42B-68E7-43A0-BFD7-11CF23ABD293}" type="sibTrans" cxnId="{496F3EAC-AF33-4723-A2DD-1784C53EE5C9}">
      <dgm:prSet/>
      <dgm:spPr/>
    </dgm:pt>
    <dgm:pt modelId="{BDC7187C-70E4-4369-8E98-B9200A43CD06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rPr>
            <a:t>تیم اجرایی</a:t>
          </a:r>
          <a:endParaRPr kumimoji="0" lang="en-US" altLang="en-US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Mitra" panose="00000400000000000000" pitchFamily="2" charset="-78"/>
          </a:endParaRPr>
        </a:p>
      </dgm:t>
    </dgm:pt>
    <dgm:pt modelId="{4D5727E4-D1F3-44AD-B9DF-88F5D9357A78}" type="parTrans" cxnId="{1A7385BA-4B51-41EF-800B-5FA233CAA1E8}">
      <dgm:prSet/>
      <dgm:spPr/>
    </dgm:pt>
    <dgm:pt modelId="{B4E393DF-759A-4AD2-AC58-C6BEC17B0B6C}" type="sibTrans" cxnId="{1A7385BA-4B51-41EF-800B-5FA233CAA1E8}">
      <dgm:prSet/>
      <dgm:spPr/>
    </dgm:pt>
    <dgm:pt modelId="{29EED504-1C31-4CE1-88E1-BC325FA455E1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rPr>
            <a:t>تیم متخصصان فرآیندی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rPr>
            <a:t> و مطالعات کتابخانه</a:t>
          </a:r>
          <a:r>
            <a:rPr kumimoji="0" lang="fa-IR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‌</a:t>
          </a:r>
          <a:r>
            <a:rPr kumimoji="0" lang="fa-IR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rPr>
            <a:t>ای</a:t>
          </a:r>
          <a:endParaRPr kumimoji="0" lang="en-US" altLang="en-US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Mitra" panose="00000400000000000000" pitchFamily="2" charset="-78"/>
          </a:endParaRPr>
        </a:p>
      </dgm:t>
    </dgm:pt>
    <dgm:pt modelId="{492869FE-CB62-4382-B2F3-79394FE54B9F}" type="parTrans" cxnId="{39ECAE39-2611-4A66-A9AC-14576CC1C6E4}">
      <dgm:prSet/>
      <dgm:spPr/>
    </dgm:pt>
    <dgm:pt modelId="{26F1BE88-F3A5-4D4E-825E-3F8ABF69F6AD}" type="sibTrans" cxnId="{39ECAE39-2611-4A66-A9AC-14576CC1C6E4}">
      <dgm:prSet/>
      <dgm:spPr/>
    </dgm:pt>
    <dgm:pt modelId="{D34D025C-D1CB-4401-94DF-EFF3BBC92D0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rPr>
            <a:t>پانل فاوا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rPr>
            <a:t>و نرم</a:t>
          </a:r>
          <a:r>
            <a:rPr kumimoji="0" lang="fa-IR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‌</a:t>
          </a:r>
          <a:r>
            <a:rPr kumimoji="0" lang="fa-IR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rPr>
            <a:t>افزار</a:t>
          </a:r>
          <a:endParaRPr kumimoji="0" lang="en-US" altLang="en-US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Mitra" panose="00000400000000000000" pitchFamily="2" charset="-78"/>
          </a:endParaRPr>
        </a:p>
      </dgm:t>
    </dgm:pt>
    <dgm:pt modelId="{DC49B84C-10F4-4BF0-93AD-0D129D74695F}" type="parTrans" cxnId="{8BE641E9-15DF-4C72-ADBD-8C65A5280F42}">
      <dgm:prSet/>
      <dgm:spPr/>
    </dgm:pt>
    <dgm:pt modelId="{042978B9-B212-4CEB-AFD6-8ACD98CB0235}" type="sibTrans" cxnId="{8BE641E9-15DF-4C72-ADBD-8C65A5280F42}">
      <dgm:prSet/>
      <dgm:spPr/>
    </dgm:pt>
    <dgm:pt modelId="{FA5E2392-28E4-4F88-9B2B-79C360563D2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rPr>
            <a:t>پانل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rPr>
            <a:t>نانوفناوری</a:t>
          </a:r>
          <a:endParaRPr kumimoji="0" lang="en-US" altLang="en-US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Mitra" panose="00000400000000000000" pitchFamily="2" charset="-78"/>
          </a:endParaRPr>
        </a:p>
      </dgm:t>
    </dgm:pt>
    <dgm:pt modelId="{22B73B53-B8BB-47BD-B10E-4A34D737DB91}" type="parTrans" cxnId="{590CA5F4-4C6F-49F8-A150-FF0133718C1C}">
      <dgm:prSet/>
      <dgm:spPr/>
    </dgm:pt>
    <dgm:pt modelId="{E14FA4B7-51D0-4168-AEDD-FAF9964A5486}" type="sibTrans" cxnId="{590CA5F4-4C6F-49F8-A150-FF0133718C1C}">
      <dgm:prSet/>
      <dgm:spPr/>
    </dgm:pt>
    <dgm:pt modelId="{C6B83F02-3D02-40A5-8548-CB23EDE2E34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rPr>
            <a:t>پانل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rPr>
            <a:t>انرژی</a:t>
          </a:r>
          <a:endParaRPr kumimoji="0" lang="en-US" altLang="en-US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Mitra" panose="00000400000000000000" pitchFamily="2" charset="-78"/>
          </a:endParaRPr>
        </a:p>
      </dgm:t>
    </dgm:pt>
    <dgm:pt modelId="{5025BCC2-19CA-4311-B1A9-EE520DB6EB21}" type="parTrans" cxnId="{2C08EFDC-1D5E-426F-8F76-FBE3AFE4813D}">
      <dgm:prSet/>
      <dgm:spPr/>
    </dgm:pt>
    <dgm:pt modelId="{E5CECBDC-971A-42AA-AF1B-19B0B4681787}" type="sibTrans" cxnId="{2C08EFDC-1D5E-426F-8F76-FBE3AFE4813D}">
      <dgm:prSet/>
      <dgm:spPr/>
    </dgm:pt>
    <dgm:pt modelId="{688DF126-EEBA-47C4-B797-E5E8F3DEDDE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rPr>
            <a:t>پانل هوا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rPr>
            <a:t>فضا</a:t>
          </a:r>
          <a:endParaRPr kumimoji="0" lang="en-US" altLang="en-US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Mitra" panose="00000400000000000000" pitchFamily="2" charset="-78"/>
          </a:endParaRPr>
        </a:p>
      </dgm:t>
    </dgm:pt>
    <dgm:pt modelId="{E0584D93-141B-4B94-9524-2DA236A93AC2}" type="parTrans" cxnId="{0FC52A47-F732-4818-9984-E7BEB9D0469E}">
      <dgm:prSet/>
      <dgm:spPr/>
    </dgm:pt>
    <dgm:pt modelId="{0ACDB323-F40B-482E-9B28-DBD768862EB1}" type="sibTrans" cxnId="{0FC52A47-F732-4818-9984-E7BEB9D0469E}">
      <dgm:prSet/>
      <dgm:spPr/>
    </dgm:pt>
    <dgm:pt modelId="{3C23CF4F-D1C5-4C1E-B49B-48C0A3E9FA6D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rPr>
            <a:t>استخر خبرگان</a:t>
          </a:r>
          <a:endParaRPr kumimoji="0" lang="en-US" altLang="en-US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Mitra" panose="00000400000000000000" pitchFamily="2" charset="-78"/>
          </a:endParaRPr>
        </a:p>
      </dgm:t>
    </dgm:pt>
    <dgm:pt modelId="{26E548A4-930B-4159-9F54-BEC01DB81241}" type="parTrans" cxnId="{E0B4B946-77BD-4BF2-B960-6C06F6CD96C8}">
      <dgm:prSet/>
      <dgm:spPr/>
    </dgm:pt>
    <dgm:pt modelId="{6F0CD7CB-8991-424E-AB89-37691BA7D8E2}" type="sibTrans" cxnId="{E0B4B946-77BD-4BF2-B960-6C06F6CD96C8}">
      <dgm:prSet/>
      <dgm:spPr/>
    </dgm:pt>
    <dgm:pt modelId="{E48C70BD-1EC9-40ED-BE4D-DF8D59A526B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rPr>
            <a:t>اتوماسیون و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rPr>
            <a:t>ساخت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rPr>
            <a:t> و تولید</a:t>
          </a:r>
          <a:endParaRPr kumimoji="0" lang="en-US" altLang="en-US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Mitra" panose="00000400000000000000" pitchFamily="2" charset="-78"/>
          </a:endParaRPr>
        </a:p>
      </dgm:t>
    </dgm:pt>
    <dgm:pt modelId="{6EE1F63A-DB09-44BA-BA1F-7D1400F197C3}" type="parTrans" cxnId="{6BB55B3A-E3AA-40D9-8953-F4A11E597C5D}">
      <dgm:prSet/>
      <dgm:spPr/>
    </dgm:pt>
    <dgm:pt modelId="{B244A4A5-2547-4FD6-AE64-22D15D6743F2}" type="sibTrans" cxnId="{6BB55B3A-E3AA-40D9-8953-F4A11E597C5D}">
      <dgm:prSet/>
      <dgm:spPr/>
    </dgm:pt>
    <dgm:pt modelId="{322E696D-AA95-4C1D-9D94-AFA9BB41C14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rPr>
            <a:t>پانل مخابرات،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rPr>
            <a:t>الکترونیک و ..</a:t>
          </a:r>
          <a:endParaRPr kumimoji="0" lang="en-US" altLang="en-US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Mitra" panose="00000400000000000000" pitchFamily="2" charset="-78"/>
          </a:endParaRPr>
        </a:p>
      </dgm:t>
    </dgm:pt>
    <dgm:pt modelId="{A8520DDE-C414-4C46-A0D9-47A65E25C5A8}" type="parTrans" cxnId="{58361AEA-C541-443B-861D-ABF254675431}">
      <dgm:prSet/>
      <dgm:spPr/>
    </dgm:pt>
    <dgm:pt modelId="{F53D2FDB-DE04-4798-9509-97D83C0621D1}" type="sibTrans" cxnId="{58361AEA-C541-443B-861D-ABF254675431}">
      <dgm:prSet/>
      <dgm:spPr/>
    </dgm:pt>
    <dgm:pt modelId="{D126601E-E607-4B1A-89B4-F3D33684CE32}" type="pres">
      <dgm:prSet presAssocID="{4EE4D14C-A480-4998-8276-C4B1B15FFA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364A78A-6277-41B8-992E-A5FBD120B6C1}" type="pres">
      <dgm:prSet presAssocID="{AB4B48EE-4693-40C1-BEC3-6C29A15C4ED7}" presName="hierRoot1" presStyleCnt="0">
        <dgm:presLayoutVars>
          <dgm:hierBranch/>
        </dgm:presLayoutVars>
      </dgm:prSet>
      <dgm:spPr/>
    </dgm:pt>
    <dgm:pt modelId="{8C09E8B0-E2E4-4734-B802-B0BD41B2EDB1}" type="pres">
      <dgm:prSet presAssocID="{AB4B48EE-4693-40C1-BEC3-6C29A15C4ED7}" presName="rootComposite1" presStyleCnt="0"/>
      <dgm:spPr/>
    </dgm:pt>
    <dgm:pt modelId="{10FAD99F-815A-474D-850B-9B2DFE2D8316}" type="pres">
      <dgm:prSet presAssocID="{AB4B48EE-4693-40C1-BEC3-6C29A15C4ED7}" presName="rootText1" presStyleLbl="node0" presStyleIdx="0" presStyleCnt="1">
        <dgm:presLayoutVars>
          <dgm:chPref val="3"/>
        </dgm:presLayoutVars>
      </dgm:prSet>
      <dgm:spPr/>
    </dgm:pt>
    <dgm:pt modelId="{44227822-B6E8-4895-91A1-AD0A30ECE6D5}" type="pres">
      <dgm:prSet presAssocID="{AB4B48EE-4693-40C1-BEC3-6C29A15C4ED7}" presName="rootConnector1" presStyleLbl="node1" presStyleIdx="0" presStyleCnt="0"/>
      <dgm:spPr/>
    </dgm:pt>
    <dgm:pt modelId="{5B0F7CC1-0D5D-4DB3-97B2-C0155F4C0594}" type="pres">
      <dgm:prSet presAssocID="{AB4B48EE-4693-40C1-BEC3-6C29A15C4ED7}" presName="hierChild2" presStyleCnt="0"/>
      <dgm:spPr/>
    </dgm:pt>
    <dgm:pt modelId="{6C843AD4-BBD0-4F34-A146-832AB22D5455}" type="pres">
      <dgm:prSet presAssocID="{FFBEB6F1-1D89-4102-BBB7-AF2AC874D77C}" presName="Name35" presStyleLbl="parChTrans1D2" presStyleIdx="0" presStyleCnt="1"/>
      <dgm:spPr/>
    </dgm:pt>
    <dgm:pt modelId="{0783F4E0-2763-400A-9629-617BD9ACC3F1}" type="pres">
      <dgm:prSet presAssocID="{12E6B670-E9A0-4853-99B2-5DFB8733C583}" presName="hierRoot2" presStyleCnt="0">
        <dgm:presLayoutVars>
          <dgm:hierBranch/>
        </dgm:presLayoutVars>
      </dgm:prSet>
      <dgm:spPr/>
    </dgm:pt>
    <dgm:pt modelId="{62374699-B4E4-46DC-8117-5A70FBDADEAD}" type="pres">
      <dgm:prSet presAssocID="{12E6B670-E9A0-4853-99B2-5DFB8733C583}" presName="rootComposite" presStyleCnt="0"/>
      <dgm:spPr/>
    </dgm:pt>
    <dgm:pt modelId="{18E9999E-1C7D-4148-AA70-D6193247820C}" type="pres">
      <dgm:prSet presAssocID="{12E6B670-E9A0-4853-99B2-5DFB8733C583}" presName="rootText" presStyleLbl="node2" presStyleIdx="0" presStyleCnt="1">
        <dgm:presLayoutVars>
          <dgm:chPref val="3"/>
        </dgm:presLayoutVars>
      </dgm:prSet>
      <dgm:spPr/>
    </dgm:pt>
    <dgm:pt modelId="{9CF7009A-D642-466C-B2BC-2EBA26361835}" type="pres">
      <dgm:prSet presAssocID="{12E6B670-E9A0-4853-99B2-5DFB8733C583}" presName="rootConnector" presStyleLbl="node2" presStyleIdx="0" presStyleCnt="1"/>
      <dgm:spPr/>
    </dgm:pt>
    <dgm:pt modelId="{9F618E7E-B22F-4F82-96F1-7FC53A043798}" type="pres">
      <dgm:prSet presAssocID="{12E6B670-E9A0-4853-99B2-5DFB8733C583}" presName="hierChild4" presStyleCnt="0"/>
      <dgm:spPr/>
    </dgm:pt>
    <dgm:pt modelId="{61A2F88C-5504-4EE3-8F04-9E6F1F50F382}" type="pres">
      <dgm:prSet presAssocID="{4D5727E4-D1F3-44AD-B9DF-88F5D9357A78}" presName="Name35" presStyleLbl="parChTrans1D3" presStyleIdx="0" presStyleCnt="8"/>
      <dgm:spPr/>
    </dgm:pt>
    <dgm:pt modelId="{2C237BA2-FF06-4CF9-BB73-F2D250106685}" type="pres">
      <dgm:prSet presAssocID="{BDC7187C-70E4-4369-8E98-B9200A43CD06}" presName="hierRoot2" presStyleCnt="0">
        <dgm:presLayoutVars>
          <dgm:hierBranch val="r"/>
        </dgm:presLayoutVars>
      </dgm:prSet>
      <dgm:spPr/>
    </dgm:pt>
    <dgm:pt modelId="{EE9D685F-4932-4750-9425-D7664F4FA776}" type="pres">
      <dgm:prSet presAssocID="{BDC7187C-70E4-4369-8E98-B9200A43CD06}" presName="rootComposite" presStyleCnt="0"/>
      <dgm:spPr/>
    </dgm:pt>
    <dgm:pt modelId="{69CE765F-69A2-49DD-B531-59B9073085D5}" type="pres">
      <dgm:prSet presAssocID="{BDC7187C-70E4-4369-8E98-B9200A43CD06}" presName="rootText" presStyleLbl="node3" presStyleIdx="0" presStyleCnt="8">
        <dgm:presLayoutVars>
          <dgm:chPref val="3"/>
        </dgm:presLayoutVars>
      </dgm:prSet>
      <dgm:spPr/>
    </dgm:pt>
    <dgm:pt modelId="{431F9C97-484D-4EDD-9AF9-6B702B458579}" type="pres">
      <dgm:prSet presAssocID="{BDC7187C-70E4-4369-8E98-B9200A43CD06}" presName="rootConnector" presStyleLbl="node3" presStyleIdx="0" presStyleCnt="8"/>
      <dgm:spPr/>
    </dgm:pt>
    <dgm:pt modelId="{C503687F-37DC-4193-82C0-F64E16DA3ED3}" type="pres">
      <dgm:prSet presAssocID="{BDC7187C-70E4-4369-8E98-B9200A43CD06}" presName="hierChild4" presStyleCnt="0"/>
      <dgm:spPr/>
    </dgm:pt>
    <dgm:pt modelId="{0CE6BE71-CBCC-4225-8542-DFE5C5D8EB6A}" type="pres">
      <dgm:prSet presAssocID="{BDC7187C-70E4-4369-8E98-B9200A43CD06}" presName="hierChild5" presStyleCnt="0"/>
      <dgm:spPr/>
    </dgm:pt>
    <dgm:pt modelId="{4D7B3DDE-F27D-4C18-909E-1B2FB466C3BE}" type="pres">
      <dgm:prSet presAssocID="{492869FE-CB62-4382-B2F3-79394FE54B9F}" presName="Name35" presStyleLbl="parChTrans1D3" presStyleIdx="1" presStyleCnt="8"/>
      <dgm:spPr/>
    </dgm:pt>
    <dgm:pt modelId="{3B247F55-5339-44CA-8161-071FE0A209AE}" type="pres">
      <dgm:prSet presAssocID="{29EED504-1C31-4CE1-88E1-BC325FA455E1}" presName="hierRoot2" presStyleCnt="0">
        <dgm:presLayoutVars>
          <dgm:hierBranch val="r"/>
        </dgm:presLayoutVars>
      </dgm:prSet>
      <dgm:spPr/>
    </dgm:pt>
    <dgm:pt modelId="{319B16E7-4A5C-4478-8A13-2AA6E6469BD6}" type="pres">
      <dgm:prSet presAssocID="{29EED504-1C31-4CE1-88E1-BC325FA455E1}" presName="rootComposite" presStyleCnt="0"/>
      <dgm:spPr/>
    </dgm:pt>
    <dgm:pt modelId="{CC6194F7-7D0D-4C10-9322-23E8A2AB3A8D}" type="pres">
      <dgm:prSet presAssocID="{29EED504-1C31-4CE1-88E1-BC325FA455E1}" presName="rootText" presStyleLbl="node3" presStyleIdx="1" presStyleCnt="8">
        <dgm:presLayoutVars>
          <dgm:chPref val="3"/>
        </dgm:presLayoutVars>
      </dgm:prSet>
      <dgm:spPr/>
    </dgm:pt>
    <dgm:pt modelId="{04E5E24A-FCF7-4D83-97EF-EDA892EDF7B0}" type="pres">
      <dgm:prSet presAssocID="{29EED504-1C31-4CE1-88E1-BC325FA455E1}" presName="rootConnector" presStyleLbl="node3" presStyleIdx="1" presStyleCnt="8"/>
      <dgm:spPr/>
    </dgm:pt>
    <dgm:pt modelId="{DBE8F293-3ACA-423D-A542-D9A2595AFD74}" type="pres">
      <dgm:prSet presAssocID="{29EED504-1C31-4CE1-88E1-BC325FA455E1}" presName="hierChild4" presStyleCnt="0"/>
      <dgm:spPr/>
    </dgm:pt>
    <dgm:pt modelId="{F3210695-648A-40C8-A47C-8187C5EFEE80}" type="pres">
      <dgm:prSet presAssocID="{29EED504-1C31-4CE1-88E1-BC325FA455E1}" presName="hierChild5" presStyleCnt="0"/>
      <dgm:spPr/>
    </dgm:pt>
    <dgm:pt modelId="{5A9C57B3-0CA3-419B-A95A-C337B280DEA5}" type="pres">
      <dgm:prSet presAssocID="{DC49B84C-10F4-4BF0-93AD-0D129D74695F}" presName="Name35" presStyleLbl="parChTrans1D3" presStyleIdx="2" presStyleCnt="8"/>
      <dgm:spPr/>
    </dgm:pt>
    <dgm:pt modelId="{A79F38A7-D748-4155-BE4E-C30B805A6C00}" type="pres">
      <dgm:prSet presAssocID="{D34D025C-D1CB-4401-94DF-EFF3BBC92D07}" presName="hierRoot2" presStyleCnt="0">
        <dgm:presLayoutVars>
          <dgm:hierBranch val="r"/>
        </dgm:presLayoutVars>
      </dgm:prSet>
      <dgm:spPr/>
    </dgm:pt>
    <dgm:pt modelId="{5820C602-DEB4-4D40-9B89-EBB3C0A94300}" type="pres">
      <dgm:prSet presAssocID="{D34D025C-D1CB-4401-94DF-EFF3BBC92D07}" presName="rootComposite" presStyleCnt="0"/>
      <dgm:spPr/>
    </dgm:pt>
    <dgm:pt modelId="{D201560B-527C-4BA9-91AD-5E413915EEA1}" type="pres">
      <dgm:prSet presAssocID="{D34D025C-D1CB-4401-94DF-EFF3BBC92D07}" presName="rootText" presStyleLbl="node3" presStyleIdx="2" presStyleCnt="8">
        <dgm:presLayoutVars>
          <dgm:chPref val="3"/>
        </dgm:presLayoutVars>
      </dgm:prSet>
      <dgm:spPr/>
    </dgm:pt>
    <dgm:pt modelId="{020A747B-387C-4CD4-B814-4FB0A89F75C3}" type="pres">
      <dgm:prSet presAssocID="{D34D025C-D1CB-4401-94DF-EFF3BBC92D07}" presName="rootConnector" presStyleLbl="node3" presStyleIdx="2" presStyleCnt="8"/>
      <dgm:spPr/>
    </dgm:pt>
    <dgm:pt modelId="{51C722CA-4346-4BB2-90C3-2D53AF6F038C}" type="pres">
      <dgm:prSet presAssocID="{D34D025C-D1CB-4401-94DF-EFF3BBC92D07}" presName="hierChild4" presStyleCnt="0"/>
      <dgm:spPr/>
    </dgm:pt>
    <dgm:pt modelId="{34E2A9B1-9C98-4727-A902-4B309CD4ED0A}" type="pres">
      <dgm:prSet presAssocID="{D34D025C-D1CB-4401-94DF-EFF3BBC92D07}" presName="hierChild5" presStyleCnt="0"/>
      <dgm:spPr/>
    </dgm:pt>
    <dgm:pt modelId="{E0AF841A-A2C1-4D52-B8D0-5D5585FC6266}" type="pres">
      <dgm:prSet presAssocID="{22B73B53-B8BB-47BD-B10E-4A34D737DB91}" presName="Name35" presStyleLbl="parChTrans1D3" presStyleIdx="3" presStyleCnt="8"/>
      <dgm:spPr/>
    </dgm:pt>
    <dgm:pt modelId="{7B1F1870-A542-41DC-B292-B45011CAFF28}" type="pres">
      <dgm:prSet presAssocID="{FA5E2392-28E4-4F88-9B2B-79C360563D2A}" presName="hierRoot2" presStyleCnt="0">
        <dgm:presLayoutVars>
          <dgm:hierBranch val="r"/>
        </dgm:presLayoutVars>
      </dgm:prSet>
      <dgm:spPr/>
    </dgm:pt>
    <dgm:pt modelId="{73423B23-4627-4F1A-BF9E-64E4B6F80E28}" type="pres">
      <dgm:prSet presAssocID="{FA5E2392-28E4-4F88-9B2B-79C360563D2A}" presName="rootComposite" presStyleCnt="0"/>
      <dgm:spPr/>
    </dgm:pt>
    <dgm:pt modelId="{89A317D2-FF82-44A8-BF16-6778B34B9956}" type="pres">
      <dgm:prSet presAssocID="{FA5E2392-28E4-4F88-9B2B-79C360563D2A}" presName="rootText" presStyleLbl="node3" presStyleIdx="3" presStyleCnt="8">
        <dgm:presLayoutVars>
          <dgm:chPref val="3"/>
        </dgm:presLayoutVars>
      </dgm:prSet>
      <dgm:spPr/>
    </dgm:pt>
    <dgm:pt modelId="{15E58DF3-B9C5-49BC-BCCD-819DC265AC4E}" type="pres">
      <dgm:prSet presAssocID="{FA5E2392-28E4-4F88-9B2B-79C360563D2A}" presName="rootConnector" presStyleLbl="node3" presStyleIdx="3" presStyleCnt="8"/>
      <dgm:spPr/>
    </dgm:pt>
    <dgm:pt modelId="{E84A6B6D-07A1-4128-BA90-EF006B706EC6}" type="pres">
      <dgm:prSet presAssocID="{FA5E2392-28E4-4F88-9B2B-79C360563D2A}" presName="hierChild4" presStyleCnt="0"/>
      <dgm:spPr/>
    </dgm:pt>
    <dgm:pt modelId="{B0246533-DCAB-448E-8E46-D78469B8132A}" type="pres">
      <dgm:prSet presAssocID="{FA5E2392-28E4-4F88-9B2B-79C360563D2A}" presName="hierChild5" presStyleCnt="0"/>
      <dgm:spPr/>
    </dgm:pt>
    <dgm:pt modelId="{523FAC88-35AB-4889-ADAC-998A71B2FBAB}" type="pres">
      <dgm:prSet presAssocID="{5025BCC2-19CA-4311-B1A9-EE520DB6EB21}" presName="Name35" presStyleLbl="parChTrans1D3" presStyleIdx="4" presStyleCnt="8"/>
      <dgm:spPr/>
    </dgm:pt>
    <dgm:pt modelId="{CCEA9390-3976-4E79-8BC0-790E53FCA28D}" type="pres">
      <dgm:prSet presAssocID="{C6B83F02-3D02-40A5-8548-CB23EDE2E347}" presName="hierRoot2" presStyleCnt="0">
        <dgm:presLayoutVars>
          <dgm:hierBranch val="r"/>
        </dgm:presLayoutVars>
      </dgm:prSet>
      <dgm:spPr/>
    </dgm:pt>
    <dgm:pt modelId="{9244E58E-4EA9-480C-9BA9-FC461227DC3C}" type="pres">
      <dgm:prSet presAssocID="{C6B83F02-3D02-40A5-8548-CB23EDE2E347}" presName="rootComposite" presStyleCnt="0"/>
      <dgm:spPr/>
    </dgm:pt>
    <dgm:pt modelId="{2F6D58E5-F6E4-4374-95C9-F4A16AE84FAB}" type="pres">
      <dgm:prSet presAssocID="{C6B83F02-3D02-40A5-8548-CB23EDE2E347}" presName="rootText" presStyleLbl="node3" presStyleIdx="4" presStyleCnt="8">
        <dgm:presLayoutVars>
          <dgm:chPref val="3"/>
        </dgm:presLayoutVars>
      </dgm:prSet>
      <dgm:spPr/>
    </dgm:pt>
    <dgm:pt modelId="{7241A687-037E-46F7-BD39-E82F50481627}" type="pres">
      <dgm:prSet presAssocID="{C6B83F02-3D02-40A5-8548-CB23EDE2E347}" presName="rootConnector" presStyleLbl="node3" presStyleIdx="4" presStyleCnt="8"/>
      <dgm:spPr/>
    </dgm:pt>
    <dgm:pt modelId="{52EB213A-F39E-4F94-92ED-05A129F682A4}" type="pres">
      <dgm:prSet presAssocID="{C6B83F02-3D02-40A5-8548-CB23EDE2E347}" presName="hierChild4" presStyleCnt="0"/>
      <dgm:spPr/>
    </dgm:pt>
    <dgm:pt modelId="{2003BC27-36F8-45B0-8A75-9E18AD8E373A}" type="pres">
      <dgm:prSet presAssocID="{C6B83F02-3D02-40A5-8548-CB23EDE2E347}" presName="hierChild5" presStyleCnt="0"/>
      <dgm:spPr/>
    </dgm:pt>
    <dgm:pt modelId="{FF79BCCC-EA2B-4771-9BC7-D9BC7963B411}" type="pres">
      <dgm:prSet presAssocID="{E0584D93-141B-4B94-9524-2DA236A93AC2}" presName="Name35" presStyleLbl="parChTrans1D3" presStyleIdx="5" presStyleCnt="8"/>
      <dgm:spPr/>
    </dgm:pt>
    <dgm:pt modelId="{E0D819B7-1C3F-48CE-8E96-125678E469C1}" type="pres">
      <dgm:prSet presAssocID="{688DF126-EEBA-47C4-B797-E5E8F3DEDDED}" presName="hierRoot2" presStyleCnt="0">
        <dgm:presLayoutVars>
          <dgm:hierBranch val="r"/>
        </dgm:presLayoutVars>
      </dgm:prSet>
      <dgm:spPr/>
    </dgm:pt>
    <dgm:pt modelId="{DE10D708-EE5D-430F-A813-7EE0BF2754F3}" type="pres">
      <dgm:prSet presAssocID="{688DF126-EEBA-47C4-B797-E5E8F3DEDDED}" presName="rootComposite" presStyleCnt="0"/>
      <dgm:spPr/>
    </dgm:pt>
    <dgm:pt modelId="{C46D0C0D-96DC-4CCF-B5AB-3BD6092A761E}" type="pres">
      <dgm:prSet presAssocID="{688DF126-EEBA-47C4-B797-E5E8F3DEDDED}" presName="rootText" presStyleLbl="node3" presStyleIdx="5" presStyleCnt="8">
        <dgm:presLayoutVars>
          <dgm:chPref val="3"/>
        </dgm:presLayoutVars>
      </dgm:prSet>
      <dgm:spPr/>
    </dgm:pt>
    <dgm:pt modelId="{1450A2E3-A23B-4F6B-9571-8BE7CECC05AD}" type="pres">
      <dgm:prSet presAssocID="{688DF126-EEBA-47C4-B797-E5E8F3DEDDED}" presName="rootConnector" presStyleLbl="node3" presStyleIdx="5" presStyleCnt="8"/>
      <dgm:spPr/>
    </dgm:pt>
    <dgm:pt modelId="{4819116B-7FB2-41D4-8364-C794787E1EBB}" type="pres">
      <dgm:prSet presAssocID="{688DF126-EEBA-47C4-B797-E5E8F3DEDDED}" presName="hierChild4" presStyleCnt="0"/>
      <dgm:spPr/>
    </dgm:pt>
    <dgm:pt modelId="{A40E6A88-2D63-493F-A85B-0C4CA54F264A}" type="pres">
      <dgm:prSet presAssocID="{26E548A4-930B-4159-9F54-BEC01DB81241}" presName="Name50" presStyleLbl="parChTrans1D4" presStyleIdx="0" presStyleCnt="1"/>
      <dgm:spPr/>
    </dgm:pt>
    <dgm:pt modelId="{1453832A-D837-4731-B01A-799EF90B106C}" type="pres">
      <dgm:prSet presAssocID="{3C23CF4F-D1C5-4C1E-B49B-48C0A3E9FA6D}" presName="hierRoot2" presStyleCnt="0">
        <dgm:presLayoutVars>
          <dgm:hierBranch val="r"/>
        </dgm:presLayoutVars>
      </dgm:prSet>
      <dgm:spPr/>
    </dgm:pt>
    <dgm:pt modelId="{C7922ED8-026B-4110-9BF2-CBE1AE7F8299}" type="pres">
      <dgm:prSet presAssocID="{3C23CF4F-D1C5-4C1E-B49B-48C0A3E9FA6D}" presName="rootComposite" presStyleCnt="0"/>
      <dgm:spPr/>
    </dgm:pt>
    <dgm:pt modelId="{7785CBB8-5D2C-49EA-BB27-ADD90176DD6C}" type="pres">
      <dgm:prSet presAssocID="{3C23CF4F-D1C5-4C1E-B49B-48C0A3E9FA6D}" presName="rootText" presStyleLbl="node4" presStyleIdx="0" presStyleCnt="1">
        <dgm:presLayoutVars>
          <dgm:chPref val="3"/>
        </dgm:presLayoutVars>
      </dgm:prSet>
      <dgm:spPr/>
    </dgm:pt>
    <dgm:pt modelId="{894F3DDA-188B-4232-AD98-DDB74A2C1880}" type="pres">
      <dgm:prSet presAssocID="{3C23CF4F-D1C5-4C1E-B49B-48C0A3E9FA6D}" presName="rootConnector" presStyleLbl="node4" presStyleIdx="0" presStyleCnt="1"/>
      <dgm:spPr/>
    </dgm:pt>
    <dgm:pt modelId="{44A77516-6042-4D90-89B6-83C9D86C568C}" type="pres">
      <dgm:prSet presAssocID="{3C23CF4F-D1C5-4C1E-B49B-48C0A3E9FA6D}" presName="hierChild4" presStyleCnt="0"/>
      <dgm:spPr/>
    </dgm:pt>
    <dgm:pt modelId="{9D674302-7C4C-4106-9952-D85105F13C33}" type="pres">
      <dgm:prSet presAssocID="{3C23CF4F-D1C5-4C1E-B49B-48C0A3E9FA6D}" presName="hierChild5" presStyleCnt="0"/>
      <dgm:spPr/>
    </dgm:pt>
    <dgm:pt modelId="{51C28769-0A88-4ADB-A641-83870C6097DA}" type="pres">
      <dgm:prSet presAssocID="{688DF126-EEBA-47C4-B797-E5E8F3DEDDED}" presName="hierChild5" presStyleCnt="0"/>
      <dgm:spPr/>
    </dgm:pt>
    <dgm:pt modelId="{30EF850D-A42F-4AB7-B5B5-74B36802FBDF}" type="pres">
      <dgm:prSet presAssocID="{6EE1F63A-DB09-44BA-BA1F-7D1400F197C3}" presName="Name35" presStyleLbl="parChTrans1D3" presStyleIdx="6" presStyleCnt="8"/>
      <dgm:spPr/>
    </dgm:pt>
    <dgm:pt modelId="{82664BE8-51A1-46D8-81A7-38FA76D45AE5}" type="pres">
      <dgm:prSet presAssocID="{E48C70BD-1EC9-40ED-BE4D-DF8D59A526B7}" presName="hierRoot2" presStyleCnt="0">
        <dgm:presLayoutVars>
          <dgm:hierBranch val="r"/>
        </dgm:presLayoutVars>
      </dgm:prSet>
      <dgm:spPr/>
    </dgm:pt>
    <dgm:pt modelId="{8248D200-6F0F-4CF2-88C9-3F7E24216336}" type="pres">
      <dgm:prSet presAssocID="{E48C70BD-1EC9-40ED-BE4D-DF8D59A526B7}" presName="rootComposite" presStyleCnt="0"/>
      <dgm:spPr/>
    </dgm:pt>
    <dgm:pt modelId="{4DA81035-4688-45E7-9B63-2C58B49A8310}" type="pres">
      <dgm:prSet presAssocID="{E48C70BD-1EC9-40ED-BE4D-DF8D59A526B7}" presName="rootText" presStyleLbl="node3" presStyleIdx="6" presStyleCnt="8">
        <dgm:presLayoutVars>
          <dgm:chPref val="3"/>
        </dgm:presLayoutVars>
      </dgm:prSet>
      <dgm:spPr/>
    </dgm:pt>
    <dgm:pt modelId="{C3A57C0C-F18C-4706-88CF-D79E3DE61666}" type="pres">
      <dgm:prSet presAssocID="{E48C70BD-1EC9-40ED-BE4D-DF8D59A526B7}" presName="rootConnector" presStyleLbl="node3" presStyleIdx="6" presStyleCnt="8"/>
      <dgm:spPr/>
    </dgm:pt>
    <dgm:pt modelId="{E04CAA11-279A-43DD-B8AD-5F3F2E290D17}" type="pres">
      <dgm:prSet presAssocID="{E48C70BD-1EC9-40ED-BE4D-DF8D59A526B7}" presName="hierChild4" presStyleCnt="0"/>
      <dgm:spPr/>
    </dgm:pt>
    <dgm:pt modelId="{C69D93A3-A344-4790-B145-8E1CA1BE7B42}" type="pres">
      <dgm:prSet presAssocID="{E48C70BD-1EC9-40ED-BE4D-DF8D59A526B7}" presName="hierChild5" presStyleCnt="0"/>
      <dgm:spPr/>
    </dgm:pt>
    <dgm:pt modelId="{722318A3-228C-4811-BFAF-E4D36DE9885A}" type="pres">
      <dgm:prSet presAssocID="{A8520DDE-C414-4C46-A0D9-47A65E25C5A8}" presName="Name35" presStyleLbl="parChTrans1D3" presStyleIdx="7" presStyleCnt="8"/>
      <dgm:spPr/>
    </dgm:pt>
    <dgm:pt modelId="{D22171F4-71FA-4498-A9BF-BAF2C900C400}" type="pres">
      <dgm:prSet presAssocID="{322E696D-AA95-4C1D-9D94-AFA9BB41C148}" presName="hierRoot2" presStyleCnt="0">
        <dgm:presLayoutVars>
          <dgm:hierBranch val="r"/>
        </dgm:presLayoutVars>
      </dgm:prSet>
      <dgm:spPr/>
    </dgm:pt>
    <dgm:pt modelId="{BA654002-2C20-484A-A1DA-375BE86BA75E}" type="pres">
      <dgm:prSet presAssocID="{322E696D-AA95-4C1D-9D94-AFA9BB41C148}" presName="rootComposite" presStyleCnt="0"/>
      <dgm:spPr/>
    </dgm:pt>
    <dgm:pt modelId="{6259A8AD-A093-49FE-86ED-9F87069CE1BA}" type="pres">
      <dgm:prSet presAssocID="{322E696D-AA95-4C1D-9D94-AFA9BB41C148}" presName="rootText" presStyleLbl="node3" presStyleIdx="7" presStyleCnt="8">
        <dgm:presLayoutVars>
          <dgm:chPref val="3"/>
        </dgm:presLayoutVars>
      </dgm:prSet>
      <dgm:spPr/>
    </dgm:pt>
    <dgm:pt modelId="{7D464470-0550-47C8-A220-53A09CE88444}" type="pres">
      <dgm:prSet presAssocID="{322E696D-AA95-4C1D-9D94-AFA9BB41C148}" presName="rootConnector" presStyleLbl="node3" presStyleIdx="7" presStyleCnt="8"/>
      <dgm:spPr/>
    </dgm:pt>
    <dgm:pt modelId="{9B2D68BD-B547-4B95-B4B3-F63EB67EB0D9}" type="pres">
      <dgm:prSet presAssocID="{322E696D-AA95-4C1D-9D94-AFA9BB41C148}" presName="hierChild4" presStyleCnt="0"/>
      <dgm:spPr/>
    </dgm:pt>
    <dgm:pt modelId="{6566AAAE-C446-4A70-BF5B-2C180FBB4D07}" type="pres">
      <dgm:prSet presAssocID="{322E696D-AA95-4C1D-9D94-AFA9BB41C148}" presName="hierChild5" presStyleCnt="0"/>
      <dgm:spPr/>
    </dgm:pt>
    <dgm:pt modelId="{3409A804-9139-4032-831B-D65E3C036F4D}" type="pres">
      <dgm:prSet presAssocID="{12E6B670-E9A0-4853-99B2-5DFB8733C583}" presName="hierChild5" presStyleCnt="0"/>
      <dgm:spPr/>
    </dgm:pt>
    <dgm:pt modelId="{B7A86E15-B70C-462D-8140-BDD0F0EB7360}" type="pres">
      <dgm:prSet presAssocID="{AB4B48EE-4693-40C1-BEC3-6C29A15C4ED7}" presName="hierChild3" presStyleCnt="0"/>
      <dgm:spPr/>
    </dgm:pt>
  </dgm:ptLst>
  <dgm:cxnLst>
    <dgm:cxn modelId="{42E08B05-CA22-4A35-A85A-B3196CE9C155}" type="presOf" srcId="{D34D025C-D1CB-4401-94DF-EFF3BBC92D07}" destId="{020A747B-387C-4CD4-B814-4FB0A89F75C3}" srcOrd="1" destOrd="0" presId="urn:microsoft.com/office/officeart/2005/8/layout/orgChart1"/>
    <dgm:cxn modelId="{E95F3106-B32B-4EA6-9111-FF1719043120}" type="presOf" srcId="{6EE1F63A-DB09-44BA-BA1F-7D1400F197C3}" destId="{30EF850D-A42F-4AB7-B5B5-74B36802FBDF}" srcOrd="0" destOrd="0" presId="urn:microsoft.com/office/officeart/2005/8/layout/orgChart1"/>
    <dgm:cxn modelId="{DDA1C606-F49D-4411-90FA-4B1A71AB4A33}" type="presOf" srcId="{29EED504-1C31-4CE1-88E1-BC325FA455E1}" destId="{CC6194F7-7D0D-4C10-9322-23E8A2AB3A8D}" srcOrd="0" destOrd="0" presId="urn:microsoft.com/office/officeart/2005/8/layout/orgChart1"/>
    <dgm:cxn modelId="{8C5E4409-9014-4FCF-B03D-B5970D5EAB8B}" type="presOf" srcId="{DC49B84C-10F4-4BF0-93AD-0D129D74695F}" destId="{5A9C57B3-0CA3-419B-A95A-C337B280DEA5}" srcOrd="0" destOrd="0" presId="urn:microsoft.com/office/officeart/2005/8/layout/orgChart1"/>
    <dgm:cxn modelId="{3FE4B50D-0E3A-4419-B2F2-FB233C76B8B8}" type="presOf" srcId="{29EED504-1C31-4CE1-88E1-BC325FA455E1}" destId="{04E5E24A-FCF7-4D83-97EF-EDA892EDF7B0}" srcOrd="1" destOrd="0" presId="urn:microsoft.com/office/officeart/2005/8/layout/orgChart1"/>
    <dgm:cxn modelId="{AE846912-9F1F-4A22-99C2-3112C7671596}" srcId="{4EE4D14C-A480-4998-8276-C4B1B15FFAC2}" destId="{AB4B48EE-4693-40C1-BEC3-6C29A15C4ED7}" srcOrd="0" destOrd="0" parTransId="{B4826448-8C64-4220-A002-A5B3BF034669}" sibTransId="{496131A6-9FF0-4394-A483-2E851D2E5280}"/>
    <dgm:cxn modelId="{D70E7E16-058A-40D0-94A6-1A32630F02BF}" type="presOf" srcId="{E0584D93-141B-4B94-9524-2DA236A93AC2}" destId="{FF79BCCC-EA2B-4771-9BC7-D9BC7963B411}" srcOrd="0" destOrd="0" presId="urn:microsoft.com/office/officeart/2005/8/layout/orgChart1"/>
    <dgm:cxn modelId="{AF34E01F-A170-4BFA-87B0-B91DF6AA6490}" type="presOf" srcId="{FFBEB6F1-1D89-4102-BBB7-AF2AC874D77C}" destId="{6C843AD4-BBD0-4F34-A146-832AB22D5455}" srcOrd="0" destOrd="0" presId="urn:microsoft.com/office/officeart/2005/8/layout/orgChart1"/>
    <dgm:cxn modelId="{D7831A22-BD08-4AC0-BCF5-31DEB7D0A296}" type="presOf" srcId="{688DF126-EEBA-47C4-B797-E5E8F3DEDDED}" destId="{1450A2E3-A23B-4F6B-9571-8BE7CECC05AD}" srcOrd="1" destOrd="0" presId="urn:microsoft.com/office/officeart/2005/8/layout/orgChart1"/>
    <dgm:cxn modelId="{5DDE1338-6689-44F3-A453-03592ED7EA44}" type="presOf" srcId="{26E548A4-930B-4159-9F54-BEC01DB81241}" destId="{A40E6A88-2D63-493F-A85B-0C4CA54F264A}" srcOrd="0" destOrd="0" presId="urn:microsoft.com/office/officeart/2005/8/layout/orgChart1"/>
    <dgm:cxn modelId="{39ECAE39-2611-4A66-A9AC-14576CC1C6E4}" srcId="{12E6B670-E9A0-4853-99B2-5DFB8733C583}" destId="{29EED504-1C31-4CE1-88E1-BC325FA455E1}" srcOrd="1" destOrd="0" parTransId="{492869FE-CB62-4382-B2F3-79394FE54B9F}" sibTransId="{26F1BE88-F3A5-4D4E-825E-3F8ABF69F6AD}"/>
    <dgm:cxn modelId="{6BB55B3A-E3AA-40D9-8953-F4A11E597C5D}" srcId="{12E6B670-E9A0-4853-99B2-5DFB8733C583}" destId="{E48C70BD-1EC9-40ED-BE4D-DF8D59A526B7}" srcOrd="6" destOrd="0" parTransId="{6EE1F63A-DB09-44BA-BA1F-7D1400F197C3}" sibTransId="{B244A4A5-2547-4FD6-AE64-22D15D6743F2}"/>
    <dgm:cxn modelId="{77439D62-0410-4D4D-8704-AF43CD418625}" type="presOf" srcId="{C6B83F02-3D02-40A5-8548-CB23EDE2E347}" destId="{2F6D58E5-F6E4-4374-95C9-F4A16AE84FAB}" srcOrd="0" destOrd="0" presId="urn:microsoft.com/office/officeart/2005/8/layout/orgChart1"/>
    <dgm:cxn modelId="{AB94C665-1F97-4253-971D-6FDE50A1AA02}" type="presOf" srcId="{FA5E2392-28E4-4F88-9B2B-79C360563D2A}" destId="{15E58DF3-B9C5-49BC-BCCD-819DC265AC4E}" srcOrd="1" destOrd="0" presId="urn:microsoft.com/office/officeart/2005/8/layout/orgChart1"/>
    <dgm:cxn modelId="{E0B4B946-77BD-4BF2-B960-6C06F6CD96C8}" srcId="{688DF126-EEBA-47C4-B797-E5E8F3DEDDED}" destId="{3C23CF4F-D1C5-4C1E-B49B-48C0A3E9FA6D}" srcOrd="0" destOrd="0" parTransId="{26E548A4-930B-4159-9F54-BEC01DB81241}" sibTransId="{6F0CD7CB-8991-424E-AB89-37691BA7D8E2}"/>
    <dgm:cxn modelId="{0FC52A47-F732-4818-9984-E7BEB9D0469E}" srcId="{12E6B670-E9A0-4853-99B2-5DFB8733C583}" destId="{688DF126-EEBA-47C4-B797-E5E8F3DEDDED}" srcOrd="5" destOrd="0" parTransId="{E0584D93-141B-4B94-9524-2DA236A93AC2}" sibTransId="{0ACDB323-F40B-482E-9B28-DBD768862EB1}"/>
    <dgm:cxn modelId="{B6C7576A-50CC-4A1C-BCA5-7CB37B950D44}" type="presOf" srcId="{492869FE-CB62-4382-B2F3-79394FE54B9F}" destId="{4D7B3DDE-F27D-4C18-909E-1B2FB466C3BE}" srcOrd="0" destOrd="0" presId="urn:microsoft.com/office/officeart/2005/8/layout/orgChart1"/>
    <dgm:cxn modelId="{9B81ED6D-069F-4B57-9807-073787D6AA49}" type="presOf" srcId="{A8520DDE-C414-4C46-A0D9-47A65E25C5A8}" destId="{722318A3-228C-4811-BFAF-E4D36DE9885A}" srcOrd="0" destOrd="0" presId="urn:microsoft.com/office/officeart/2005/8/layout/orgChart1"/>
    <dgm:cxn modelId="{080DCE70-F9EA-471D-9843-FCAC4B09F97E}" type="presOf" srcId="{AB4B48EE-4693-40C1-BEC3-6C29A15C4ED7}" destId="{44227822-B6E8-4895-91A1-AD0A30ECE6D5}" srcOrd="1" destOrd="0" presId="urn:microsoft.com/office/officeart/2005/8/layout/orgChart1"/>
    <dgm:cxn modelId="{863C9B73-E344-4613-A378-CE670866D5D7}" type="presOf" srcId="{322E696D-AA95-4C1D-9D94-AFA9BB41C148}" destId="{6259A8AD-A093-49FE-86ED-9F87069CE1BA}" srcOrd="0" destOrd="0" presId="urn:microsoft.com/office/officeart/2005/8/layout/orgChart1"/>
    <dgm:cxn modelId="{96979C54-5598-4118-8721-54F9F763270A}" type="presOf" srcId="{BDC7187C-70E4-4369-8E98-B9200A43CD06}" destId="{69CE765F-69A2-49DD-B531-59B9073085D5}" srcOrd="0" destOrd="0" presId="urn:microsoft.com/office/officeart/2005/8/layout/orgChart1"/>
    <dgm:cxn modelId="{3EEDC68F-A2A1-4C03-A4C6-352C4D1E7D19}" type="presOf" srcId="{12E6B670-E9A0-4853-99B2-5DFB8733C583}" destId="{9CF7009A-D642-466C-B2BC-2EBA26361835}" srcOrd="1" destOrd="0" presId="urn:microsoft.com/office/officeart/2005/8/layout/orgChart1"/>
    <dgm:cxn modelId="{974A7D94-98E2-46DB-B4E7-E4D781751A9D}" type="presOf" srcId="{C6B83F02-3D02-40A5-8548-CB23EDE2E347}" destId="{7241A687-037E-46F7-BD39-E82F50481627}" srcOrd="1" destOrd="0" presId="urn:microsoft.com/office/officeart/2005/8/layout/orgChart1"/>
    <dgm:cxn modelId="{1F5D1997-BF87-4F57-BDBC-7095D89B0D91}" type="presOf" srcId="{3C23CF4F-D1C5-4C1E-B49B-48C0A3E9FA6D}" destId="{894F3DDA-188B-4232-AD98-DDB74A2C1880}" srcOrd="1" destOrd="0" presId="urn:microsoft.com/office/officeart/2005/8/layout/orgChart1"/>
    <dgm:cxn modelId="{E5FDE19E-9A32-4A20-AEFE-CC31FD8F0CC2}" type="presOf" srcId="{12E6B670-E9A0-4853-99B2-5DFB8733C583}" destId="{18E9999E-1C7D-4148-AA70-D6193247820C}" srcOrd="0" destOrd="0" presId="urn:microsoft.com/office/officeart/2005/8/layout/orgChart1"/>
    <dgm:cxn modelId="{08C1149F-9B2F-4F97-8CF9-704F73F9E83C}" type="presOf" srcId="{D34D025C-D1CB-4401-94DF-EFF3BBC92D07}" destId="{D201560B-527C-4BA9-91AD-5E413915EEA1}" srcOrd="0" destOrd="0" presId="urn:microsoft.com/office/officeart/2005/8/layout/orgChart1"/>
    <dgm:cxn modelId="{496F3EAC-AF33-4723-A2DD-1784C53EE5C9}" srcId="{AB4B48EE-4693-40C1-BEC3-6C29A15C4ED7}" destId="{12E6B670-E9A0-4853-99B2-5DFB8733C583}" srcOrd="0" destOrd="0" parTransId="{FFBEB6F1-1D89-4102-BBB7-AF2AC874D77C}" sibTransId="{8B4AA42B-68E7-43A0-BFD7-11CF23ABD293}"/>
    <dgm:cxn modelId="{D8ABC8B9-D066-473C-BC7D-FDC59BE65859}" type="presOf" srcId="{4EE4D14C-A480-4998-8276-C4B1B15FFAC2}" destId="{D126601E-E607-4B1A-89B4-F3D33684CE32}" srcOrd="0" destOrd="0" presId="urn:microsoft.com/office/officeart/2005/8/layout/orgChart1"/>
    <dgm:cxn modelId="{1A7385BA-4B51-41EF-800B-5FA233CAA1E8}" srcId="{12E6B670-E9A0-4853-99B2-5DFB8733C583}" destId="{BDC7187C-70E4-4369-8E98-B9200A43CD06}" srcOrd="0" destOrd="0" parTransId="{4D5727E4-D1F3-44AD-B9DF-88F5D9357A78}" sibTransId="{B4E393DF-759A-4AD2-AC58-C6BEC17B0B6C}"/>
    <dgm:cxn modelId="{39BC06C2-63B1-48E3-828A-4037F0D4D955}" type="presOf" srcId="{5025BCC2-19CA-4311-B1A9-EE520DB6EB21}" destId="{523FAC88-35AB-4889-ADAC-998A71B2FBAB}" srcOrd="0" destOrd="0" presId="urn:microsoft.com/office/officeart/2005/8/layout/orgChart1"/>
    <dgm:cxn modelId="{0FF24BCB-4C3B-4363-B18A-BA79B0ECA5F9}" type="presOf" srcId="{322E696D-AA95-4C1D-9D94-AFA9BB41C148}" destId="{7D464470-0550-47C8-A220-53A09CE88444}" srcOrd="1" destOrd="0" presId="urn:microsoft.com/office/officeart/2005/8/layout/orgChart1"/>
    <dgm:cxn modelId="{618A07CC-F684-4022-8C3C-B939CCAE6F2F}" type="presOf" srcId="{3C23CF4F-D1C5-4C1E-B49B-48C0A3E9FA6D}" destId="{7785CBB8-5D2C-49EA-BB27-ADD90176DD6C}" srcOrd="0" destOrd="0" presId="urn:microsoft.com/office/officeart/2005/8/layout/orgChart1"/>
    <dgm:cxn modelId="{BBD7D6D9-BCCC-4FC4-87BF-6AA2D6AAE9BB}" type="presOf" srcId="{688DF126-EEBA-47C4-B797-E5E8F3DEDDED}" destId="{C46D0C0D-96DC-4CCF-B5AB-3BD6092A761E}" srcOrd="0" destOrd="0" presId="urn:microsoft.com/office/officeart/2005/8/layout/orgChart1"/>
    <dgm:cxn modelId="{3AA508DA-E9DA-4CC0-920A-F4CED16771AA}" type="presOf" srcId="{22B73B53-B8BB-47BD-B10E-4A34D737DB91}" destId="{E0AF841A-A2C1-4D52-B8D0-5D5585FC6266}" srcOrd="0" destOrd="0" presId="urn:microsoft.com/office/officeart/2005/8/layout/orgChart1"/>
    <dgm:cxn modelId="{0BD437DC-5677-48F5-9899-8079C07AAD44}" type="presOf" srcId="{FA5E2392-28E4-4F88-9B2B-79C360563D2A}" destId="{89A317D2-FF82-44A8-BF16-6778B34B9956}" srcOrd="0" destOrd="0" presId="urn:microsoft.com/office/officeart/2005/8/layout/orgChart1"/>
    <dgm:cxn modelId="{2C08EFDC-1D5E-426F-8F76-FBE3AFE4813D}" srcId="{12E6B670-E9A0-4853-99B2-5DFB8733C583}" destId="{C6B83F02-3D02-40A5-8548-CB23EDE2E347}" srcOrd="4" destOrd="0" parTransId="{5025BCC2-19CA-4311-B1A9-EE520DB6EB21}" sibTransId="{E5CECBDC-971A-42AA-AF1B-19B0B4681787}"/>
    <dgm:cxn modelId="{8BE641E9-15DF-4C72-ADBD-8C65A5280F42}" srcId="{12E6B670-E9A0-4853-99B2-5DFB8733C583}" destId="{D34D025C-D1CB-4401-94DF-EFF3BBC92D07}" srcOrd="2" destOrd="0" parTransId="{DC49B84C-10F4-4BF0-93AD-0D129D74695F}" sibTransId="{042978B9-B212-4CEB-AFD6-8ACD98CB0235}"/>
    <dgm:cxn modelId="{58361AEA-C541-443B-861D-ABF254675431}" srcId="{12E6B670-E9A0-4853-99B2-5DFB8733C583}" destId="{322E696D-AA95-4C1D-9D94-AFA9BB41C148}" srcOrd="7" destOrd="0" parTransId="{A8520DDE-C414-4C46-A0D9-47A65E25C5A8}" sibTransId="{F53D2FDB-DE04-4798-9509-97D83C0621D1}"/>
    <dgm:cxn modelId="{A97637EB-53EA-496F-B1F5-465A1933C81D}" type="presOf" srcId="{E48C70BD-1EC9-40ED-BE4D-DF8D59A526B7}" destId="{4DA81035-4688-45E7-9B63-2C58B49A8310}" srcOrd="0" destOrd="0" presId="urn:microsoft.com/office/officeart/2005/8/layout/orgChart1"/>
    <dgm:cxn modelId="{7F0C3BF2-FE72-4224-98EE-D00F61E877A2}" type="presOf" srcId="{4D5727E4-D1F3-44AD-B9DF-88F5D9357A78}" destId="{61A2F88C-5504-4EE3-8F04-9E6F1F50F382}" srcOrd="0" destOrd="0" presId="urn:microsoft.com/office/officeart/2005/8/layout/orgChart1"/>
    <dgm:cxn modelId="{590CA5F4-4C6F-49F8-A150-FF0133718C1C}" srcId="{12E6B670-E9A0-4853-99B2-5DFB8733C583}" destId="{FA5E2392-28E4-4F88-9B2B-79C360563D2A}" srcOrd="3" destOrd="0" parTransId="{22B73B53-B8BB-47BD-B10E-4A34D737DB91}" sibTransId="{E14FA4B7-51D0-4168-AEDD-FAF9964A5486}"/>
    <dgm:cxn modelId="{8F7164F6-AA9D-49EE-BF1A-EC879B640D29}" type="presOf" srcId="{E48C70BD-1EC9-40ED-BE4D-DF8D59A526B7}" destId="{C3A57C0C-F18C-4706-88CF-D79E3DE61666}" srcOrd="1" destOrd="0" presId="urn:microsoft.com/office/officeart/2005/8/layout/orgChart1"/>
    <dgm:cxn modelId="{C292B7FA-C30E-4B68-8885-3C73981B46B9}" type="presOf" srcId="{AB4B48EE-4693-40C1-BEC3-6C29A15C4ED7}" destId="{10FAD99F-815A-474D-850B-9B2DFE2D8316}" srcOrd="0" destOrd="0" presId="urn:microsoft.com/office/officeart/2005/8/layout/orgChart1"/>
    <dgm:cxn modelId="{CA2CD7FA-07D7-4257-8443-9FCE48F67C83}" type="presOf" srcId="{BDC7187C-70E4-4369-8E98-B9200A43CD06}" destId="{431F9C97-484D-4EDD-9AF9-6B702B458579}" srcOrd="1" destOrd="0" presId="urn:microsoft.com/office/officeart/2005/8/layout/orgChart1"/>
    <dgm:cxn modelId="{B50D09DD-F3EB-46D8-A88F-D96C58D099EA}" type="presParOf" srcId="{D126601E-E607-4B1A-89B4-F3D33684CE32}" destId="{E364A78A-6277-41B8-992E-A5FBD120B6C1}" srcOrd="0" destOrd="0" presId="urn:microsoft.com/office/officeart/2005/8/layout/orgChart1"/>
    <dgm:cxn modelId="{A1F3981E-EB85-4BD0-AF5A-A38C3544CF3D}" type="presParOf" srcId="{E364A78A-6277-41B8-992E-A5FBD120B6C1}" destId="{8C09E8B0-E2E4-4734-B802-B0BD41B2EDB1}" srcOrd="0" destOrd="0" presId="urn:microsoft.com/office/officeart/2005/8/layout/orgChart1"/>
    <dgm:cxn modelId="{54A1A170-8F40-4620-B579-4D0496AA5F2A}" type="presParOf" srcId="{8C09E8B0-E2E4-4734-B802-B0BD41B2EDB1}" destId="{10FAD99F-815A-474D-850B-9B2DFE2D8316}" srcOrd="0" destOrd="0" presId="urn:microsoft.com/office/officeart/2005/8/layout/orgChart1"/>
    <dgm:cxn modelId="{3284D756-B6EA-4794-A9A8-02ECF85E85AA}" type="presParOf" srcId="{8C09E8B0-E2E4-4734-B802-B0BD41B2EDB1}" destId="{44227822-B6E8-4895-91A1-AD0A30ECE6D5}" srcOrd="1" destOrd="0" presId="urn:microsoft.com/office/officeart/2005/8/layout/orgChart1"/>
    <dgm:cxn modelId="{426FA056-C3D4-4231-A077-97AADC36A6BA}" type="presParOf" srcId="{E364A78A-6277-41B8-992E-A5FBD120B6C1}" destId="{5B0F7CC1-0D5D-4DB3-97B2-C0155F4C0594}" srcOrd="1" destOrd="0" presId="urn:microsoft.com/office/officeart/2005/8/layout/orgChart1"/>
    <dgm:cxn modelId="{FCA9C181-E94B-4C44-AC87-B629ABB00265}" type="presParOf" srcId="{5B0F7CC1-0D5D-4DB3-97B2-C0155F4C0594}" destId="{6C843AD4-BBD0-4F34-A146-832AB22D5455}" srcOrd="0" destOrd="0" presId="urn:microsoft.com/office/officeart/2005/8/layout/orgChart1"/>
    <dgm:cxn modelId="{28ED7C95-FB0C-473B-A734-0412294CE9F6}" type="presParOf" srcId="{5B0F7CC1-0D5D-4DB3-97B2-C0155F4C0594}" destId="{0783F4E0-2763-400A-9629-617BD9ACC3F1}" srcOrd="1" destOrd="0" presId="urn:microsoft.com/office/officeart/2005/8/layout/orgChart1"/>
    <dgm:cxn modelId="{1BA58E6A-6BED-428D-B063-081C1CDD179F}" type="presParOf" srcId="{0783F4E0-2763-400A-9629-617BD9ACC3F1}" destId="{62374699-B4E4-46DC-8117-5A70FBDADEAD}" srcOrd="0" destOrd="0" presId="urn:microsoft.com/office/officeart/2005/8/layout/orgChart1"/>
    <dgm:cxn modelId="{0AC8FD87-4D95-4380-9ED8-F61FAD744FC0}" type="presParOf" srcId="{62374699-B4E4-46DC-8117-5A70FBDADEAD}" destId="{18E9999E-1C7D-4148-AA70-D6193247820C}" srcOrd="0" destOrd="0" presId="urn:microsoft.com/office/officeart/2005/8/layout/orgChart1"/>
    <dgm:cxn modelId="{71399B96-9EE4-43E3-88C3-1B18DDF319B3}" type="presParOf" srcId="{62374699-B4E4-46DC-8117-5A70FBDADEAD}" destId="{9CF7009A-D642-466C-B2BC-2EBA26361835}" srcOrd="1" destOrd="0" presId="urn:microsoft.com/office/officeart/2005/8/layout/orgChart1"/>
    <dgm:cxn modelId="{A16C849A-8988-4112-83D7-582274EC788E}" type="presParOf" srcId="{0783F4E0-2763-400A-9629-617BD9ACC3F1}" destId="{9F618E7E-B22F-4F82-96F1-7FC53A043798}" srcOrd="1" destOrd="0" presId="urn:microsoft.com/office/officeart/2005/8/layout/orgChart1"/>
    <dgm:cxn modelId="{7882C618-57E5-4DA9-972B-F36ACED037E9}" type="presParOf" srcId="{9F618E7E-B22F-4F82-96F1-7FC53A043798}" destId="{61A2F88C-5504-4EE3-8F04-9E6F1F50F382}" srcOrd="0" destOrd="0" presId="urn:microsoft.com/office/officeart/2005/8/layout/orgChart1"/>
    <dgm:cxn modelId="{3C89A759-977C-4514-8CCD-77F680CC9ED5}" type="presParOf" srcId="{9F618E7E-B22F-4F82-96F1-7FC53A043798}" destId="{2C237BA2-FF06-4CF9-BB73-F2D250106685}" srcOrd="1" destOrd="0" presId="urn:microsoft.com/office/officeart/2005/8/layout/orgChart1"/>
    <dgm:cxn modelId="{FC683E0B-A44B-439B-8B74-26329F081F51}" type="presParOf" srcId="{2C237BA2-FF06-4CF9-BB73-F2D250106685}" destId="{EE9D685F-4932-4750-9425-D7664F4FA776}" srcOrd="0" destOrd="0" presId="urn:microsoft.com/office/officeart/2005/8/layout/orgChart1"/>
    <dgm:cxn modelId="{5D37366A-BF38-427F-B6E6-79842DBB6A9D}" type="presParOf" srcId="{EE9D685F-4932-4750-9425-D7664F4FA776}" destId="{69CE765F-69A2-49DD-B531-59B9073085D5}" srcOrd="0" destOrd="0" presId="urn:microsoft.com/office/officeart/2005/8/layout/orgChart1"/>
    <dgm:cxn modelId="{9A723CB2-A5DE-4550-B3B8-DFA28EEEF724}" type="presParOf" srcId="{EE9D685F-4932-4750-9425-D7664F4FA776}" destId="{431F9C97-484D-4EDD-9AF9-6B702B458579}" srcOrd="1" destOrd="0" presId="urn:microsoft.com/office/officeart/2005/8/layout/orgChart1"/>
    <dgm:cxn modelId="{F5CBFB24-853F-45BF-9747-77CE09C5A2E8}" type="presParOf" srcId="{2C237BA2-FF06-4CF9-BB73-F2D250106685}" destId="{C503687F-37DC-4193-82C0-F64E16DA3ED3}" srcOrd="1" destOrd="0" presId="urn:microsoft.com/office/officeart/2005/8/layout/orgChart1"/>
    <dgm:cxn modelId="{D518EE8A-FA3B-4F83-BDF8-E9377535EA56}" type="presParOf" srcId="{2C237BA2-FF06-4CF9-BB73-F2D250106685}" destId="{0CE6BE71-CBCC-4225-8542-DFE5C5D8EB6A}" srcOrd="2" destOrd="0" presId="urn:microsoft.com/office/officeart/2005/8/layout/orgChart1"/>
    <dgm:cxn modelId="{C4AFCC56-28C9-4406-80E4-9F9C7034380C}" type="presParOf" srcId="{9F618E7E-B22F-4F82-96F1-7FC53A043798}" destId="{4D7B3DDE-F27D-4C18-909E-1B2FB466C3BE}" srcOrd="2" destOrd="0" presId="urn:microsoft.com/office/officeart/2005/8/layout/orgChart1"/>
    <dgm:cxn modelId="{E7EAF1E6-8BD1-42AE-8F75-67BAEA307643}" type="presParOf" srcId="{9F618E7E-B22F-4F82-96F1-7FC53A043798}" destId="{3B247F55-5339-44CA-8161-071FE0A209AE}" srcOrd="3" destOrd="0" presId="urn:microsoft.com/office/officeart/2005/8/layout/orgChart1"/>
    <dgm:cxn modelId="{48D55EDF-C780-4154-9788-735F4A36D381}" type="presParOf" srcId="{3B247F55-5339-44CA-8161-071FE0A209AE}" destId="{319B16E7-4A5C-4478-8A13-2AA6E6469BD6}" srcOrd="0" destOrd="0" presId="urn:microsoft.com/office/officeart/2005/8/layout/orgChart1"/>
    <dgm:cxn modelId="{1D478B56-3271-42F1-970F-C45FFB394084}" type="presParOf" srcId="{319B16E7-4A5C-4478-8A13-2AA6E6469BD6}" destId="{CC6194F7-7D0D-4C10-9322-23E8A2AB3A8D}" srcOrd="0" destOrd="0" presId="urn:microsoft.com/office/officeart/2005/8/layout/orgChart1"/>
    <dgm:cxn modelId="{E351998A-FEF8-4C7B-BE28-017695399D9E}" type="presParOf" srcId="{319B16E7-4A5C-4478-8A13-2AA6E6469BD6}" destId="{04E5E24A-FCF7-4D83-97EF-EDA892EDF7B0}" srcOrd="1" destOrd="0" presId="urn:microsoft.com/office/officeart/2005/8/layout/orgChart1"/>
    <dgm:cxn modelId="{4EA90EA1-FB57-4A8F-A912-0607F5578152}" type="presParOf" srcId="{3B247F55-5339-44CA-8161-071FE0A209AE}" destId="{DBE8F293-3ACA-423D-A542-D9A2595AFD74}" srcOrd="1" destOrd="0" presId="urn:microsoft.com/office/officeart/2005/8/layout/orgChart1"/>
    <dgm:cxn modelId="{EAEF15DF-54CF-4FD9-AD14-97056B67575B}" type="presParOf" srcId="{3B247F55-5339-44CA-8161-071FE0A209AE}" destId="{F3210695-648A-40C8-A47C-8187C5EFEE80}" srcOrd="2" destOrd="0" presId="urn:microsoft.com/office/officeart/2005/8/layout/orgChart1"/>
    <dgm:cxn modelId="{B100200D-096F-4638-9C82-413D1BA7C223}" type="presParOf" srcId="{9F618E7E-B22F-4F82-96F1-7FC53A043798}" destId="{5A9C57B3-0CA3-419B-A95A-C337B280DEA5}" srcOrd="4" destOrd="0" presId="urn:microsoft.com/office/officeart/2005/8/layout/orgChart1"/>
    <dgm:cxn modelId="{D547AFF9-EAE6-47CC-A89F-AA79C5E4E940}" type="presParOf" srcId="{9F618E7E-B22F-4F82-96F1-7FC53A043798}" destId="{A79F38A7-D748-4155-BE4E-C30B805A6C00}" srcOrd="5" destOrd="0" presId="urn:microsoft.com/office/officeart/2005/8/layout/orgChart1"/>
    <dgm:cxn modelId="{4619E91E-889C-4EE4-93F8-A32233FE3A5B}" type="presParOf" srcId="{A79F38A7-D748-4155-BE4E-C30B805A6C00}" destId="{5820C602-DEB4-4D40-9B89-EBB3C0A94300}" srcOrd="0" destOrd="0" presId="urn:microsoft.com/office/officeart/2005/8/layout/orgChart1"/>
    <dgm:cxn modelId="{F0856051-B023-4C95-B5A8-871E45C8C81B}" type="presParOf" srcId="{5820C602-DEB4-4D40-9B89-EBB3C0A94300}" destId="{D201560B-527C-4BA9-91AD-5E413915EEA1}" srcOrd="0" destOrd="0" presId="urn:microsoft.com/office/officeart/2005/8/layout/orgChart1"/>
    <dgm:cxn modelId="{1E108CDD-51C1-42C1-98F6-51F4E65F73E4}" type="presParOf" srcId="{5820C602-DEB4-4D40-9B89-EBB3C0A94300}" destId="{020A747B-387C-4CD4-B814-4FB0A89F75C3}" srcOrd="1" destOrd="0" presId="urn:microsoft.com/office/officeart/2005/8/layout/orgChart1"/>
    <dgm:cxn modelId="{5C679669-E061-4410-9F4C-DDCDE1CFB052}" type="presParOf" srcId="{A79F38A7-D748-4155-BE4E-C30B805A6C00}" destId="{51C722CA-4346-4BB2-90C3-2D53AF6F038C}" srcOrd="1" destOrd="0" presId="urn:microsoft.com/office/officeart/2005/8/layout/orgChart1"/>
    <dgm:cxn modelId="{7E2F0933-82A2-468F-9A2B-6ABDA7FEDC1D}" type="presParOf" srcId="{A79F38A7-D748-4155-BE4E-C30B805A6C00}" destId="{34E2A9B1-9C98-4727-A902-4B309CD4ED0A}" srcOrd="2" destOrd="0" presId="urn:microsoft.com/office/officeart/2005/8/layout/orgChart1"/>
    <dgm:cxn modelId="{D2C20E65-869E-4911-9A54-65693192873E}" type="presParOf" srcId="{9F618E7E-B22F-4F82-96F1-7FC53A043798}" destId="{E0AF841A-A2C1-4D52-B8D0-5D5585FC6266}" srcOrd="6" destOrd="0" presId="urn:microsoft.com/office/officeart/2005/8/layout/orgChart1"/>
    <dgm:cxn modelId="{79858E2A-3061-418C-BDBE-DE3708347FF3}" type="presParOf" srcId="{9F618E7E-B22F-4F82-96F1-7FC53A043798}" destId="{7B1F1870-A542-41DC-B292-B45011CAFF28}" srcOrd="7" destOrd="0" presId="urn:microsoft.com/office/officeart/2005/8/layout/orgChart1"/>
    <dgm:cxn modelId="{6129F425-F6CC-44D5-939E-78E2B64FBBAF}" type="presParOf" srcId="{7B1F1870-A542-41DC-B292-B45011CAFF28}" destId="{73423B23-4627-4F1A-BF9E-64E4B6F80E28}" srcOrd="0" destOrd="0" presId="urn:microsoft.com/office/officeart/2005/8/layout/orgChart1"/>
    <dgm:cxn modelId="{620E5D3C-75AB-4679-9A6C-3FED7AC29A4F}" type="presParOf" srcId="{73423B23-4627-4F1A-BF9E-64E4B6F80E28}" destId="{89A317D2-FF82-44A8-BF16-6778B34B9956}" srcOrd="0" destOrd="0" presId="urn:microsoft.com/office/officeart/2005/8/layout/orgChart1"/>
    <dgm:cxn modelId="{51FF3BE7-E6E2-46F5-A8E8-4AFA90722291}" type="presParOf" srcId="{73423B23-4627-4F1A-BF9E-64E4B6F80E28}" destId="{15E58DF3-B9C5-49BC-BCCD-819DC265AC4E}" srcOrd="1" destOrd="0" presId="urn:microsoft.com/office/officeart/2005/8/layout/orgChart1"/>
    <dgm:cxn modelId="{FE821095-BEAB-4BD9-A08B-38C96CB4ACEB}" type="presParOf" srcId="{7B1F1870-A542-41DC-B292-B45011CAFF28}" destId="{E84A6B6D-07A1-4128-BA90-EF006B706EC6}" srcOrd="1" destOrd="0" presId="urn:microsoft.com/office/officeart/2005/8/layout/orgChart1"/>
    <dgm:cxn modelId="{DB54B63E-056D-4E95-AADF-D2AD9CA4ABD9}" type="presParOf" srcId="{7B1F1870-A542-41DC-B292-B45011CAFF28}" destId="{B0246533-DCAB-448E-8E46-D78469B8132A}" srcOrd="2" destOrd="0" presId="urn:microsoft.com/office/officeart/2005/8/layout/orgChart1"/>
    <dgm:cxn modelId="{30CA5A94-595E-4228-8261-FFB6B3A357FC}" type="presParOf" srcId="{9F618E7E-B22F-4F82-96F1-7FC53A043798}" destId="{523FAC88-35AB-4889-ADAC-998A71B2FBAB}" srcOrd="8" destOrd="0" presId="urn:microsoft.com/office/officeart/2005/8/layout/orgChart1"/>
    <dgm:cxn modelId="{B37547EC-371A-4426-BF88-A62902111CF1}" type="presParOf" srcId="{9F618E7E-B22F-4F82-96F1-7FC53A043798}" destId="{CCEA9390-3976-4E79-8BC0-790E53FCA28D}" srcOrd="9" destOrd="0" presId="urn:microsoft.com/office/officeart/2005/8/layout/orgChart1"/>
    <dgm:cxn modelId="{D07017A8-D56A-429C-A680-EFD3A6451F96}" type="presParOf" srcId="{CCEA9390-3976-4E79-8BC0-790E53FCA28D}" destId="{9244E58E-4EA9-480C-9BA9-FC461227DC3C}" srcOrd="0" destOrd="0" presId="urn:microsoft.com/office/officeart/2005/8/layout/orgChart1"/>
    <dgm:cxn modelId="{8BD2FC34-A405-4A02-B8A2-28FEAE4A73AF}" type="presParOf" srcId="{9244E58E-4EA9-480C-9BA9-FC461227DC3C}" destId="{2F6D58E5-F6E4-4374-95C9-F4A16AE84FAB}" srcOrd="0" destOrd="0" presId="urn:microsoft.com/office/officeart/2005/8/layout/orgChart1"/>
    <dgm:cxn modelId="{8DF742AF-F22A-49A8-A80F-80C81DECBCB7}" type="presParOf" srcId="{9244E58E-4EA9-480C-9BA9-FC461227DC3C}" destId="{7241A687-037E-46F7-BD39-E82F50481627}" srcOrd="1" destOrd="0" presId="urn:microsoft.com/office/officeart/2005/8/layout/orgChart1"/>
    <dgm:cxn modelId="{8B4167E8-B232-4123-ABF5-1CA4583E3B24}" type="presParOf" srcId="{CCEA9390-3976-4E79-8BC0-790E53FCA28D}" destId="{52EB213A-F39E-4F94-92ED-05A129F682A4}" srcOrd="1" destOrd="0" presId="urn:microsoft.com/office/officeart/2005/8/layout/orgChart1"/>
    <dgm:cxn modelId="{6E266DD9-42CB-42BA-9C91-8ED2C1E8B0B8}" type="presParOf" srcId="{CCEA9390-3976-4E79-8BC0-790E53FCA28D}" destId="{2003BC27-36F8-45B0-8A75-9E18AD8E373A}" srcOrd="2" destOrd="0" presId="urn:microsoft.com/office/officeart/2005/8/layout/orgChart1"/>
    <dgm:cxn modelId="{B09FF32F-5ADA-47D4-A486-2A36929E250F}" type="presParOf" srcId="{9F618E7E-B22F-4F82-96F1-7FC53A043798}" destId="{FF79BCCC-EA2B-4771-9BC7-D9BC7963B411}" srcOrd="10" destOrd="0" presId="urn:microsoft.com/office/officeart/2005/8/layout/orgChart1"/>
    <dgm:cxn modelId="{258DF127-5269-4750-904D-74583267BF67}" type="presParOf" srcId="{9F618E7E-B22F-4F82-96F1-7FC53A043798}" destId="{E0D819B7-1C3F-48CE-8E96-125678E469C1}" srcOrd="11" destOrd="0" presId="urn:microsoft.com/office/officeart/2005/8/layout/orgChart1"/>
    <dgm:cxn modelId="{FB1AFA3F-7391-4BF8-B360-40E26584432A}" type="presParOf" srcId="{E0D819B7-1C3F-48CE-8E96-125678E469C1}" destId="{DE10D708-EE5D-430F-A813-7EE0BF2754F3}" srcOrd="0" destOrd="0" presId="urn:microsoft.com/office/officeart/2005/8/layout/orgChart1"/>
    <dgm:cxn modelId="{2698AD2F-1130-4EE1-9FEA-FA231E9F7E65}" type="presParOf" srcId="{DE10D708-EE5D-430F-A813-7EE0BF2754F3}" destId="{C46D0C0D-96DC-4CCF-B5AB-3BD6092A761E}" srcOrd="0" destOrd="0" presId="urn:microsoft.com/office/officeart/2005/8/layout/orgChart1"/>
    <dgm:cxn modelId="{D8916B04-6068-4C6A-B030-919A22BACCA3}" type="presParOf" srcId="{DE10D708-EE5D-430F-A813-7EE0BF2754F3}" destId="{1450A2E3-A23B-4F6B-9571-8BE7CECC05AD}" srcOrd="1" destOrd="0" presId="urn:microsoft.com/office/officeart/2005/8/layout/orgChart1"/>
    <dgm:cxn modelId="{0580087C-54C3-447D-89FC-3A95C66149CB}" type="presParOf" srcId="{E0D819B7-1C3F-48CE-8E96-125678E469C1}" destId="{4819116B-7FB2-41D4-8364-C794787E1EBB}" srcOrd="1" destOrd="0" presId="urn:microsoft.com/office/officeart/2005/8/layout/orgChart1"/>
    <dgm:cxn modelId="{0337FD51-330F-4029-A4D8-DC8D1A7DB17E}" type="presParOf" srcId="{4819116B-7FB2-41D4-8364-C794787E1EBB}" destId="{A40E6A88-2D63-493F-A85B-0C4CA54F264A}" srcOrd="0" destOrd="0" presId="urn:microsoft.com/office/officeart/2005/8/layout/orgChart1"/>
    <dgm:cxn modelId="{7CCA56BB-48E5-4A5D-9DA5-AF385AF71837}" type="presParOf" srcId="{4819116B-7FB2-41D4-8364-C794787E1EBB}" destId="{1453832A-D837-4731-B01A-799EF90B106C}" srcOrd="1" destOrd="0" presId="urn:microsoft.com/office/officeart/2005/8/layout/orgChart1"/>
    <dgm:cxn modelId="{2B33896F-E7C1-496A-A610-A895FA753FCB}" type="presParOf" srcId="{1453832A-D837-4731-B01A-799EF90B106C}" destId="{C7922ED8-026B-4110-9BF2-CBE1AE7F8299}" srcOrd="0" destOrd="0" presId="urn:microsoft.com/office/officeart/2005/8/layout/orgChart1"/>
    <dgm:cxn modelId="{CE89AADB-41F9-486E-AEDF-C4755BE2783B}" type="presParOf" srcId="{C7922ED8-026B-4110-9BF2-CBE1AE7F8299}" destId="{7785CBB8-5D2C-49EA-BB27-ADD90176DD6C}" srcOrd="0" destOrd="0" presId="urn:microsoft.com/office/officeart/2005/8/layout/orgChart1"/>
    <dgm:cxn modelId="{0973B470-30FD-4C9F-8BC0-9BF80FFB0FBB}" type="presParOf" srcId="{C7922ED8-026B-4110-9BF2-CBE1AE7F8299}" destId="{894F3DDA-188B-4232-AD98-DDB74A2C1880}" srcOrd="1" destOrd="0" presId="urn:microsoft.com/office/officeart/2005/8/layout/orgChart1"/>
    <dgm:cxn modelId="{79906E27-BFB6-478B-A407-95638C0E43D3}" type="presParOf" srcId="{1453832A-D837-4731-B01A-799EF90B106C}" destId="{44A77516-6042-4D90-89B6-83C9D86C568C}" srcOrd="1" destOrd="0" presId="urn:microsoft.com/office/officeart/2005/8/layout/orgChart1"/>
    <dgm:cxn modelId="{AEB15363-9AA4-45F0-9B68-2F8EE489D631}" type="presParOf" srcId="{1453832A-D837-4731-B01A-799EF90B106C}" destId="{9D674302-7C4C-4106-9952-D85105F13C33}" srcOrd="2" destOrd="0" presId="urn:microsoft.com/office/officeart/2005/8/layout/orgChart1"/>
    <dgm:cxn modelId="{A8F91286-A655-4B55-9D74-113501D94A3C}" type="presParOf" srcId="{E0D819B7-1C3F-48CE-8E96-125678E469C1}" destId="{51C28769-0A88-4ADB-A641-83870C6097DA}" srcOrd="2" destOrd="0" presId="urn:microsoft.com/office/officeart/2005/8/layout/orgChart1"/>
    <dgm:cxn modelId="{AA3EA287-927D-4097-8BC1-AB329B8246A0}" type="presParOf" srcId="{9F618E7E-B22F-4F82-96F1-7FC53A043798}" destId="{30EF850D-A42F-4AB7-B5B5-74B36802FBDF}" srcOrd="12" destOrd="0" presId="urn:microsoft.com/office/officeart/2005/8/layout/orgChart1"/>
    <dgm:cxn modelId="{9443887D-AE1D-4BE7-94BA-96F067B1E2DB}" type="presParOf" srcId="{9F618E7E-B22F-4F82-96F1-7FC53A043798}" destId="{82664BE8-51A1-46D8-81A7-38FA76D45AE5}" srcOrd="13" destOrd="0" presId="urn:microsoft.com/office/officeart/2005/8/layout/orgChart1"/>
    <dgm:cxn modelId="{12637809-A164-44F4-A381-5C5D03B980DE}" type="presParOf" srcId="{82664BE8-51A1-46D8-81A7-38FA76D45AE5}" destId="{8248D200-6F0F-4CF2-88C9-3F7E24216336}" srcOrd="0" destOrd="0" presId="urn:microsoft.com/office/officeart/2005/8/layout/orgChart1"/>
    <dgm:cxn modelId="{FDDF97DC-7D77-43B3-B6E0-898EA8A28A51}" type="presParOf" srcId="{8248D200-6F0F-4CF2-88C9-3F7E24216336}" destId="{4DA81035-4688-45E7-9B63-2C58B49A8310}" srcOrd="0" destOrd="0" presId="urn:microsoft.com/office/officeart/2005/8/layout/orgChart1"/>
    <dgm:cxn modelId="{251C22FD-DE9B-4886-819E-B7D415E09DD4}" type="presParOf" srcId="{8248D200-6F0F-4CF2-88C9-3F7E24216336}" destId="{C3A57C0C-F18C-4706-88CF-D79E3DE61666}" srcOrd="1" destOrd="0" presId="urn:microsoft.com/office/officeart/2005/8/layout/orgChart1"/>
    <dgm:cxn modelId="{4142DE20-D761-4483-B89F-9F3394571C7A}" type="presParOf" srcId="{82664BE8-51A1-46D8-81A7-38FA76D45AE5}" destId="{E04CAA11-279A-43DD-B8AD-5F3F2E290D17}" srcOrd="1" destOrd="0" presId="urn:microsoft.com/office/officeart/2005/8/layout/orgChart1"/>
    <dgm:cxn modelId="{F5350EA4-B439-4BC9-A6FB-41329F4A18BD}" type="presParOf" srcId="{82664BE8-51A1-46D8-81A7-38FA76D45AE5}" destId="{C69D93A3-A344-4790-B145-8E1CA1BE7B42}" srcOrd="2" destOrd="0" presId="urn:microsoft.com/office/officeart/2005/8/layout/orgChart1"/>
    <dgm:cxn modelId="{F252B835-CFBD-478C-9F48-3B0F792B0667}" type="presParOf" srcId="{9F618E7E-B22F-4F82-96F1-7FC53A043798}" destId="{722318A3-228C-4811-BFAF-E4D36DE9885A}" srcOrd="14" destOrd="0" presId="urn:microsoft.com/office/officeart/2005/8/layout/orgChart1"/>
    <dgm:cxn modelId="{DFDE69F4-7DA7-43B8-A2D8-8159E0FA15B8}" type="presParOf" srcId="{9F618E7E-B22F-4F82-96F1-7FC53A043798}" destId="{D22171F4-71FA-4498-A9BF-BAF2C900C400}" srcOrd="15" destOrd="0" presId="urn:microsoft.com/office/officeart/2005/8/layout/orgChart1"/>
    <dgm:cxn modelId="{50B3D374-B14D-42C0-BEF5-A419E39B2F4B}" type="presParOf" srcId="{D22171F4-71FA-4498-A9BF-BAF2C900C400}" destId="{BA654002-2C20-484A-A1DA-375BE86BA75E}" srcOrd="0" destOrd="0" presId="urn:microsoft.com/office/officeart/2005/8/layout/orgChart1"/>
    <dgm:cxn modelId="{07F4FA46-974F-46DA-9A27-AF83BADA54A9}" type="presParOf" srcId="{BA654002-2C20-484A-A1DA-375BE86BA75E}" destId="{6259A8AD-A093-49FE-86ED-9F87069CE1BA}" srcOrd="0" destOrd="0" presId="urn:microsoft.com/office/officeart/2005/8/layout/orgChart1"/>
    <dgm:cxn modelId="{8B419C0F-B9F7-40B8-9B44-B3C515175F6D}" type="presParOf" srcId="{BA654002-2C20-484A-A1DA-375BE86BA75E}" destId="{7D464470-0550-47C8-A220-53A09CE88444}" srcOrd="1" destOrd="0" presId="urn:microsoft.com/office/officeart/2005/8/layout/orgChart1"/>
    <dgm:cxn modelId="{715C96AE-BDC5-4E07-8F49-57E1C1BC788C}" type="presParOf" srcId="{D22171F4-71FA-4498-A9BF-BAF2C900C400}" destId="{9B2D68BD-B547-4B95-B4B3-F63EB67EB0D9}" srcOrd="1" destOrd="0" presId="urn:microsoft.com/office/officeart/2005/8/layout/orgChart1"/>
    <dgm:cxn modelId="{897E9A53-A97A-451B-A6EE-64B51E8C7666}" type="presParOf" srcId="{D22171F4-71FA-4498-A9BF-BAF2C900C400}" destId="{6566AAAE-C446-4A70-BF5B-2C180FBB4D07}" srcOrd="2" destOrd="0" presId="urn:microsoft.com/office/officeart/2005/8/layout/orgChart1"/>
    <dgm:cxn modelId="{8C5F2DDF-D5CC-4C6F-A881-4A11392A6FF3}" type="presParOf" srcId="{0783F4E0-2763-400A-9629-617BD9ACC3F1}" destId="{3409A804-9139-4032-831B-D65E3C036F4D}" srcOrd="2" destOrd="0" presId="urn:microsoft.com/office/officeart/2005/8/layout/orgChart1"/>
    <dgm:cxn modelId="{90986525-4913-417D-90DD-A4F1DE4844BF}" type="presParOf" srcId="{E364A78A-6277-41B8-992E-A5FBD120B6C1}" destId="{B7A86E15-B70C-462D-8140-BDD0F0EB73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318A3-228C-4811-BFAF-E4D36DE9885A}">
      <dsp:nvSpPr>
        <dsp:cNvPr id="0" name=""/>
        <dsp:cNvSpPr/>
      </dsp:nvSpPr>
      <dsp:spPr>
        <a:xfrm>
          <a:off x="4447381" y="3005739"/>
          <a:ext cx="3977534" cy="197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616"/>
              </a:lnTo>
              <a:lnTo>
                <a:pt x="3977534" y="98616"/>
              </a:lnTo>
              <a:lnTo>
                <a:pt x="3977534" y="1972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EF850D-A42F-4AB7-B5B5-74B36802FBDF}">
      <dsp:nvSpPr>
        <dsp:cNvPr id="0" name=""/>
        <dsp:cNvSpPr/>
      </dsp:nvSpPr>
      <dsp:spPr>
        <a:xfrm>
          <a:off x="4447381" y="3005739"/>
          <a:ext cx="2841096" cy="197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616"/>
              </a:lnTo>
              <a:lnTo>
                <a:pt x="2841096" y="98616"/>
              </a:lnTo>
              <a:lnTo>
                <a:pt x="2841096" y="1972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E6A88-2D63-493F-A85B-0C4CA54F264A}">
      <dsp:nvSpPr>
        <dsp:cNvPr id="0" name=""/>
        <dsp:cNvSpPr/>
      </dsp:nvSpPr>
      <dsp:spPr>
        <a:xfrm>
          <a:off x="5776357" y="3672575"/>
          <a:ext cx="140880" cy="432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034"/>
              </a:lnTo>
              <a:lnTo>
                <a:pt x="140880" y="4320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9BCCC-EA2B-4771-9BC7-D9BC7963B411}">
      <dsp:nvSpPr>
        <dsp:cNvPr id="0" name=""/>
        <dsp:cNvSpPr/>
      </dsp:nvSpPr>
      <dsp:spPr>
        <a:xfrm>
          <a:off x="4447381" y="3005739"/>
          <a:ext cx="1704657" cy="197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616"/>
              </a:lnTo>
              <a:lnTo>
                <a:pt x="1704657" y="98616"/>
              </a:lnTo>
              <a:lnTo>
                <a:pt x="1704657" y="1972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FAC88-35AB-4889-ADAC-998A71B2FBAB}">
      <dsp:nvSpPr>
        <dsp:cNvPr id="0" name=""/>
        <dsp:cNvSpPr/>
      </dsp:nvSpPr>
      <dsp:spPr>
        <a:xfrm>
          <a:off x="4447381" y="3005739"/>
          <a:ext cx="568219" cy="197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616"/>
              </a:lnTo>
              <a:lnTo>
                <a:pt x="568219" y="98616"/>
              </a:lnTo>
              <a:lnTo>
                <a:pt x="568219" y="1972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AF841A-A2C1-4D52-B8D0-5D5585FC6266}">
      <dsp:nvSpPr>
        <dsp:cNvPr id="0" name=""/>
        <dsp:cNvSpPr/>
      </dsp:nvSpPr>
      <dsp:spPr>
        <a:xfrm>
          <a:off x="3879162" y="3005739"/>
          <a:ext cx="568219" cy="197233"/>
        </a:xfrm>
        <a:custGeom>
          <a:avLst/>
          <a:gdLst/>
          <a:ahLst/>
          <a:cxnLst/>
          <a:rect l="0" t="0" r="0" b="0"/>
          <a:pathLst>
            <a:path>
              <a:moveTo>
                <a:pt x="568219" y="0"/>
              </a:moveTo>
              <a:lnTo>
                <a:pt x="568219" y="98616"/>
              </a:lnTo>
              <a:lnTo>
                <a:pt x="0" y="98616"/>
              </a:lnTo>
              <a:lnTo>
                <a:pt x="0" y="1972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9C57B3-0CA3-419B-A95A-C337B280DEA5}">
      <dsp:nvSpPr>
        <dsp:cNvPr id="0" name=""/>
        <dsp:cNvSpPr/>
      </dsp:nvSpPr>
      <dsp:spPr>
        <a:xfrm>
          <a:off x="2742723" y="3005739"/>
          <a:ext cx="1704657" cy="197233"/>
        </a:xfrm>
        <a:custGeom>
          <a:avLst/>
          <a:gdLst/>
          <a:ahLst/>
          <a:cxnLst/>
          <a:rect l="0" t="0" r="0" b="0"/>
          <a:pathLst>
            <a:path>
              <a:moveTo>
                <a:pt x="1704657" y="0"/>
              </a:moveTo>
              <a:lnTo>
                <a:pt x="1704657" y="98616"/>
              </a:lnTo>
              <a:lnTo>
                <a:pt x="0" y="98616"/>
              </a:lnTo>
              <a:lnTo>
                <a:pt x="0" y="1972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7B3DDE-F27D-4C18-909E-1B2FB466C3BE}">
      <dsp:nvSpPr>
        <dsp:cNvPr id="0" name=""/>
        <dsp:cNvSpPr/>
      </dsp:nvSpPr>
      <dsp:spPr>
        <a:xfrm>
          <a:off x="1606285" y="3005739"/>
          <a:ext cx="2841096" cy="197233"/>
        </a:xfrm>
        <a:custGeom>
          <a:avLst/>
          <a:gdLst/>
          <a:ahLst/>
          <a:cxnLst/>
          <a:rect l="0" t="0" r="0" b="0"/>
          <a:pathLst>
            <a:path>
              <a:moveTo>
                <a:pt x="2841096" y="0"/>
              </a:moveTo>
              <a:lnTo>
                <a:pt x="2841096" y="98616"/>
              </a:lnTo>
              <a:lnTo>
                <a:pt x="0" y="98616"/>
              </a:lnTo>
              <a:lnTo>
                <a:pt x="0" y="1972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2F88C-5504-4EE3-8F04-9E6F1F50F382}">
      <dsp:nvSpPr>
        <dsp:cNvPr id="0" name=""/>
        <dsp:cNvSpPr/>
      </dsp:nvSpPr>
      <dsp:spPr>
        <a:xfrm>
          <a:off x="469846" y="3005739"/>
          <a:ext cx="3977534" cy="197233"/>
        </a:xfrm>
        <a:custGeom>
          <a:avLst/>
          <a:gdLst/>
          <a:ahLst/>
          <a:cxnLst/>
          <a:rect l="0" t="0" r="0" b="0"/>
          <a:pathLst>
            <a:path>
              <a:moveTo>
                <a:pt x="3977534" y="0"/>
              </a:moveTo>
              <a:lnTo>
                <a:pt x="3977534" y="98616"/>
              </a:lnTo>
              <a:lnTo>
                <a:pt x="0" y="98616"/>
              </a:lnTo>
              <a:lnTo>
                <a:pt x="0" y="1972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43AD4-BBD0-4F34-A146-832AB22D5455}">
      <dsp:nvSpPr>
        <dsp:cNvPr id="0" name=""/>
        <dsp:cNvSpPr/>
      </dsp:nvSpPr>
      <dsp:spPr>
        <a:xfrm>
          <a:off x="4401661" y="2338904"/>
          <a:ext cx="91440" cy="1972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2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FAD99F-815A-474D-850B-9B2DFE2D8316}">
      <dsp:nvSpPr>
        <dsp:cNvPr id="0" name=""/>
        <dsp:cNvSpPr/>
      </dsp:nvSpPr>
      <dsp:spPr>
        <a:xfrm>
          <a:off x="3977778" y="1869301"/>
          <a:ext cx="939205" cy="469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ja-JP" sz="700" b="1" i="0" u="none" strike="noStrike" kern="1200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rPr>
            <a:t>کمیته مشاوران </a:t>
          </a:r>
          <a:endParaRPr kumimoji="0" lang="en-US" altLang="en-US" sz="7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Mitra" panose="00000400000000000000" pitchFamily="2" charset="-78"/>
          </a:endParaRPr>
        </a:p>
      </dsp:txBody>
      <dsp:txXfrm>
        <a:off x="3977778" y="1869301"/>
        <a:ext cx="939205" cy="469602"/>
      </dsp:txXfrm>
    </dsp:sp>
    <dsp:sp modelId="{18E9999E-1C7D-4148-AA70-D6193247820C}">
      <dsp:nvSpPr>
        <dsp:cNvPr id="0" name=""/>
        <dsp:cNvSpPr/>
      </dsp:nvSpPr>
      <dsp:spPr>
        <a:xfrm>
          <a:off x="3977778" y="2536137"/>
          <a:ext cx="939205" cy="469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ja-JP" sz="700" b="1" i="0" u="none" strike="noStrike" kern="1200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rPr>
            <a:t>کمیته‌ی مدیریت فاز2 پروژه</a:t>
          </a:r>
          <a:endParaRPr kumimoji="0" lang="en-US" altLang="en-US" sz="7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Mitra" panose="00000400000000000000" pitchFamily="2" charset="-78"/>
          </a:endParaRPr>
        </a:p>
      </dsp:txBody>
      <dsp:txXfrm>
        <a:off x="3977778" y="2536137"/>
        <a:ext cx="939205" cy="469602"/>
      </dsp:txXfrm>
    </dsp:sp>
    <dsp:sp modelId="{69CE765F-69A2-49DD-B531-59B9073085D5}">
      <dsp:nvSpPr>
        <dsp:cNvPr id="0" name=""/>
        <dsp:cNvSpPr/>
      </dsp:nvSpPr>
      <dsp:spPr>
        <a:xfrm>
          <a:off x="244" y="3202973"/>
          <a:ext cx="939205" cy="469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sz="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rPr>
            <a:t>تیم اجرایی</a:t>
          </a:r>
          <a:endParaRPr kumimoji="0" lang="en-US" altLang="en-US" sz="7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Mitra" panose="00000400000000000000" pitchFamily="2" charset="-78"/>
          </a:endParaRPr>
        </a:p>
      </dsp:txBody>
      <dsp:txXfrm>
        <a:off x="244" y="3202973"/>
        <a:ext cx="939205" cy="469602"/>
      </dsp:txXfrm>
    </dsp:sp>
    <dsp:sp modelId="{CC6194F7-7D0D-4C10-9322-23E8A2AB3A8D}">
      <dsp:nvSpPr>
        <dsp:cNvPr id="0" name=""/>
        <dsp:cNvSpPr/>
      </dsp:nvSpPr>
      <dsp:spPr>
        <a:xfrm>
          <a:off x="1136682" y="3202973"/>
          <a:ext cx="939205" cy="469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sz="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rPr>
            <a:t>تیم متخصصان فرآیندی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sz="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rPr>
            <a:t> و مطالعات کتابخانه</a:t>
          </a:r>
          <a:r>
            <a:rPr kumimoji="0" lang="fa-IR" altLang="en-US" sz="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‌</a:t>
          </a:r>
          <a:r>
            <a:rPr kumimoji="0" lang="fa-IR" altLang="en-US" sz="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rPr>
            <a:t>ای</a:t>
          </a:r>
          <a:endParaRPr kumimoji="0" lang="en-US" altLang="en-US" sz="7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Mitra" panose="00000400000000000000" pitchFamily="2" charset="-78"/>
          </a:endParaRPr>
        </a:p>
      </dsp:txBody>
      <dsp:txXfrm>
        <a:off x="1136682" y="3202973"/>
        <a:ext cx="939205" cy="469602"/>
      </dsp:txXfrm>
    </dsp:sp>
    <dsp:sp modelId="{D201560B-527C-4BA9-91AD-5E413915EEA1}">
      <dsp:nvSpPr>
        <dsp:cNvPr id="0" name=""/>
        <dsp:cNvSpPr/>
      </dsp:nvSpPr>
      <dsp:spPr>
        <a:xfrm>
          <a:off x="2273121" y="3202973"/>
          <a:ext cx="939205" cy="469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sz="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rPr>
            <a:t>پانل فاوا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sz="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rPr>
            <a:t>و نرم</a:t>
          </a:r>
          <a:r>
            <a:rPr kumimoji="0" lang="fa-IR" altLang="en-US" sz="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‌</a:t>
          </a:r>
          <a:r>
            <a:rPr kumimoji="0" lang="fa-IR" altLang="en-US" sz="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rPr>
            <a:t>افزار</a:t>
          </a:r>
          <a:endParaRPr kumimoji="0" lang="en-US" altLang="en-US" sz="7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Mitra" panose="00000400000000000000" pitchFamily="2" charset="-78"/>
          </a:endParaRPr>
        </a:p>
      </dsp:txBody>
      <dsp:txXfrm>
        <a:off x="2273121" y="3202973"/>
        <a:ext cx="939205" cy="469602"/>
      </dsp:txXfrm>
    </dsp:sp>
    <dsp:sp modelId="{89A317D2-FF82-44A8-BF16-6778B34B9956}">
      <dsp:nvSpPr>
        <dsp:cNvPr id="0" name=""/>
        <dsp:cNvSpPr/>
      </dsp:nvSpPr>
      <dsp:spPr>
        <a:xfrm>
          <a:off x="3409559" y="3202973"/>
          <a:ext cx="939205" cy="469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sz="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rPr>
            <a:t>پانل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sz="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rPr>
            <a:t>نانوفناوری</a:t>
          </a:r>
          <a:endParaRPr kumimoji="0" lang="en-US" altLang="en-US" sz="7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Mitra" panose="00000400000000000000" pitchFamily="2" charset="-78"/>
          </a:endParaRPr>
        </a:p>
      </dsp:txBody>
      <dsp:txXfrm>
        <a:off x="3409559" y="3202973"/>
        <a:ext cx="939205" cy="469602"/>
      </dsp:txXfrm>
    </dsp:sp>
    <dsp:sp modelId="{2F6D58E5-F6E4-4374-95C9-F4A16AE84FAB}">
      <dsp:nvSpPr>
        <dsp:cNvPr id="0" name=""/>
        <dsp:cNvSpPr/>
      </dsp:nvSpPr>
      <dsp:spPr>
        <a:xfrm>
          <a:off x="4545998" y="3202973"/>
          <a:ext cx="939205" cy="469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sz="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rPr>
            <a:t>پانل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sz="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rPr>
            <a:t>انرژی</a:t>
          </a:r>
          <a:endParaRPr kumimoji="0" lang="en-US" altLang="en-US" sz="7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Mitra" panose="00000400000000000000" pitchFamily="2" charset="-78"/>
          </a:endParaRPr>
        </a:p>
      </dsp:txBody>
      <dsp:txXfrm>
        <a:off x="4545998" y="3202973"/>
        <a:ext cx="939205" cy="469602"/>
      </dsp:txXfrm>
    </dsp:sp>
    <dsp:sp modelId="{C46D0C0D-96DC-4CCF-B5AB-3BD6092A761E}">
      <dsp:nvSpPr>
        <dsp:cNvPr id="0" name=""/>
        <dsp:cNvSpPr/>
      </dsp:nvSpPr>
      <dsp:spPr>
        <a:xfrm>
          <a:off x="5682436" y="3202973"/>
          <a:ext cx="939205" cy="469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sz="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rPr>
            <a:t>پانل هوا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sz="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rPr>
            <a:t>فضا</a:t>
          </a:r>
          <a:endParaRPr kumimoji="0" lang="en-US" altLang="en-US" sz="7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Mitra" panose="00000400000000000000" pitchFamily="2" charset="-78"/>
          </a:endParaRPr>
        </a:p>
      </dsp:txBody>
      <dsp:txXfrm>
        <a:off x="5682436" y="3202973"/>
        <a:ext cx="939205" cy="469602"/>
      </dsp:txXfrm>
    </dsp:sp>
    <dsp:sp modelId="{7785CBB8-5D2C-49EA-BB27-ADD90176DD6C}">
      <dsp:nvSpPr>
        <dsp:cNvPr id="0" name=""/>
        <dsp:cNvSpPr/>
      </dsp:nvSpPr>
      <dsp:spPr>
        <a:xfrm>
          <a:off x="5917237" y="3869808"/>
          <a:ext cx="939205" cy="469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sz="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rPr>
            <a:t>استخر خبرگان</a:t>
          </a:r>
          <a:endParaRPr kumimoji="0" lang="en-US" altLang="en-US" sz="7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Mitra" panose="00000400000000000000" pitchFamily="2" charset="-78"/>
          </a:endParaRPr>
        </a:p>
      </dsp:txBody>
      <dsp:txXfrm>
        <a:off x="5917237" y="3869808"/>
        <a:ext cx="939205" cy="469602"/>
      </dsp:txXfrm>
    </dsp:sp>
    <dsp:sp modelId="{4DA81035-4688-45E7-9B63-2C58B49A8310}">
      <dsp:nvSpPr>
        <dsp:cNvPr id="0" name=""/>
        <dsp:cNvSpPr/>
      </dsp:nvSpPr>
      <dsp:spPr>
        <a:xfrm>
          <a:off x="6818874" y="3202973"/>
          <a:ext cx="939205" cy="469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sz="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rPr>
            <a:t>اتوماسیون و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sz="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rPr>
            <a:t>ساخت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sz="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rPr>
            <a:t> و تولید</a:t>
          </a:r>
          <a:endParaRPr kumimoji="0" lang="en-US" altLang="en-US" sz="7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Mitra" panose="00000400000000000000" pitchFamily="2" charset="-78"/>
          </a:endParaRPr>
        </a:p>
      </dsp:txBody>
      <dsp:txXfrm>
        <a:off x="6818874" y="3202973"/>
        <a:ext cx="939205" cy="469602"/>
      </dsp:txXfrm>
    </dsp:sp>
    <dsp:sp modelId="{6259A8AD-A093-49FE-86ED-9F87069CE1BA}">
      <dsp:nvSpPr>
        <dsp:cNvPr id="0" name=""/>
        <dsp:cNvSpPr/>
      </dsp:nvSpPr>
      <dsp:spPr>
        <a:xfrm>
          <a:off x="7955313" y="3202973"/>
          <a:ext cx="939205" cy="469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sz="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rPr>
            <a:t>پانل مخابرات،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sz="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Mitra" panose="00000400000000000000" pitchFamily="2" charset="-78"/>
            </a:rPr>
            <a:t>الکترونیک و ..</a:t>
          </a:r>
          <a:endParaRPr kumimoji="0" lang="en-US" altLang="en-US" sz="7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B Mitra" panose="00000400000000000000" pitchFamily="2" charset="-78"/>
          </a:endParaRPr>
        </a:p>
      </dsp:txBody>
      <dsp:txXfrm>
        <a:off x="7955313" y="3202973"/>
        <a:ext cx="939205" cy="469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endParaRPr 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022725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fld id="{F71F5218-B912-42CC-B600-78606321185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022725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fld id="{B8860EF1-B5EC-4F4C-8797-523CF243D7FF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AD22A-0F73-4CEE-91DC-F7FD0C1B6BFF}" type="slidenum">
              <a:rPr lang="ar-SA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5B6A69-37EE-4F68-B9AB-B8F0DBFC561E}" type="slidenum">
              <a:rPr lang="ar-SA"/>
              <a:pPr/>
              <a:t>10</a:t>
            </a:fld>
            <a:endParaRPr lang="en-US"/>
          </a:p>
        </p:txBody>
      </p:sp>
      <p:sp>
        <p:nvSpPr>
          <p:cNvPr id="27650" name="Rectangle 9"/>
          <p:cNvSpPr txBox="1">
            <a:spLocks noGrp="1" noChangeArrowheads="1"/>
          </p:cNvSpPr>
          <p:nvPr/>
        </p:nvSpPr>
        <p:spPr bwMode="auto">
          <a:xfrm>
            <a:off x="4021294" y="9721106"/>
            <a:ext cx="3071433" cy="5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0" tIns="49468" rIns="95130" bIns="49468" anchor="b"/>
          <a:lstStyle/>
          <a:p>
            <a:pPr defTabSz="483203" rtl="0">
              <a:buClr>
                <a:srgbClr val="000000"/>
              </a:buClr>
              <a:buSzPct val="100000"/>
              <a:tabLst>
                <a:tab pos="0" algn="l"/>
                <a:tab pos="483203" algn="l"/>
                <a:tab pos="966404" algn="l"/>
                <a:tab pos="1449606" algn="l"/>
                <a:tab pos="1932808" algn="l"/>
                <a:tab pos="2416010" algn="l"/>
                <a:tab pos="2900932" algn="l"/>
                <a:tab pos="3382414" algn="l"/>
                <a:tab pos="3867336" algn="l"/>
                <a:tab pos="4348818" algn="l"/>
                <a:tab pos="4832020" algn="l"/>
                <a:tab pos="5315222" algn="l"/>
                <a:tab pos="5798424" algn="l"/>
                <a:tab pos="6283345" algn="l"/>
                <a:tab pos="6764828" algn="l"/>
                <a:tab pos="7249749" algn="l"/>
                <a:tab pos="7731232" algn="l"/>
                <a:tab pos="8216153" algn="l"/>
                <a:tab pos="8699356" algn="l"/>
                <a:tab pos="9180838" algn="l"/>
                <a:tab pos="9665760" algn="l"/>
              </a:tabLst>
            </a:pPr>
            <a:fld id="{AB1020E9-52C4-4763-8558-C89B22F680E7}" type="slidenum">
              <a:rPr lang="ar-SA" sz="1300">
                <a:solidFill>
                  <a:srgbClr val="000000"/>
                </a:solidFill>
              </a:rPr>
              <a:pPr defTabSz="483203" rtl="0">
                <a:buClr>
                  <a:srgbClr val="000000"/>
                </a:buClr>
                <a:buSzPct val="100000"/>
                <a:tabLst>
                  <a:tab pos="0" algn="l"/>
                  <a:tab pos="483203" algn="l"/>
                  <a:tab pos="966404" algn="l"/>
                  <a:tab pos="1449606" algn="l"/>
                  <a:tab pos="1932808" algn="l"/>
                  <a:tab pos="2416010" algn="l"/>
                  <a:tab pos="2900932" algn="l"/>
                  <a:tab pos="3382414" algn="l"/>
                  <a:tab pos="3867336" algn="l"/>
                  <a:tab pos="4348818" algn="l"/>
                  <a:tab pos="4832020" algn="l"/>
                  <a:tab pos="5315222" algn="l"/>
                  <a:tab pos="5798424" algn="l"/>
                  <a:tab pos="6283345" algn="l"/>
                  <a:tab pos="6764828" algn="l"/>
                  <a:tab pos="7249749" algn="l"/>
                  <a:tab pos="7731232" algn="l"/>
                  <a:tab pos="8216153" algn="l"/>
                  <a:tab pos="8699356" algn="l"/>
                  <a:tab pos="9180838" algn="l"/>
                  <a:tab pos="9665760" algn="l"/>
                </a:tabLst>
              </a:pPr>
              <a:t>10</a:t>
            </a:fld>
            <a:endParaRPr lang="en-GB" sz="1300" dirty="0">
              <a:solidFill>
                <a:srgbClr val="000000"/>
              </a:solidFill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1183217" y="767596"/>
            <a:ext cx="4732867" cy="383975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2" tIns="48326" rIns="96652" bIns="48326" anchor="ctr"/>
          <a:lstStyle/>
          <a:p>
            <a:pPr defTabSz="483203" rtl="0"/>
            <a:endParaRPr lang="en-US" dirty="0"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3219"/>
            <a:ext cx="5676153" cy="4603798"/>
          </a:xfrm>
          <a:noFill/>
        </p:spPr>
        <p:txBody>
          <a:bodyPr wrap="none" lIns="95130" tIns="49468" rIns="95130" bIns="49468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684883-1CB4-4117-875A-237A63257174}" type="slidenum">
              <a:rPr lang="ar-SA"/>
              <a:pPr/>
              <a:t>11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AD598-5196-4A95-A703-261543148800}" type="slidenum">
              <a:rPr lang="ar-SA"/>
              <a:pPr/>
              <a:t>12</a:t>
            </a:fld>
            <a:endParaRPr lang="en-US"/>
          </a:p>
        </p:txBody>
      </p:sp>
      <p:sp>
        <p:nvSpPr>
          <p:cNvPr id="31746" name="Rectangle 9"/>
          <p:cNvSpPr txBox="1">
            <a:spLocks noGrp="1" noChangeArrowheads="1"/>
          </p:cNvSpPr>
          <p:nvPr/>
        </p:nvSpPr>
        <p:spPr bwMode="auto">
          <a:xfrm>
            <a:off x="4021294" y="9721106"/>
            <a:ext cx="3071433" cy="5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0" tIns="49468" rIns="95130" bIns="49468" anchor="b"/>
          <a:lstStyle/>
          <a:p>
            <a:pPr defTabSz="483203" rtl="0">
              <a:buClr>
                <a:srgbClr val="000000"/>
              </a:buClr>
              <a:buSzPct val="100000"/>
              <a:tabLst>
                <a:tab pos="0" algn="l"/>
                <a:tab pos="483203" algn="l"/>
                <a:tab pos="966404" algn="l"/>
                <a:tab pos="1449606" algn="l"/>
                <a:tab pos="1932808" algn="l"/>
                <a:tab pos="2416010" algn="l"/>
                <a:tab pos="2900932" algn="l"/>
                <a:tab pos="3382414" algn="l"/>
                <a:tab pos="3867336" algn="l"/>
                <a:tab pos="4348818" algn="l"/>
                <a:tab pos="4832020" algn="l"/>
                <a:tab pos="5315222" algn="l"/>
                <a:tab pos="5798424" algn="l"/>
                <a:tab pos="6283345" algn="l"/>
                <a:tab pos="6764828" algn="l"/>
                <a:tab pos="7249749" algn="l"/>
                <a:tab pos="7731232" algn="l"/>
                <a:tab pos="8216153" algn="l"/>
                <a:tab pos="8699356" algn="l"/>
                <a:tab pos="9180838" algn="l"/>
                <a:tab pos="9665760" algn="l"/>
              </a:tabLst>
            </a:pPr>
            <a:fld id="{8DEE33CB-CB74-46FE-97C9-741D34D83DDB}" type="slidenum">
              <a:rPr lang="ar-SA" sz="1300">
                <a:solidFill>
                  <a:srgbClr val="000000"/>
                </a:solidFill>
              </a:rPr>
              <a:pPr defTabSz="483203" rtl="0">
                <a:buClr>
                  <a:srgbClr val="000000"/>
                </a:buClr>
                <a:buSzPct val="100000"/>
                <a:tabLst>
                  <a:tab pos="0" algn="l"/>
                  <a:tab pos="483203" algn="l"/>
                  <a:tab pos="966404" algn="l"/>
                  <a:tab pos="1449606" algn="l"/>
                  <a:tab pos="1932808" algn="l"/>
                  <a:tab pos="2416010" algn="l"/>
                  <a:tab pos="2900932" algn="l"/>
                  <a:tab pos="3382414" algn="l"/>
                  <a:tab pos="3867336" algn="l"/>
                  <a:tab pos="4348818" algn="l"/>
                  <a:tab pos="4832020" algn="l"/>
                  <a:tab pos="5315222" algn="l"/>
                  <a:tab pos="5798424" algn="l"/>
                  <a:tab pos="6283345" algn="l"/>
                  <a:tab pos="6764828" algn="l"/>
                  <a:tab pos="7249749" algn="l"/>
                  <a:tab pos="7731232" algn="l"/>
                  <a:tab pos="8216153" algn="l"/>
                  <a:tab pos="8699356" algn="l"/>
                  <a:tab pos="9180838" algn="l"/>
                  <a:tab pos="9665760" algn="l"/>
                </a:tabLst>
              </a:pPr>
              <a:t>12</a:t>
            </a:fld>
            <a:endParaRPr lang="en-GB" sz="1300" dirty="0">
              <a:solidFill>
                <a:srgbClr val="000000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183217" y="767596"/>
            <a:ext cx="4732867" cy="383975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2" tIns="48326" rIns="96652" bIns="48326" anchor="ctr"/>
          <a:lstStyle/>
          <a:p>
            <a:pPr defTabSz="483203" rtl="0"/>
            <a:endParaRPr lang="en-US" dirty="0"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3219"/>
            <a:ext cx="5676153" cy="4603798"/>
          </a:xfrm>
          <a:noFill/>
        </p:spPr>
        <p:txBody>
          <a:bodyPr wrap="none" lIns="95130" tIns="49468" rIns="95130" bIns="49468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CC324-CE0D-4268-BF89-C83606101FF5}" type="slidenum">
              <a:rPr lang="ar-SA"/>
              <a:pPr/>
              <a:t>13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3219"/>
            <a:ext cx="5679440" cy="460379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F18D1-46C4-41E7-AB36-8070CBE0C08C}" type="slidenum">
              <a:rPr lang="ar-SA"/>
              <a:pPr/>
              <a:t>14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59666"/>
            <a:ext cx="5679440" cy="460735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EBE801-BA60-4477-9AA2-E584382F4156}" type="slidenum">
              <a:rPr lang="ar-SA"/>
              <a:pPr/>
              <a:t>15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B424B1-23FA-435C-87F8-978BBD087367}" type="slidenum">
              <a:rPr lang="ar-SA"/>
              <a:pPr/>
              <a:t>16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59666"/>
            <a:ext cx="5679440" cy="460735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F6FC62-1F49-435A-881D-2D18E8668790}" type="slidenum">
              <a:rPr lang="ar-SA"/>
              <a:pPr/>
              <a:t>17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15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064" y="4877434"/>
            <a:ext cx="5260384" cy="457181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82029-C804-4782-AD2C-154202004243}" type="slidenum">
              <a:rPr lang="ar-SA"/>
              <a:pPr/>
              <a:t>18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9F41D2-3200-43E6-9ECC-22389C911900}" type="slidenum">
              <a:rPr lang="ar-SA"/>
              <a:pPr/>
              <a:t>19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41E86-9C55-42C0-B12C-A575DEB645EC}" type="slidenum">
              <a:rPr lang="ar-SA"/>
              <a:pPr/>
              <a:t>2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DB278-3CDF-4FC9-9BA6-F8A1BDA13C20}" type="slidenum">
              <a:rPr lang="ar-SA"/>
              <a:pPr/>
              <a:t>20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E3647-18FC-48CD-A4A4-AB03197B9C15}" type="slidenum">
              <a:rPr lang="ar-SA"/>
              <a:pPr/>
              <a:t>21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DB7FE0-3491-4410-8AA7-0665447A1803}" type="slidenum">
              <a:rPr lang="ar-SA"/>
              <a:pPr/>
              <a:t>22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C5EC1-2FB1-42B6-9CF0-2A6DDECA7DB0}" type="slidenum">
              <a:rPr lang="ar-SA"/>
              <a:pPr/>
              <a:t>23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9B510-0573-4B88-89DB-17658C4DE5D9}" type="slidenum">
              <a:rPr lang="ar-SA"/>
              <a:pPr/>
              <a:t>24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2F0068-34AE-4B42-B0E1-497C69C924E9}" type="slidenum">
              <a:rPr lang="ar-SA"/>
              <a:pPr/>
              <a:t>25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31F9B6-C4CD-432A-8A90-521A70BCDC91}" type="slidenum">
              <a:rPr lang="ar-SA"/>
              <a:pPr/>
              <a:t>26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50F4F0-FA3F-40BF-A292-4BB8BFC2B66B}" type="slidenum">
              <a:rPr lang="ar-SA"/>
              <a:pPr/>
              <a:t>27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87F4E-CB76-42B2-ABC1-B0BDCA327821}" type="slidenum">
              <a:rPr lang="ar-SA"/>
              <a:pPr/>
              <a:t>28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44C20-4B9F-4044-A122-A88AF6D25A25}" type="slidenum">
              <a:rPr lang="ar-SA"/>
              <a:pPr/>
              <a:t>29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60D06E-9706-4A23-9083-679342DDF3CE}" type="slidenum">
              <a:rPr lang="ar-SA"/>
              <a:pPr/>
              <a:t>3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C27C59-F1C3-4DED-91AD-78396A608882}" type="slidenum">
              <a:rPr lang="ar-SA"/>
              <a:pPr/>
              <a:t>30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71109B-DB69-47C5-A715-064398D0956E}" type="slidenum">
              <a:rPr lang="ar-SA"/>
              <a:pPr/>
              <a:t>31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DDD7DA-6806-4805-942D-927C79D3874F}" type="slidenum">
              <a:rPr lang="ar-SA"/>
              <a:pPr/>
              <a:t>32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233405-9E0E-4321-84E9-7D42A0AA2747}" type="slidenum">
              <a:rPr lang="ar-SA"/>
              <a:pPr/>
              <a:t>33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4C132-32FF-4A29-9B75-5C676EB4A8B5}" type="slidenum">
              <a:rPr lang="ar-SA"/>
              <a:pPr/>
              <a:t>34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55E68C-FAAF-432E-807E-0A7576988B1E}" type="slidenum">
              <a:rPr lang="ar-SA"/>
              <a:pPr/>
              <a:t>35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0EF1-B5EC-4F4C-8797-523CF243D7FF}" type="slidenum">
              <a:rPr lang="ar-SA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0EF1-B5EC-4F4C-8797-523CF243D7FF}" type="slidenum">
              <a:rPr lang="ar-SA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0EF1-B5EC-4F4C-8797-523CF243D7FF}" type="slidenum">
              <a:rPr lang="ar-SA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0EF1-B5EC-4F4C-8797-523CF243D7FF}" type="slidenum">
              <a:rPr lang="ar-SA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32F038-D312-40A2-931D-4B7FEEF75912}" type="slidenum">
              <a:rPr lang="ar-SA"/>
              <a:pPr/>
              <a:t>4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59666"/>
            <a:ext cx="5679440" cy="460735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0EF1-B5EC-4F4C-8797-523CF243D7FF}" type="slidenum">
              <a:rPr lang="ar-SA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0EF1-B5EC-4F4C-8797-523CF243D7FF}" type="slidenum">
              <a:rPr lang="ar-SA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0EF1-B5EC-4F4C-8797-523CF243D7FF}" type="slidenum">
              <a:rPr lang="ar-SA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60EF1-B5EC-4F4C-8797-523CF243D7FF}" type="slidenum">
              <a:rPr lang="ar-SA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10EDF2-55F9-4555-AE20-A3162BBD5E50}" type="slidenum">
              <a:rPr lang="ar-SA"/>
              <a:pPr/>
              <a:t>44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D901A5-E2F5-4124-9448-5C563A523A1E}" type="slidenum">
              <a:rPr lang="ar-SA"/>
              <a:pPr/>
              <a:t>45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B8C1B-AF0C-4776-A506-800D7B51D245}" type="slidenum">
              <a:rPr lang="ar-SA"/>
              <a:pPr/>
              <a:t>46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E8BA7-6CE7-49BE-9A63-0EDA61348437}" type="slidenum">
              <a:rPr lang="ar-SA" smtClean="0"/>
              <a:pPr/>
              <a:t>5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80075" cy="4606925"/>
          </a:xfrm>
          <a:noFill/>
          <a:ln/>
        </p:spPr>
        <p:txBody>
          <a:bodyPr/>
          <a:lstStyle/>
          <a:p>
            <a:pPr eaLnBrk="1" hangingPunct="1"/>
            <a:endParaRPr lang="fa-I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D07D74-3985-4D03-BEEF-375BFEF91D2B}" type="slidenum">
              <a:rPr lang="ar-SA" smtClean="0"/>
              <a:pPr/>
              <a:t>6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 lIns="99028" tIns="49515" rIns="99028" bIns="49515"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E9D015-F34D-469B-8941-1F289610C2F5}" type="slidenum">
              <a:rPr lang="ar-SA"/>
              <a:pPr/>
              <a:t>7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CBF8BD-630E-4918-B08A-07EFDBEFCA06}" type="slidenum">
              <a:rPr lang="ar-SA"/>
              <a:pPr/>
              <a:t>8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05040-F930-4E6D-8699-D12E18CEBAAA}" type="slidenum">
              <a:rPr lang="ar-SA"/>
              <a:pPr/>
              <a:t>9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643438" y="6237288"/>
            <a:ext cx="1512887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643438" y="6237288"/>
            <a:ext cx="1512887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43438" y="6237288"/>
            <a:ext cx="15128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pic>
        <p:nvPicPr>
          <p:cNvPr id="154630" name="Picture 6" descr="Iran 140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7950" y="5805488"/>
            <a:ext cx="936625" cy="917575"/>
          </a:xfrm>
          <a:prstGeom prst="rect">
            <a:avLst/>
          </a:prstGeom>
          <a:noFill/>
        </p:spPr>
      </p:pic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395288" y="6308725"/>
            <a:ext cx="38877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a-IR" sz="1400" b="1">
                <a:cs typeface="B Mitra" pitchFamily="2" charset="-78"/>
              </a:rPr>
              <a:t>پایلوت </a:t>
            </a:r>
            <a:r>
              <a:rPr lang="fa-IR" sz="1600" b="1">
                <a:cs typeface="B Mitra" pitchFamily="2" charset="-78"/>
              </a:rPr>
              <a:t>آینده</a:t>
            </a:r>
            <a:r>
              <a:rPr lang="fa-IR" sz="1600" b="1"/>
              <a:t>‌</a:t>
            </a:r>
            <a:r>
              <a:rPr lang="fa-IR" sz="1600" b="1">
                <a:cs typeface="B Mitra" pitchFamily="2" charset="-78"/>
              </a:rPr>
              <a:t>نگاری</a:t>
            </a:r>
            <a:r>
              <a:rPr lang="fa-IR" sz="1400">
                <a:cs typeface="B Mitra" pitchFamily="2" charset="-78"/>
              </a:rPr>
              <a:t> </a:t>
            </a:r>
            <a:r>
              <a:rPr lang="fa-IR" sz="1400" b="1">
                <a:cs typeface="B Mitra" pitchFamily="2" charset="-78"/>
              </a:rPr>
              <a:t>مناسب</a:t>
            </a:r>
            <a:r>
              <a:rPr lang="fa-IR" sz="1400" b="1"/>
              <a:t>‌</a:t>
            </a:r>
            <a:r>
              <a:rPr lang="fa-IR" sz="1400" b="1">
                <a:cs typeface="B Mitra" pitchFamily="2" charset="-78"/>
              </a:rPr>
              <a:t>ترین فناوری</a:t>
            </a:r>
            <a:r>
              <a:rPr lang="fa-IR" sz="1400" b="1"/>
              <a:t>‌</a:t>
            </a:r>
            <a:r>
              <a:rPr lang="fa-IR" sz="1400" b="1">
                <a:cs typeface="B Mitra" pitchFamily="2" charset="-78"/>
              </a:rPr>
              <a:t>های ایران 1404</a:t>
            </a:r>
            <a:r>
              <a:rPr lang="en-US" sz="1400">
                <a:cs typeface="B Mitra" pitchFamily="2" charset="-78"/>
              </a:rPr>
              <a:t> </a:t>
            </a:r>
          </a:p>
        </p:txBody>
      </p:sp>
      <p:sp>
        <p:nvSpPr>
          <p:cNvPr id="154632" name="Line 8"/>
          <p:cNvSpPr>
            <a:spLocks noChangeShapeType="1"/>
          </p:cNvSpPr>
          <p:nvPr/>
        </p:nvSpPr>
        <p:spPr bwMode="auto">
          <a:xfrm>
            <a:off x="1187450" y="6308725"/>
            <a:ext cx="7489825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4000" dirty="0">
                <a:cs typeface="B Mitra" pitchFamily="2" charset="-78"/>
              </a:rPr>
              <a:t>معرفی برنامه‌ی پایلوت آینده‌نگاری مناسب‌ترین فناوری‌های ایران 1404</a:t>
            </a:r>
            <a:endParaRPr lang="en-US" sz="4000" dirty="0">
              <a:cs typeface="B Mitra" pitchFamily="2" charset="-78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042988" y="609600"/>
            <a:ext cx="74152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fa-IR" sz="2400" b="1">
                <a:cs typeface="B Mitra" pitchFamily="2" charset="-78"/>
              </a:rPr>
              <a:t>به نام خداوند بخشنده مهربان</a:t>
            </a:r>
            <a:endParaRPr lang="en-US" sz="2400" b="1">
              <a:cs typeface="B Mitra" pitchFamily="2" charset="-78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357693"/>
            <a:ext cx="6400800" cy="1808157"/>
          </a:xfrm>
          <a:noFill/>
          <a:ln/>
        </p:spPr>
        <p:txBody>
          <a:bodyPr/>
          <a:lstStyle/>
          <a:p>
            <a:r>
              <a:rPr lang="fa-IR" sz="2400" dirty="0">
                <a:cs typeface="B Mitra" pitchFamily="2" charset="-78"/>
              </a:rPr>
              <a:t>سی و ششمین گردهم‌آیی معاونین پژوهش و فناوری دانشگاه‌ها و مؤسسات پژوهشی کشور</a:t>
            </a:r>
            <a:endParaRPr lang="en-US" sz="2400" dirty="0">
              <a:cs typeface="B Mitra" pitchFamily="2" charset="-78"/>
            </a:endParaRPr>
          </a:p>
          <a:p>
            <a:r>
              <a:rPr lang="fa-IR" sz="2400" dirty="0">
                <a:cs typeface="B Mitra" pitchFamily="2" charset="-78"/>
              </a:rPr>
              <a:t>مرداد‌ماه 1387</a:t>
            </a:r>
          </a:p>
          <a:p>
            <a:r>
              <a:rPr lang="fa-IR" sz="2400" dirty="0">
                <a:cs typeface="B Mitra" pitchFamily="2" charset="-78"/>
              </a:rPr>
              <a:t>تبریز</a:t>
            </a:r>
            <a:endParaRPr lang="en-US" sz="2400" dirty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17538" y="306388"/>
            <a:ext cx="7929562" cy="701675"/>
          </a:xfrm>
        </p:spPr>
        <p:txBody>
          <a:bodyPr lIns="90000" tIns="46800" rIns="90000" bIns="46800">
            <a:spAutoFit/>
          </a:bodyPr>
          <a:lstStyle/>
          <a:p>
            <a:pPr>
              <a:buFont typeface="Verdan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ar-SA" sz="4000" b="1">
                <a:effectLst>
                  <a:outerShdw blurRad="38100" dist="38100" dir="2700000" algn="tl">
                    <a:srgbClr val="C0C0C0"/>
                  </a:outerShdw>
                </a:effectLst>
                <a:latin typeface="Mitra " charset="0"/>
                <a:cs typeface="B Mitra" pitchFamily="2" charset="-78"/>
              </a:rPr>
              <a:t>نیروهای پیش</a:t>
            </a:r>
            <a:r>
              <a:rPr lang="fa-IR" sz="4000" b="1">
                <a:effectLst>
                  <a:outerShdw blurRad="38100" dist="38100" dir="2700000" algn="tl">
                    <a:srgbClr val="C0C0C0"/>
                  </a:outerShdw>
                </a:effectLst>
                <a:latin typeface="Mitra " charset="0"/>
                <a:cs typeface="B Mitra" pitchFamily="2" charset="-78"/>
              </a:rPr>
              <a:t>‌</a:t>
            </a:r>
            <a:r>
              <a:rPr lang="ar-SA" sz="4000" b="1">
                <a:effectLst>
                  <a:outerShdw blurRad="38100" dist="38100" dir="2700000" algn="tl">
                    <a:srgbClr val="C0C0C0"/>
                  </a:outerShdw>
                </a:effectLst>
                <a:latin typeface="Mitra " charset="0"/>
                <a:cs typeface="B Mitra" pitchFamily="2" charset="-78"/>
              </a:rPr>
              <a:t>ران کلیدی</a:t>
            </a:r>
            <a:endParaRPr lang="en-GB" sz="4000" b="1">
              <a:effectLst>
                <a:outerShdw blurRad="38100" dist="38100" dir="2700000" algn="tl">
                  <a:srgbClr val="C0C0C0"/>
                </a:outerShdw>
              </a:effectLst>
              <a:latin typeface="Mitra " charset="0"/>
              <a:cs typeface="B Mitra" pitchFamily="2" charset="-78"/>
            </a:endParaRPr>
          </a:p>
        </p:txBody>
      </p:sp>
      <p:sp>
        <p:nvSpPr>
          <p:cNvPr id="39938" name="Rectangle 2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7200" y="1125538"/>
            <a:ext cx="8686800" cy="5211762"/>
          </a:xfrm>
        </p:spPr>
        <p:txBody>
          <a:bodyPr lIns="90000" tIns="46800" rIns="90000" bIns="46800">
            <a:spAutoFit/>
          </a:bodyPr>
          <a:lstStyle/>
          <a:p>
            <a:pPr marL="1371600" lvl="2" indent="-457200">
              <a:tabLst>
                <a:tab pos="1006475" algn="l"/>
                <a:tab pos="1463675" algn="l"/>
                <a:tab pos="1920875" algn="l"/>
                <a:tab pos="2378075" algn="l"/>
                <a:tab pos="2835275" algn="l"/>
                <a:tab pos="3292475" algn="l"/>
                <a:tab pos="3749675" algn="l"/>
                <a:tab pos="4206875" algn="l"/>
                <a:tab pos="4664075" algn="l"/>
                <a:tab pos="5121275" algn="l"/>
                <a:tab pos="5578475" algn="l"/>
                <a:tab pos="6035675" algn="l"/>
                <a:tab pos="6492875" algn="l"/>
                <a:tab pos="6950075" algn="l"/>
                <a:tab pos="7407275" algn="l"/>
                <a:tab pos="7864475" algn="l"/>
                <a:tab pos="8321675" algn="l"/>
                <a:tab pos="8778875" algn="l"/>
                <a:tab pos="9236075" algn="l"/>
                <a:tab pos="9693275" algn="l"/>
              </a:tabLst>
            </a:pPr>
            <a:r>
              <a:rPr lang="fa-IR" sz="3200">
                <a:effectLst>
                  <a:outerShdw blurRad="38100" dist="38100" dir="2700000" algn="tl">
                    <a:srgbClr val="C0C0C0"/>
                  </a:outerShdw>
                </a:effectLst>
                <a:cs typeface="B Mitra" pitchFamily="2" charset="-78"/>
              </a:rPr>
              <a:t>نیروهای پیش‌ران مجموعه و خوشه‌ای سازگار از مؤلفه‌های سازنده‌ی آینده هستند که آینده را احتمالأ می‌سازند.</a:t>
            </a:r>
          </a:p>
          <a:p>
            <a:pPr marL="1371600" lvl="2" indent="-457200">
              <a:tabLst>
                <a:tab pos="1006475" algn="l"/>
                <a:tab pos="1463675" algn="l"/>
                <a:tab pos="1920875" algn="l"/>
                <a:tab pos="2378075" algn="l"/>
                <a:tab pos="2835275" algn="l"/>
                <a:tab pos="3292475" algn="l"/>
                <a:tab pos="3749675" algn="l"/>
                <a:tab pos="4206875" algn="l"/>
                <a:tab pos="4664075" algn="l"/>
                <a:tab pos="5121275" algn="l"/>
                <a:tab pos="5578475" algn="l"/>
                <a:tab pos="6035675" algn="l"/>
                <a:tab pos="6492875" algn="l"/>
                <a:tab pos="6950075" algn="l"/>
                <a:tab pos="7407275" algn="l"/>
                <a:tab pos="7864475" algn="l"/>
                <a:tab pos="8321675" algn="l"/>
                <a:tab pos="8778875" algn="l"/>
                <a:tab pos="9236075" algn="l"/>
                <a:tab pos="9693275" algn="l"/>
              </a:tabLst>
            </a:pPr>
            <a:r>
              <a:rPr lang="fa-IR" sz="3200">
                <a:effectLst>
                  <a:outerShdw blurRad="38100" dist="38100" dir="2700000" algn="tl">
                    <a:srgbClr val="C0C0C0"/>
                  </a:outerShdw>
                </a:effectLst>
                <a:cs typeface="B Mitra" pitchFamily="2" charset="-78"/>
              </a:rPr>
              <a:t>ملاحظات عمده:</a:t>
            </a:r>
          </a:p>
          <a:p>
            <a:pPr marL="1752600" lvl="3" indent="-381000">
              <a:buClr>
                <a:schemeClr val="tx1"/>
              </a:buClr>
              <a:buFontTx/>
              <a:buChar char="o"/>
              <a:tabLst>
                <a:tab pos="1006475" algn="l"/>
                <a:tab pos="1463675" algn="l"/>
                <a:tab pos="1920875" algn="l"/>
                <a:tab pos="2378075" algn="l"/>
                <a:tab pos="2835275" algn="l"/>
                <a:tab pos="3292475" algn="l"/>
                <a:tab pos="3749675" algn="l"/>
                <a:tab pos="4206875" algn="l"/>
                <a:tab pos="4664075" algn="l"/>
                <a:tab pos="5121275" algn="l"/>
                <a:tab pos="5578475" algn="l"/>
                <a:tab pos="6035675" algn="l"/>
                <a:tab pos="6492875" algn="l"/>
                <a:tab pos="6950075" algn="l"/>
                <a:tab pos="7407275" algn="l"/>
                <a:tab pos="7864475" algn="l"/>
                <a:tab pos="8321675" algn="l"/>
                <a:tab pos="8778875" algn="l"/>
                <a:tab pos="9236075" algn="l"/>
                <a:tab pos="9693275" algn="l"/>
              </a:tabLst>
            </a:pPr>
            <a:r>
              <a:rPr lang="fa-IR" sz="2800">
                <a:effectLst>
                  <a:outerShdw blurRad="38100" dist="38100" dir="2700000" algn="tl">
                    <a:srgbClr val="C0C0C0"/>
                  </a:outerShdw>
                </a:effectLst>
                <a:cs typeface="B Mitra" pitchFamily="2" charset="-78"/>
              </a:rPr>
              <a:t>تنها یک روند یا پیش‌ران تعیین‌کننده آینده جهان نیست.</a:t>
            </a:r>
          </a:p>
          <a:p>
            <a:pPr marL="1752600" lvl="3" indent="-381000">
              <a:buClr>
                <a:schemeClr val="tx1"/>
              </a:buClr>
              <a:buFontTx/>
              <a:buChar char="o"/>
              <a:tabLst>
                <a:tab pos="1006475" algn="l"/>
                <a:tab pos="1463675" algn="l"/>
                <a:tab pos="1920875" algn="l"/>
                <a:tab pos="2378075" algn="l"/>
                <a:tab pos="2835275" algn="l"/>
                <a:tab pos="3292475" algn="l"/>
                <a:tab pos="3749675" algn="l"/>
                <a:tab pos="4206875" algn="l"/>
                <a:tab pos="4664075" algn="l"/>
                <a:tab pos="5121275" algn="l"/>
                <a:tab pos="5578475" algn="l"/>
                <a:tab pos="6035675" algn="l"/>
                <a:tab pos="6492875" algn="l"/>
                <a:tab pos="6950075" algn="l"/>
                <a:tab pos="7407275" algn="l"/>
                <a:tab pos="7864475" algn="l"/>
                <a:tab pos="8321675" algn="l"/>
                <a:tab pos="8778875" algn="l"/>
                <a:tab pos="9236075" algn="l"/>
                <a:tab pos="9693275" algn="l"/>
              </a:tabLst>
            </a:pPr>
            <a:r>
              <a:rPr lang="fa-IR" sz="2800">
                <a:effectLst>
                  <a:outerShdw blurRad="38100" dist="38100" dir="2700000" algn="tl">
                    <a:srgbClr val="C0C0C0"/>
                  </a:outerShdw>
                </a:effectLst>
                <a:cs typeface="B Mitra" pitchFamily="2" charset="-78"/>
              </a:rPr>
              <a:t>هر پیش‌رانی دارای تاثیرات متفاوتی در کشورها و مناطق مختلف است.</a:t>
            </a:r>
          </a:p>
          <a:p>
            <a:pPr marL="1752600" lvl="3" indent="-381000">
              <a:buClr>
                <a:schemeClr val="tx1"/>
              </a:buClr>
              <a:buFontTx/>
              <a:buChar char="o"/>
              <a:tabLst>
                <a:tab pos="1006475" algn="l"/>
                <a:tab pos="1463675" algn="l"/>
                <a:tab pos="1920875" algn="l"/>
                <a:tab pos="2378075" algn="l"/>
                <a:tab pos="2835275" algn="l"/>
                <a:tab pos="3292475" algn="l"/>
                <a:tab pos="3749675" algn="l"/>
                <a:tab pos="4206875" algn="l"/>
                <a:tab pos="4664075" algn="l"/>
                <a:tab pos="5121275" algn="l"/>
                <a:tab pos="5578475" algn="l"/>
                <a:tab pos="6035675" algn="l"/>
                <a:tab pos="6492875" algn="l"/>
                <a:tab pos="6950075" algn="l"/>
                <a:tab pos="7407275" algn="l"/>
                <a:tab pos="7864475" algn="l"/>
                <a:tab pos="8321675" algn="l"/>
                <a:tab pos="8778875" algn="l"/>
                <a:tab pos="9236075" algn="l"/>
                <a:tab pos="9693275" algn="l"/>
              </a:tabLst>
            </a:pPr>
            <a:r>
              <a:rPr lang="fa-IR" sz="2800">
                <a:effectLst>
                  <a:outerShdw blurRad="38100" dist="38100" dir="2700000" algn="tl">
                    <a:srgbClr val="C0C0C0"/>
                  </a:outerShdw>
                </a:effectLst>
                <a:cs typeface="B Mitra" pitchFamily="2" charset="-78"/>
              </a:rPr>
              <a:t>پیش‌ران‌ها الزاما باعث تقویت همدیگر نمی‌شوند و ممکن دارای اثرات متضاد و خنثی‌کننده یکدیگر باشند.</a:t>
            </a: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cs typeface="B Mitra" pitchFamily="2" charset="-78"/>
            </a:endParaRPr>
          </a:p>
          <a:p>
            <a:pPr marL="990600" lvl="1" indent="-533400">
              <a:tabLst>
                <a:tab pos="1006475" algn="l"/>
                <a:tab pos="1463675" algn="l"/>
                <a:tab pos="1920875" algn="l"/>
                <a:tab pos="2378075" algn="l"/>
                <a:tab pos="2835275" algn="l"/>
                <a:tab pos="3292475" algn="l"/>
                <a:tab pos="3749675" algn="l"/>
                <a:tab pos="4206875" algn="l"/>
                <a:tab pos="4664075" algn="l"/>
                <a:tab pos="5121275" algn="l"/>
                <a:tab pos="5578475" algn="l"/>
                <a:tab pos="6035675" algn="l"/>
                <a:tab pos="6492875" algn="l"/>
                <a:tab pos="6950075" algn="l"/>
                <a:tab pos="7407275" algn="l"/>
                <a:tab pos="7864475" algn="l"/>
                <a:tab pos="8321675" algn="l"/>
                <a:tab pos="8778875" algn="l"/>
                <a:tab pos="9236075" algn="l"/>
                <a:tab pos="9693275" algn="l"/>
              </a:tabLst>
            </a:pPr>
            <a:r>
              <a:rPr lang="ar-SA" sz="3200">
                <a:effectLst>
                  <a:outerShdw blurRad="38100" dist="38100" dir="2700000" algn="tl">
                    <a:srgbClr val="C0C0C0"/>
                  </a:outerShdw>
                </a:effectLst>
                <a:cs typeface="B Mitra" pitchFamily="2" charset="-78"/>
              </a:rPr>
              <a:t>چند مثال</a:t>
            </a:r>
            <a:r>
              <a:rPr lang="en-GB" sz="3200">
                <a:effectLst>
                  <a:outerShdw blurRad="38100" dist="38100" dir="2700000" algn="tl">
                    <a:srgbClr val="C0C0C0"/>
                  </a:outerShdw>
                </a:effectLst>
                <a:cs typeface="B Mitra" pitchFamily="2" charset="-78"/>
              </a:rPr>
              <a:t> :</a:t>
            </a:r>
          </a:p>
          <a:p>
            <a:pPr marL="990600" lvl="1" indent="-533400">
              <a:tabLst>
                <a:tab pos="1006475" algn="l"/>
                <a:tab pos="1463675" algn="l"/>
                <a:tab pos="1920875" algn="l"/>
                <a:tab pos="2378075" algn="l"/>
                <a:tab pos="2835275" algn="l"/>
                <a:tab pos="3292475" algn="l"/>
                <a:tab pos="3749675" algn="l"/>
                <a:tab pos="4206875" algn="l"/>
                <a:tab pos="4664075" algn="l"/>
                <a:tab pos="5121275" algn="l"/>
                <a:tab pos="5578475" algn="l"/>
                <a:tab pos="6035675" algn="l"/>
                <a:tab pos="6492875" algn="l"/>
                <a:tab pos="6950075" algn="l"/>
                <a:tab pos="7407275" algn="l"/>
                <a:tab pos="7864475" algn="l"/>
                <a:tab pos="8321675" algn="l"/>
                <a:tab pos="8778875" algn="l"/>
                <a:tab pos="9236075" algn="l"/>
                <a:tab pos="9693275" algn="l"/>
              </a:tabLst>
            </a:pPr>
            <a:r>
              <a:rPr lang="en-GB" sz="3200">
                <a:effectLst>
                  <a:outerShdw blurRad="38100" dist="38100" dir="2700000" algn="tl">
                    <a:srgbClr val="C0C0C0"/>
                  </a:outerShdw>
                </a:effectLst>
                <a:cs typeface="B Mitra" pitchFamily="2" charset="-78"/>
              </a:rPr>
              <a:t>      </a:t>
            </a:r>
            <a:r>
              <a:rPr lang="ar-SA" sz="3200">
                <a:effectLst>
                  <a:outerShdw blurRad="38100" dist="38100" dir="2700000" algn="tl">
                    <a:srgbClr val="C0C0C0"/>
                  </a:outerShdw>
                </a:effectLst>
                <a:cs typeface="B Mitra" pitchFamily="2" charset="-78"/>
              </a:rPr>
              <a:t>جهانی شدن اقتصاد و فرهنگ</a:t>
            </a:r>
            <a:endParaRPr lang="en-GB" sz="3200">
              <a:effectLst>
                <a:outerShdw blurRad="38100" dist="38100" dir="2700000" algn="tl">
                  <a:srgbClr val="C0C0C0"/>
                </a:outerShdw>
              </a:effectLst>
              <a:cs typeface="B Mitr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cs typeface="B Mitra" pitchFamily="2" charset="-78"/>
              </a:rPr>
              <a:t>روش سناریو</a:t>
            </a:r>
            <a:endParaRPr lang="en-US">
              <a:cs typeface="B Mitra" pitchFamily="2" charset="-78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a-IR" sz="2800" b="1">
                <a:cs typeface="B Mitra" pitchFamily="2" charset="-78"/>
              </a:rPr>
              <a:t>سناریوها داستان ها، تصاویر و یا طرح هایی درباره ی چگونگی آشکار شدن آینده هستند. آن ها داستان هایی هستند که تشریح کننده ی گستره ای از گذرگاه ها از زمان حال به آینده هستند. </a:t>
            </a:r>
          </a:p>
          <a:p>
            <a:pPr>
              <a:lnSpc>
                <a:spcPct val="90000"/>
              </a:lnSpc>
            </a:pPr>
            <a:r>
              <a:rPr lang="fa-IR" sz="2800" b="1">
                <a:cs typeface="B Mitra" pitchFamily="2" charset="-78"/>
              </a:rPr>
              <a:t>سناریوهای خوب ریشه در گذشته و حال دارند و مهیا کننده‌ی تعابیر حوادث مربوط به گذشته و حال هستند که به سمت آینده پیش برده شده‌اند.</a:t>
            </a:r>
            <a:r>
              <a:rPr lang="fa-IR" sz="2800">
                <a:cs typeface="B Mitra" pitchFamily="2" charset="-78"/>
              </a:rPr>
              <a:t> </a:t>
            </a:r>
          </a:p>
          <a:p>
            <a:pPr>
              <a:lnSpc>
                <a:spcPct val="90000"/>
              </a:lnSpc>
            </a:pPr>
            <a:endParaRPr lang="fa-IR" sz="2800" b="1">
              <a:effectLst>
                <a:outerShdw blurRad="38100" dist="38100" dir="2700000" algn="tl">
                  <a:srgbClr val="C0C0C0"/>
                </a:outerShdw>
              </a:effectLst>
              <a:latin typeface="Mitra" pitchFamily="2" charset="-78"/>
              <a:cs typeface="B Mitra" pitchFamily="2" charset="-78"/>
            </a:endParaRPr>
          </a:p>
          <a:p>
            <a:pPr>
              <a:lnSpc>
                <a:spcPct val="90000"/>
              </a:lnSpc>
            </a:pPr>
            <a:r>
              <a:rPr lang="ar-SA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itra" pitchFamily="2" charset="-78"/>
                <a:cs typeface="B Mitra" pitchFamily="2" charset="-78"/>
              </a:rPr>
              <a:t>سناریو ها </a:t>
            </a:r>
            <a:r>
              <a:rPr lang="fa-IR" sz="28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tra" pitchFamily="2" charset="-78"/>
                <a:cs typeface="B Mitra" pitchFamily="2" charset="-78"/>
              </a:rPr>
              <a:t>نباید</a:t>
            </a:r>
            <a:r>
              <a:rPr lang="ar-SA" sz="28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tra" pitchFamily="2" charset="-78"/>
                <a:cs typeface="B Mitra" pitchFamily="2" charset="-78"/>
              </a:rPr>
              <a:t> فقط جهت پیش بینی آینده های بدیل و متعدد بکار گرفته شوند</a:t>
            </a:r>
            <a:r>
              <a:rPr lang="ar-SA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itra" pitchFamily="2" charset="-78"/>
                <a:cs typeface="B Mitra" pitchFamily="2" charset="-78"/>
              </a:rPr>
              <a:t>, بلکه باید باعث </a:t>
            </a:r>
            <a:r>
              <a:rPr lang="ar-SA" sz="28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tra" pitchFamily="2" charset="-78"/>
                <a:cs typeface="B Mitra" pitchFamily="2" charset="-78"/>
              </a:rPr>
              <a:t>تغییر مدل ذهنی و روش درک تصمیم سازان</a:t>
            </a:r>
            <a:r>
              <a:rPr lang="ar-SA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itra" pitchFamily="2" charset="-78"/>
                <a:cs typeface="B Mitra" pitchFamily="2" charset="-78"/>
              </a:rPr>
              <a:t> نیز شوند</a:t>
            </a: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itra" pitchFamily="2" charset="-78"/>
                <a:cs typeface="B Mitra" pitchFamily="2" charset="-78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6425" y="336550"/>
            <a:ext cx="8059738" cy="822325"/>
          </a:xfrm>
        </p:spPr>
        <p:txBody>
          <a:bodyPr lIns="90000" tIns="46800" rIns="90000" bIns="46800">
            <a:spAutoFit/>
          </a:bodyPr>
          <a:lstStyle/>
          <a:p>
            <a:pPr>
              <a:buFont typeface="Verdan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ar-SA" sz="24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B Mitra" pitchFamily="2" charset="-78"/>
              </a:rPr>
              <a:t>روش استنتاجی یا تشکیل ماتریس </a:t>
            </a:r>
            <a:b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B Mitra" pitchFamily="2" charset="-78"/>
              </a:rPr>
            </a:b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B Mitra" pitchFamily="2" charset="-78"/>
              </a:rPr>
              <a:t>2*2</a:t>
            </a:r>
            <a:endParaRPr lang="en-GB" sz="24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B Mitra" pitchFamily="2" charset="-78"/>
            </a:endParaRPr>
          </a:p>
        </p:txBody>
      </p:sp>
      <p:sp>
        <p:nvSpPr>
          <p:cNvPr id="44034" name="Rectangle 2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72000" y="1052513"/>
            <a:ext cx="4125913" cy="1862137"/>
          </a:xfrm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90000"/>
              </a:lnSpc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ar-SA" sz="2400">
                <a:effectLst>
                  <a:outerShdw blurRad="38100" dist="38100" dir="2700000" algn="tl">
                    <a:srgbClr val="C0C0C0"/>
                  </a:outerShdw>
                </a:effectLst>
                <a:cs typeface="B Mitra" pitchFamily="2" charset="-78"/>
              </a:rPr>
              <a:t>دو نیروی پیشران را که عدم قطعیت </a:t>
            </a:r>
            <a:r>
              <a:rPr lang="fa-IR" sz="2400">
                <a:effectLst>
                  <a:outerShdw blurRad="38100" dist="38100" dir="2700000" algn="tl">
                    <a:srgbClr val="C0C0C0"/>
                  </a:outerShdw>
                </a:effectLst>
                <a:cs typeface="B Mitra" pitchFamily="2" charset="-78"/>
              </a:rPr>
              <a:t>و اهمیت </a:t>
            </a:r>
            <a:r>
              <a:rPr lang="ar-SA" sz="2400">
                <a:effectLst>
                  <a:outerShdw blurRad="38100" dist="38100" dir="2700000" algn="tl">
                    <a:srgbClr val="C0C0C0"/>
                  </a:outerShdw>
                </a:effectLst>
                <a:cs typeface="B Mitra" pitchFamily="2" charset="-78"/>
              </a:rPr>
              <a:t>بالا دارند انتخاب کرده و ماتریس 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cs typeface="B Mitra" pitchFamily="2" charset="-78"/>
              </a:rPr>
              <a:t> 2*2</a:t>
            </a:r>
            <a:r>
              <a:rPr lang="ar-SA" sz="2400">
                <a:effectLst>
                  <a:outerShdw blurRad="38100" dist="38100" dir="2700000" algn="tl">
                    <a:srgbClr val="C0C0C0"/>
                  </a:outerShdw>
                </a:effectLst>
                <a:cs typeface="B Mitra" pitchFamily="2" charset="-78"/>
              </a:rPr>
              <a:t>را تشکیل می دهیم</a:t>
            </a:r>
            <a:r>
              <a:rPr lang="en-GB" sz="2400">
                <a:effectLst>
                  <a:outerShdw blurRad="38100" dist="38100" dir="2700000" algn="tl">
                    <a:srgbClr val="C0C0C0"/>
                  </a:outerShdw>
                </a:effectLst>
                <a:cs typeface="B Mitra" pitchFamily="2" charset="-78"/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fa-IR" sz="2400">
                <a:effectLst>
                  <a:outerShdw blurRad="38100" dist="38100" dir="2700000" algn="tl">
                    <a:srgbClr val="C0C0C0"/>
                  </a:outerShdw>
                </a:effectLst>
                <a:cs typeface="B Mitra" pitchFamily="2" charset="-78"/>
              </a:rPr>
              <a:t>3 مثال:</a:t>
            </a:r>
            <a:endParaRPr lang="en-GB" sz="2400">
              <a:effectLst>
                <a:outerShdw blurRad="38100" dist="38100" dir="2700000" algn="tl">
                  <a:srgbClr val="C0C0C0"/>
                </a:outerShdw>
              </a:effectLst>
              <a:cs typeface="B Mitra" pitchFamily="2" charset="-78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>
              <a:effectLst>
                <a:outerShdw blurRad="38100" dist="38100" dir="2700000" algn="tl">
                  <a:srgbClr val="C0C0C0"/>
                </a:outerShdw>
              </a:effectLst>
              <a:cs typeface="B Mitra" pitchFamily="2" charset="-78"/>
            </a:endParaRP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250825" y="4229100"/>
            <a:ext cx="3816350" cy="2513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0" y="2997200"/>
            <a:ext cx="3887788" cy="3455988"/>
            <a:chOff x="703" y="890"/>
            <a:chExt cx="4717" cy="3130"/>
          </a:xfrm>
        </p:grpSpPr>
        <p:sp>
          <p:nvSpPr>
            <p:cNvPr id="30726" name="Line 6"/>
            <p:cNvSpPr>
              <a:spLocks noChangeShapeType="1"/>
            </p:cNvSpPr>
            <p:nvPr/>
          </p:nvSpPr>
          <p:spPr bwMode="auto">
            <a:xfrm>
              <a:off x="1202" y="2387"/>
              <a:ext cx="393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30727" name="Line 7"/>
            <p:cNvSpPr>
              <a:spLocks noChangeShapeType="1"/>
            </p:cNvSpPr>
            <p:nvPr/>
          </p:nvSpPr>
          <p:spPr bwMode="auto">
            <a:xfrm flipV="1">
              <a:off x="3016" y="981"/>
              <a:ext cx="0" cy="2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30728" name="Rectangle 8"/>
            <p:cNvSpPr>
              <a:spLocks noChangeArrowheads="1"/>
            </p:cNvSpPr>
            <p:nvPr/>
          </p:nvSpPr>
          <p:spPr bwMode="auto">
            <a:xfrm>
              <a:off x="4740" y="2387"/>
              <a:ext cx="68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b="1">
                  <a:cs typeface="B Mitra" pitchFamily="2" charset="-78"/>
                </a:rPr>
                <a:t>جهانی</a:t>
              </a:r>
              <a:r>
                <a:rPr lang="fa-IR" b="1"/>
                <a:t>‌</a:t>
              </a:r>
              <a:r>
                <a:rPr lang="fa-IR" b="1">
                  <a:cs typeface="B Mitra" pitchFamily="2" charset="-78"/>
                </a:rPr>
                <a:t>شدن</a:t>
              </a:r>
              <a:endParaRPr lang="en-US" b="1">
                <a:cs typeface="B Mitra" pitchFamily="2" charset="-78"/>
              </a:endParaRPr>
            </a:p>
          </p:txBody>
        </p:sp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>
              <a:off x="2925" y="3748"/>
              <a:ext cx="68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b="1">
                  <a:cs typeface="B Mitra" pitchFamily="2" charset="-78"/>
                </a:rPr>
                <a:t>درگیری</a:t>
              </a:r>
              <a:endParaRPr lang="en-US" b="1">
                <a:cs typeface="B Mitra" pitchFamily="2" charset="-78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>
              <a:off x="2925" y="890"/>
              <a:ext cx="68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b="1">
                  <a:cs typeface="B Mitra" pitchFamily="2" charset="-78"/>
                </a:rPr>
                <a:t>رقابت</a:t>
              </a:r>
              <a:endParaRPr lang="en-US" b="1">
                <a:cs typeface="B Mitra" pitchFamily="2" charset="-78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>
              <a:off x="703" y="2432"/>
              <a:ext cx="82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b="1">
                  <a:cs typeface="B Mitra" pitchFamily="2" charset="-78"/>
                </a:rPr>
                <a:t>منطقه</a:t>
              </a:r>
              <a:r>
                <a:rPr lang="fa-IR" b="1"/>
                <a:t>‌</a:t>
              </a:r>
              <a:r>
                <a:rPr lang="fa-IR" b="1">
                  <a:cs typeface="B Mitra" pitchFamily="2" charset="-78"/>
                </a:rPr>
                <a:t>گرایی</a:t>
              </a:r>
              <a:endParaRPr lang="en-US" b="1">
                <a:cs typeface="B Mitra" pitchFamily="2" charset="-78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>
              <a:off x="3334" y="1389"/>
              <a:ext cx="1361" cy="726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sz="2000" b="1">
                  <a:solidFill>
                    <a:schemeClr val="bg2"/>
                  </a:solidFill>
                  <a:cs typeface="B Mitra" pitchFamily="2" charset="-78"/>
                </a:rPr>
                <a:t>جهانی</a:t>
              </a:r>
              <a:r>
                <a:rPr lang="fa-IR" sz="2000" b="1">
                  <a:solidFill>
                    <a:schemeClr val="bg2"/>
                  </a:solidFill>
                </a:rPr>
                <a:t>‌</a:t>
              </a:r>
              <a:r>
                <a:rPr lang="fa-IR" sz="2000" b="1">
                  <a:solidFill>
                    <a:schemeClr val="bg2"/>
                  </a:solidFill>
                  <a:cs typeface="B Mitra" pitchFamily="2" charset="-78"/>
                </a:rPr>
                <a:t>شدن فراگیر</a:t>
              </a:r>
              <a:endParaRPr lang="en-US" sz="2000" b="1">
                <a:solidFill>
                  <a:schemeClr val="bg2"/>
                </a:solidFill>
                <a:cs typeface="B Mitra" pitchFamily="2" charset="-78"/>
              </a:endParaRPr>
            </a:p>
          </p:txBody>
        </p:sp>
        <p:sp>
          <p:nvSpPr>
            <p:cNvPr id="30733" name="Rectangle 13"/>
            <p:cNvSpPr>
              <a:spLocks noChangeArrowheads="1"/>
            </p:cNvSpPr>
            <p:nvPr/>
          </p:nvSpPr>
          <p:spPr bwMode="auto">
            <a:xfrm>
              <a:off x="1338" y="1389"/>
              <a:ext cx="1361" cy="726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sz="2000" b="1">
                  <a:solidFill>
                    <a:schemeClr val="bg2"/>
                  </a:solidFill>
                  <a:cs typeface="B Mitra" pitchFamily="2" charset="-78"/>
                </a:rPr>
                <a:t>رقابت منطقه</a:t>
              </a:r>
              <a:r>
                <a:rPr lang="fa-IR" sz="2000" b="1">
                  <a:solidFill>
                    <a:schemeClr val="bg2"/>
                  </a:solidFill>
                </a:rPr>
                <a:t>‌</a:t>
              </a:r>
              <a:r>
                <a:rPr lang="fa-IR" sz="2000" b="1">
                  <a:solidFill>
                    <a:schemeClr val="bg2"/>
                  </a:solidFill>
                  <a:cs typeface="B Mitra" pitchFamily="2" charset="-78"/>
                </a:rPr>
                <a:t>ای</a:t>
              </a:r>
              <a:endParaRPr lang="en-US" sz="2000" b="1">
                <a:solidFill>
                  <a:schemeClr val="bg2"/>
                </a:solidFill>
                <a:cs typeface="B Mitra" pitchFamily="2" charset="-78"/>
              </a:endParaRPr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3288" y="2659"/>
              <a:ext cx="1361" cy="726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ar-SA" sz="2000" b="1">
                  <a:solidFill>
                    <a:schemeClr val="bg2"/>
                  </a:solidFill>
                  <a:cs typeface="B Mitra" pitchFamily="2" charset="-78"/>
                </a:rPr>
                <a:t>جهانی</a:t>
              </a:r>
              <a:r>
                <a:rPr lang="ar-SA" sz="2000" b="1">
                  <a:solidFill>
                    <a:schemeClr val="bg2"/>
                  </a:solidFill>
                </a:rPr>
                <a:t>‌</a:t>
              </a:r>
              <a:r>
                <a:rPr lang="ar-SA" sz="2000" b="1">
                  <a:solidFill>
                    <a:schemeClr val="bg2"/>
                  </a:solidFill>
                  <a:cs typeface="B Mitra" pitchFamily="2" charset="-78"/>
                </a:rPr>
                <a:t>شدن نابودگر</a:t>
              </a:r>
              <a:endParaRPr lang="en-US" sz="2000" b="1">
                <a:solidFill>
                  <a:schemeClr val="bg2"/>
                </a:solidFill>
                <a:cs typeface="B Mitra" pitchFamily="2" charset="-78"/>
              </a:endParaRPr>
            </a:p>
          </p:txBody>
        </p:sp>
        <p:sp>
          <p:nvSpPr>
            <p:cNvPr id="30735" name="Rectangle 15"/>
            <p:cNvSpPr>
              <a:spLocks noChangeArrowheads="1"/>
            </p:cNvSpPr>
            <p:nvPr/>
          </p:nvSpPr>
          <p:spPr bwMode="auto">
            <a:xfrm>
              <a:off x="1383" y="2659"/>
              <a:ext cx="1361" cy="726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a-IR" sz="2000" b="1">
                  <a:solidFill>
                    <a:schemeClr val="bg2"/>
                  </a:solidFill>
                  <a:cs typeface="B Mitra" pitchFamily="2" charset="-78"/>
                </a:rPr>
                <a:t>جهان پسا قطبی</a:t>
              </a:r>
              <a:endParaRPr lang="en-US" sz="2000" b="1">
                <a:solidFill>
                  <a:schemeClr val="bg2"/>
                </a:solidFill>
                <a:cs typeface="B Mitra" pitchFamily="2" charset="-78"/>
              </a:endParaRPr>
            </a:p>
          </p:txBody>
        </p:sp>
      </p:grpSp>
      <p:pic>
        <p:nvPicPr>
          <p:cNvPr id="307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893763"/>
            <a:ext cx="4149725" cy="304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cs typeface="B Mitra" pitchFamily="2" charset="-78"/>
              </a:rPr>
              <a:t>دلفی چیست؟</a:t>
            </a:r>
            <a:endParaRPr lang="en-US">
              <a:cs typeface="B Mitra" pitchFamily="2" charset="-7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sz="2800">
                <a:cs typeface="B Mitra" pitchFamily="2" charset="-78"/>
              </a:rPr>
              <a:t>مجموعه‌ای از رویه‌هایی که برای </a:t>
            </a:r>
            <a:r>
              <a:rPr lang="fa-IR" sz="2800">
                <a:solidFill>
                  <a:srgbClr val="FF0000"/>
                </a:solidFill>
                <a:cs typeface="B Mitra" pitchFamily="2" charset="-78"/>
              </a:rPr>
              <a:t>استخراج و پالایش نظرات گروهی</a:t>
            </a:r>
            <a:r>
              <a:rPr lang="fa-IR" sz="2800">
                <a:cs typeface="B Mitra" pitchFamily="2" charset="-78"/>
              </a:rPr>
              <a:t> از افراد به کار گرفته می‌شود تا این نظرات </a:t>
            </a:r>
            <a:r>
              <a:rPr lang="fa-IR" sz="2800">
                <a:solidFill>
                  <a:srgbClr val="FF0000"/>
                </a:solidFill>
                <a:cs typeface="B Mitra" pitchFamily="2" charset="-78"/>
              </a:rPr>
              <a:t>بدون معایب متداول در اظهار نظرهای رو در رو</a:t>
            </a:r>
            <a:r>
              <a:rPr lang="fa-IR" sz="2800">
                <a:cs typeface="B Mitra" pitchFamily="2" charset="-78"/>
              </a:rPr>
              <a:t> به دست آید.</a:t>
            </a:r>
          </a:p>
          <a:p>
            <a:r>
              <a:rPr lang="fa-IR" sz="2800">
                <a:cs typeface="B Mitra" pitchFamily="2" charset="-78"/>
              </a:rPr>
              <a:t>ویژگی‌ها:</a:t>
            </a:r>
          </a:p>
          <a:p>
            <a:pPr lvl="1"/>
            <a:r>
              <a:rPr lang="fa-IR" sz="2400">
                <a:cs typeface="B Mitra" pitchFamily="2" charset="-78"/>
              </a:rPr>
              <a:t>بازخورد نظرات به کل افراد</a:t>
            </a:r>
          </a:p>
          <a:p>
            <a:pPr lvl="1"/>
            <a:r>
              <a:rPr lang="fa-IR" sz="2400">
                <a:cs typeface="B Mitra" pitchFamily="2" charset="-78"/>
              </a:rPr>
              <a:t>فرايند تعاملي </a:t>
            </a:r>
            <a:r>
              <a:rPr lang="en-US" sz="2400">
                <a:cs typeface="B Mitra" pitchFamily="2" charset="-78"/>
              </a:rPr>
              <a:t>(Interactive Process)</a:t>
            </a:r>
            <a:endParaRPr lang="fa-IR" sz="2400">
              <a:cs typeface="B Mitra" pitchFamily="2" charset="-78"/>
            </a:endParaRPr>
          </a:p>
          <a:p>
            <a:pPr lvl="1"/>
            <a:r>
              <a:rPr lang="fa-IR" sz="2400">
                <a:cs typeface="B Mitra" pitchFamily="2" charset="-78"/>
              </a:rPr>
              <a:t>فرايندهاي تكراري</a:t>
            </a:r>
            <a:r>
              <a:rPr lang="en-US" sz="2400">
                <a:cs typeface="B Mitra" pitchFamily="2" charset="-78"/>
              </a:rPr>
              <a:t> (Iterative Process)</a:t>
            </a:r>
            <a:endParaRPr lang="fa-IR" sz="2400">
              <a:cs typeface="B Mitra" pitchFamily="2" charset="-78"/>
            </a:endParaRPr>
          </a:p>
          <a:p>
            <a:pPr lvl="1"/>
            <a:r>
              <a:rPr lang="fa-IR" sz="2400">
                <a:cs typeface="B Mitra" pitchFamily="2" charset="-78"/>
              </a:rPr>
              <a:t>ناشناس بودن نظرات</a:t>
            </a:r>
          </a:p>
          <a:p>
            <a:pPr lvl="1"/>
            <a:r>
              <a:rPr lang="fa-IR" sz="2400">
                <a:cs typeface="B Mitra" pitchFamily="2" charset="-78"/>
              </a:rPr>
              <a:t>بازخوردهای آماری</a:t>
            </a:r>
          </a:p>
          <a:p>
            <a:pPr lvl="1"/>
            <a:r>
              <a:rPr lang="fa-IR" sz="2400">
                <a:cs typeface="B Mitra" pitchFamily="2" charset="-78"/>
              </a:rPr>
              <a:t>استفاده گسترده از مشارکت‌کنندگان مختلف</a:t>
            </a:r>
            <a:endParaRPr lang="en-US" sz="240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Group 2"/>
          <p:cNvGraphicFramePr>
            <a:graphicFrameLocks noGrp="1"/>
          </p:cNvGraphicFramePr>
          <p:nvPr>
            <p:ph idx="1"/>
          </p:nvPr>
        </p:nvGraphicFramePr>
        <p:xfrm>
          <a:off x="0" y="908050"/>
          <a:ext cx="9144000" cy="4909504"/>
        </p:xfrm>
        <a:graphic>
          <a:graphicData uri="http://schemas.openxmlformats.org/drawingml/2006/table">
            <a:tbl>
              <a:tblPr/>
              <a:tblGrid>
                <a:gridCol w="46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0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76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86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78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591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604838"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No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vert="eaVert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               Topic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Degree of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expertise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Importance to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Japan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Time of technological realization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5838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High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Moderate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Low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None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Index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High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Moderate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Low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None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Already realized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2006-2010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2011-2015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2016-2025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2026-2035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2036-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Will not be realized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Do not know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vert="eaVert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566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000" name="AutoShape 88"/>
          <p:cNvSpPr>
            <a:spLocks noChangeArrowheads="1"/>
          </p:cNvSpPr>
          <p:nvPr/>
        </p:nvSpPr>
        <p:spPr bwMode="auto">
          <a:xfrm rot="16200000">
            <a:off x="7525544" y="3788569"/>
            <a:ext cx="649287" cy="1514475"/>
          </a:xfrm>
          <a:prstGeom prst="homePlat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39001" name="AutoShape 89"/>
          <p:cNvSpPr>
            <a:spLocks noChangeArrowheads="1"/>
          </p:cNvSpPr>
          <p:nvPr/>
        </p:nvSpPr>
        <p:spPr bwMode="auto">
          <a:xfrm rot="16200000">
            <a:off x="7703343" y="4040982"/>
            <a:ext cx="576263" cy="1079500"/>
          </a:xfrm>
          <a:prstGeom prst="homePlate">
            <a:avLst>
              <a:gd name="adj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39002" name="Line 90"/>
          <p:cNvSpPr>
            <a:spLocks noChangeShapeType="1"/>
          </p:cNvSpPr>
          <p:nvPr/>
        </p:nvSpPr>
        <p:spPr bwMode="auto">
          <a:xfrm>
            <a:off x="7092950" y="5084763"/>
            <a:ext cx="151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39003" name="Line 91"/>
          <p:cNvSpPr>
            <a:spLocks noChangeShapeType="1"/>
          </p:cNvSpPr>
          <p:nvPr/>
        </p:nvSpPr>
        <p:spPr bwMode="auto">
          <a:xfrm>
            <a:off x="7451725" y="5373688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39004" name="Oval 92"/>
          <p:cNvSpPr>
            <a:spLocks noChangeArrowheads="1"/>
          </p:cNvSpPr>
          <p:nvPr/>
        </p:nvSpPr>
        <p:spPr bwMode="auto">
          <a:xfrm>
            <a:off x="7742238" y="5013325"/>
            <a:ext cx="71437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39005" name="Oval 93"/>
          <p:cNvSpPr>
            <a:spLocks noChangeArrowheads="1"/>
          </p:cNvSpPr>
          <p:nvPr/>
        </p:nvSpPr>
        <p:spPr bwMode="auto">
          <a:xfrm>
            <a:off x="7956550" y="5300663"/>
            <a:ext cx="71438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9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9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9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9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9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00" grpId="0" animBg="1"/>
      <p:bldP spid="39001" grpId="0" animBg="1"/>
      <p:bldP spid="39002" grpId="0" animBg="1"/>
      <p:bldP spid="39003" grpId="0" animBg="1"/>
      <p:bldP spid="39004" grpId="0" animBg="1"/>
      <p:bldP spid="3900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cs typeface="B Mitra" pitchFamily="2" charset="-78"/>
              </a:rPr>
              <a:t>آینده‌نگاری فعالیت گرانی است!!</a:t>
            </a:r>
            <a:endParaRPr lang="en-US">
              <a:cs typeface="B Mitra" pitchFamily="2" charset="-78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a-IR" sz="2800">
                <a:cs typeface="B Mitra" pitchFamily="2" charset="-78"/>
              </a:rPr>
              <a:t>مجارستان: 1000 </a:t>
            </a:r>
            <a:r>
              <a:rPr lang="en-US" sz="2800">
                <a:cs typeface="B Mitra" pitchFamily="2" charset="-78"/>
              </a:rPr>
              <a:t>K€</a:t>
            </a:r>
            <a:r>
              <a:rPr lang="fa-IR" sz="2800">
                <a:cs typeface="B Mitra" pitchFamily="2" charset="-78"/>
              </a:rPr>
              <a:t> برنامه + 400</a:t>
            </a:r>
            <a:r>
              <a:rPr lang="en-US" sz="2800">
                <a:cs typeface="B Mitra" pitchFamily="2" charset="-78"/>
              </a:rPr>
              <a:t> K€</a:t>
            </a:r>
            <a:r>
              <a:rPr lang="fa-IR" sz="2800">
                <a:cs typeface="B Mitra" pitchFamily="2" charset="-78"/>
              </a:rPr>
              <a:t> سالیانه</a:t>
            </a:r>
          </a:p>
          <a:p>
            <a:pPr>
              <a:lnSpc>
                <a:spcPct val="80000"/>
              </a:lnSpc>
            </a:pPr>
            <a:r>
              <a:rPr lang="fa-IR" sz="2800">
                <a:cs typeface="B Mitra" pitchFamily="2" charset="-78"/>
              </a:rPr>
              <a:t>یونان: 1467 </a:t>
            </a:r>
            <a:r>
              <a:rPr lang="en-US" sz="2800">
                <a:cs typeface="B Mitra" pitchFamily="2" charset="-78"/>
              </a:rPr>
              <a:t>K€</a:t>
            </a:r>
            <a:r>
              <a:rPr lang="fa-IR" sz="2800">
                <a:cs typeface="B Mitra" pitchFamily="2" charset="-78"/>
              </a:rPr>
              <a:t> برنامه</a:t>
            </a:r>
          </a:p>
          <a:p>
            <a:pPr>
              <a:lnSpc>
                <a:spcPct val="80000"/>
              </a:lnSpc>
            </a:pPr>
            <a:r>
              <a:rPr lang="fa-IR" sz="2800">
                <a:cs typeface="B Mitra" pitchFamily="2" charset="-78"/>
              </a:rPr>
              <a:t>بلغارستان: 400</a:t>
            </a:r>
            <a:r>
              <a:rPr lang="en-US" sz="2800">
                <a:cs typeface="B Mitra" pitchFamily="2" charset="-78"/>
              </a:rPr>
              <a:t> K€</a:t>
            </a:r>
            <a:r>
              <a:rPr lang="fa-IR" sz="2800">
                <a:cs typeface="B Mitra" pitchFamily="2" charset="-78"/>
              </a:rPr>
              <a:t> سالیانه </a:t>
            </a:r>
          </a:p>
          <a:p>
            <a:pPr>
              <a:lnSpc>
                <a:spcPct val="80000"/>
              </a:lnSpc>
            </a:pPr>
            <a:r>
              <a:rPr lang="fa-IR" sz="2800">
                <a:cs typeface="B Mitra" pitchFamily="2" charset="-78"/>
              </a:rPr>
              <a:t>چک: 465 </a:t>
            </a:r>
            <a:r>
              <a:rPr lang="en-US" sz="2800">
                <a:cs typeface="B Mitra" pitchFamily="2" charset="-78"/>
              </a:rPr>
              <a:t>K€</a:t>
            </a:r>
            <a:r>
              <a:rPr lang="fa-IR" sz="2800">
                <a:cs typeface="B Mitra" pitchFamily="2" charset="-78"/>
              </a:rPr>
              <a:t> سالیانه</a:t>
            </a:r>
          </a:p>
          <a:p>
            <a:pPr>
              <a:lnSpc>
                <a:spcPct val="80000"/>
              </a:lnSpc>
            </a:pPr>
            <a:r>
              <a:rPr lang="fa-IR" sz="2800">
                <a:cs typeface="B Mitra" pitchFamily="2" charset="-78"/>
              </a:rPr>
              <a:t>آلمان: 3000 </a:t>
            </a:r>
            <a:r>
              <a:rPr lang="en-US" sz="2800">
                <a:cs typeface="B Mitra" pitchFamily="2" charset="-78"/>
              </a:rPr>
              <a:t>K€</a:t>
            </a:r>
            <a:r>
              <a:rPr lang="fa-IR" sz="2800">
                <a:cs typeface="B Mitra" pitchFamily="2" charset="-78"/>
              </a:rPr>
              <a:t> سالیانه</a:t>
            </a:r>
          </a:p>
          <a:p>
            <a:pPr>
              <a:lnSpc>
                <a:spcPct val="80000"/>
              </a:lnSpc>
            </a:pPr>
            <a:r>
              <a:rPr lang="fa-IR" sz="2800">
                <a:cs typeface="B Mitra" pitchFamily="2" charset="-78"/>
              </a:rPr>
              <a:t>سوئد: 1600</a:t>
            </a:r>
            <a:r>
              <a:rPr lang="en-US" sz="2800">
                <a:cs typeface="B Mitra" pitchFamily="2" charset="-78"/>
              </a:rPr>
              <a:t> K€</a:t>
            </a:r>
            <a:r>
              <a:rPr lang="fa-IR" sz="2800">
                <a:cs typeface="B Mitra" pitchFamily="2" charset="-78"/>
              </a:rPr>
              <a:t> سالیانه</a:t>
            </a:r>
          </a:p>
          <a:p>
            <a:pPr>
              <a:lnSpc>
                <a:spcPct val="80000"/>
              </a:lnSpc>
            </a:pPr>
            <a:r>
              <a:rPr lang="fa-IR" sz="2800">
                <a:cs typeface="B Mitra" pitchFamily="2" charset="-78"/>
              </a:rPr>
              <a:t>ترکیه: 500</a:t>
            </a:r>
            <a:r>
              <a:rPr lang="en-US" sz="2800">
                <a:cs typeface="B Mitra" pitchFamily="2" charset="-78"/>
              </a:rPr>
              <a:t> K€</a:t>
            </a:r>
            <a:r>
              <a:rPr lang="fa-IR" sz="2800">
                <a:cs typeface="B Mitra" pitchFamily="2" charset="-78"/>
              </a:rPr>
              <a:t> سالیانه</a:t>
            </a:r>
          </a:p>
          <a:p>
            <a:pPr>
              <a:lnSpc>
                <a:spcPct val="80000"/>
              </a:lnSpc>
            </a:pPr>
            <a:r>
              <a:rPr lang="fa-IR" sz="2800">
                <a:cs typeface="B Mitra" pitchFamily="2" charset="-78"/>
              </a:rPr>
              <a:t>مالت: 1000</a:t>
            </a:r>
            <a:r>
              <a:rPr lang="en-US" sz="2800">
                <a:cs typeface="B Mitra" pitchFamily="2" charset="-78"/>
              </a:rPr>
              <a:t> K€</a:t>
            </a:r>
            <a:endParaRPr lang="fa-IR" sz="2800">
              <a:cs typeface="B Mitra" pitchFamily="2" charset="-78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fa-IR" sz="2800">
                <a:cs typeface="B Mitra" pitchFamily="2" charset="-78"/>
              </a:rPr>
              <a:t>نیاز به حمایت دولتی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a-IR" sz="2800">
                <a:cs typeface="B Mitra" pitchFamily="2" charset="-78"/>
              </a:rPr>
              <a:t>نیاز به برنامه‌های پایلوت قبل از شروع</a:t>
            </a:r>
            <a:endParaRPr lang="en-US" sz="280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555875" y="41275"/>
            <a:ext cx="6588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fa-IR" altLang="ja-JP" sz="3200" b="1">
                <a:ea typeface="ＭＳ Ｐゴシック" charset="-128"/>
                <a:cs typeface="Zar" pitchFamily="2" charset="-78"/>
              </a:rPr>
              <a:t>شجره نامه فعاليت های ملی آينده نگاری</a:t>
            </a:r>
            <a:endParaRPr kumimoji="1" lang="en-US" altLang="ja-JP" sz="3200" b="1">
              <a:ea typeface="ＭＳ Ｐゴシック" charset="-128"/>
              <a:cs typeface="Zar" pitchFamily="2" charset="-78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188913"/>
            <a:ext cx="7978775" cy="6656387"/>
            <a:chOff x="376" y="90"/>
            <a:chExt cx="5026" cy="4109"/>
          </a:xfrm>
        </p:grpSpPr>
        <p:sp>
          <p:nvSpPr>
            <p:cNvPr id="43012" name="Line 4"/>
            <p:cNvSpPr>
              <a:spLocks noChangeShapeType="1"/>
            </p:cNvSpPr>
            <p:nvPr/>
          </p:nvSpPr>
          <p:spPr bwMode="auto">
            <a:xfrm flipH="1">
              <a:off x="787" y="356"/>
              <a:ext cx="7" cy="3580"/>
            </a:xfrm>
            <a:prstGeom prst="line">
              <a:avLst/>
            </a:prstGeom>
            <a:noFill/>
            <a:ln w="53975">
              <a:solidFill>
                <a:srgbClr val="808080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auto">
            <a:xfrm>
              <a:off x="2411" y="980"/>
              <a:ext cx="2976" cy="2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12"/>
                </a:cxn>
                <a:cxn ang="0">
                  <a:pos x="2232" y="2912"/>
                </a:cxn>
                <a:cxn ang="0">
                  <a:pos x="912" y="0"/>
                </a:cxn>
                <a:cxn ang="0">
                  <a:pos x="0" y="0"/>
                </a:cxn>
              </a:cxnLst>
              <a:rect l="0" t="0" r="r" b="b"/>
              <a:pathLst>
                <a:path w="2232" h="2912">
                  <a:moveTo>
                    <a:pt x="0" y="0"/>
                  </a:moveTo>
                  <a:lnTo>
                    <a:pt x="0" y="2912"/>
                  </a:lnTo>
                  <a:lnTo>
                    <a:pt x="2232" y="2912"/>
                  </a:lnTo>
                  <a:lnTo>
                    <a:pt x="9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43014" name="Text Box 6"/>
            <p:cNvSpPr txBox="1">
              <a:spLocks noChangeArrowheads="1"/>
            </p:cNvSpPr>
            <p:nvPr/>
          </p:nvSpPr>
          <p:spPr bwMode="auto">
            <a:xfrm>
              <a:off x="376" y="90"/>
              <a:ext cx="512" cy="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190800">
              <a:spAutoFit/>
            </a:bodyPr>
            <a:lstStyle/>
            <a:p>
              <a:pPr algn="l" rtl="0"/>
              <a:endParaRPr kumimoji="1" lang="en-US" altLang="ja-JP" sz="1200">
                <a:solidFill>
                  <a:srgbClr val="080808"/>
                </a:solidFill>
                <a:latin typeface="Arial Black" pitchFamily="34" charset="0"/>
                <a:ea typeface="ＭＳ Ｐゴシック" charset="-128"/>
                <a:cs typeface="Times New Roman" pitchFamily="18" charset="0"/>
              </a:endParaRPr>
            </a:p>
            <a:p>
              <a:pPr algn="l" rtl="0">
                <a:spcBef>
                  <a:spcPct val="50000"/>
                </a:spcBef>
              </a:pP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1970</a:t>
              </a:r>
            </a:p>
            <a:p>
              <a:pPr algn="l" rtl="0">
                <a:spcBef>
                  <a:spcPct val="50000"/>
                </a:spcBef>
              </a:pPr>
              <a:endParaRPr kumimoji="1" lang="en-US" altLang="ja-JP" sz="1200">
                <a:solidFill>
                  <a:srgbClr val="080808"/>
                </a:solidFill>
                <a:latin typeface="Arial Black" pitchFamily="34" charset="0"/>
                <a:ea typeface="ＭＳ Ｐゴシック" charset="-128"/>
                <a:cs typeface="Times New Roman" pitchFamily="18" charset="0"/>
              </a:endParaRPr>
            </a:p>
            <a:p>
              <a:pPr algn="l" rtl="0">
                <a:spcBef>
                  <a:spcPct val="50000"/>
                </a:spcBef>
              </a:pP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1980</a:t>
              </a:r>
            </a:p>
            <a:p>
              <a:pPr algn="l" rtl="0">
                <a:spcBef>
                  <a:spcPct val="50000"/>
                </a:spcBef>
              </a:pPr>
              <a:endParaRPr kumimoji="1" lang="en-US" altLang="ja-JP" sz="1200">
                <a:solidFill>
                  <a:srgbClr val="080808"/>
                </a:solidFill>
                <a:latin typeface="Arial Black" pitchFamily="34" charset="0"/>
                <a:ea typeface="ＭＳ Ｐゴシック" charset="-128"/>
                <a:cs typeface="Times New Roman" pitchFamily="18" charset="0"/>
              </a:endParaRPr>
            </a:p>
            <a:p>
              <a:pPr algn="l" rtl="0">
                <a:spcBef>
                  <a:spcPct val="50000"/>
                </a:spcBef>
              </a:pP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1990</a:t>
              </a:r>
            </a:p>
            <a:p>
              <a:pPr algn="l" rtl="0">
                <a:spcBef>
                  <a:spcPct val="80000"/>
                </a:spcBef>
              </a:pP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1993</a:t>
              </a:r>
            </a:p>
            <a:p>
              <a:pPr algn="l" rtl="0">
                <a:spcBef>
                  <a:spcPct val="50000"/>
                </a:spcBef>
              </a:pP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1994</a:t>
              </a:r>
            </a:p>
            <a:p>
              <a:pPr algn="l" rtl="0">
                <a:spcBef>
                  <a:spcPct val="50000"/>
                </a:spcBef>
              </a:pPr>
              <a:endParaRPr kumimoji="1" lang="en-US" altLang="ja-JP" sz="1200">
                <a:solidFill>
                  <a:srgbClr val="080808"/>
                </a:solidFill>
                <a:latin typeface="Arial Black" pitchFamily="34" charset="0"/>
                <a:ea typeface="ＭＳ Ｐゴシック" charset="-128"/>
                <a:cs typeface="Times New Roman" pitchFamily="18" charset="0"/>
              </a:endParaRPr>
            </a:p>
            <a:p>
              <a:pPr algn="l" rtl="0">
                <a:spcBef>
                  <a:spcPct val="50000"/>
                </a:spcBef>
              </a:pPr>
              <a:endParaRPr kumimoji="1" lang="en-US" altLang="ja-JP" sz="1200">
                <a:solidFill>
                  <a:srgbClr val="080808"/>
                </a:solidFill>
                <a:latin typeface="Arial Black" pitchFamily="34" charset="0"/>
                <a:ea typeface="ＭＳ Ｐゴシック" charset="-128"/>
                <a:cs typeface="Times New Roman" pitchFamily="18" charset="0"/>
              </a:endParaRPr>
            </a:p>
            <a:p>
              <a:pPr algn="l" rtl="0"/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1995</a:t>
              </a:r>
            </a:p>
            <a:p>
              <a:pPr algn="l" rtl="0">
                <a:spcBef>
                  <a:spcPct val="50000"/>
                </a:spcBef>
              </a:pP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1996</a:t>
              </a:r>
            </a:p>
            <a:p>
              <a:pPr algn="l" rtl="0">
                <a:spcBef>
                  <a:spcPct val="50000"/>
                </a:spcBef>
              </a:pP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1997</a:t>
              </a:r>
            </a:p>
            <a:p>
              <a:pPr algn="l" rtl="0">
                <a:spcBef>
                  <a:spcPct val="50000"/>
                </a:spcBef>
              </a:pP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1998</a:t>
              </a:r>
            </a:p>
            <a:p>
              <a:pPr algn="l" rtl="0">
                <a:spcBef>
                  <a:spcPct val="50000"/>
                </a:spcBef>
              </a:pPr>
              <a:endParaRPr kumimoji="1" lang="en-US" altLang="ja-JP" sz="1200">
                <a:solidFill>
                  <a:srgbClr val="080808"/>
                </a:solidFill>
                <a:latin typeface="Arial Black" pitchFamily="34" charset="0"/>
                <a:ea typeface="ＭＳ Ｐゴシック" charset="-128"/>
                <a:cs typeface="Times New Roman" pitchFamily="18" charset="0"/>
              </a:endParaRPr>
            </a:p>
            <a:p>
              <a:pPr algn="l" rtl="0">
                <a:spcBef>
                  <a:spcPct val="50000"/>
                </a:spcBef>
              </a:pP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1999</a:t>
              </a:r>
            </a:p>
            <a:p>
              <a:pPr algn="l" rtl="0">
                <a:spcBef>
                  <a:spcPct val="50000"/>
                </a:spcBef>
              </a:pP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2000</a:t>
              </a:r>
            </a:p>
            <a:p>
              <a:pPr algn="l" rtl="0">
                <a:spcBef>
                  <a:spcPct val="50000"/>
                </a:spcBef>
              </a:pP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2001</a:t>
              </a:r>
            </a:p>
            <a:p>
              <a:pPr algn="l" rtl="0">
                <a:spcBef>
                  <a:spcPct val="50000"/>
                </a:spcBef>
              </a:pPr>
              <a:endParaRPr kumimoji="1" lang="en-US" altLang="ja-JP" sz="1200">
                <a:solidFill>
                  <a:srgbClr val="080808"/>
                </a:solidFill>
                <a:latin typeface="Arial Black" pitchFamily="34" charset="0"/>
                <a:ea typeface="ＭＳ Ｐゴシック" charset="-128"/>
                <a:cs typeface="Times New Roman" pitchFamily="18" charset="0"/>
              </a:endParaRPr>
            </a:p>
            <a:p>
              <a:pPr algn="l" rtl="0">
                <a:spcBef>
                  <a:spcPct val="50000"/>
                </a:spcBef>
              </a:pP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 </a:t>
              </a:r>
            </a:p>
            <a:p>
              <a:pPr algn="l" rtl="0">
                <a:spcBef>
                  <a:spcPct val="50000"/>
                </a:spcBef>
              </a:pP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2005</a:t>
              </a:r>
            </a:p>
          </p:txBody>
        </p:sp>
        <p:sp>
          <p:nvSpPr>
            <p:cNvPr id="43015" name="Text Box 7"/>
            <p:cNvSpPr txBox="1">
              <a:spLocks noChangeArrowheads="1"/>
            </p:cNvSpPr>
            <p:nvPr/>
          </p:nvSpPr>
          <p:spPr bwMode="auto">
            <a:xfrm>
              <a:off x="916" y="3917"/>
              <a:ext cx="666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      Japan</a:t>
              </a:r>
            </a:p>
          </p:txBody>
        </p:sp>
        <p:sp>
          <p:nvSpPr>
            <p:cNvPr id="43016" name="Text Box 8"/>
            <p:cNvSpPr txBox="1">
              <a:spLocks noChangeArrowheads="1"/>
            </p:cNvSpPr>
            <p:nvPr/>
          </p:nvSpPr>
          <p:spPr bwMode="auto">
            <a:xfrm>
              <a:off x="2431" y="3917"/>
              <a:ext cx="960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       Similar</a:t>
              </a:r>
            </a:p>
          </p:txBody>
        </p:sp>
        <p:sp>
          <p:nvSpPr>
            <p:cNvPr id="43017" name="Text Box 9"/>
            <p:cNvSpPr txBox="1">
              <a:spLocks noChangeArrowheads="1"/>
            </p:cNvSpPr>
            <p:nvPr/>
          </p:nvSpPr>
          <p:spPr bwMode="auto">
            <a:xfrm>
              <a:off x="3189" y="3917"/>
              <a:ext cx="825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         Altered</a:t>
              </a:r>
            </a:p>
          </p:txBody>
        </p:sp>
        <p:sp>
          <p:nvSpPr>
            <p:cNvPr id="43018" name="Text Box 10"/>
            <p:cNvSpPr txBox="1">
              <a:spLocks noChangeArrowheads="1"/>
            </p:cNvSpPr>
            <p:nvPr/>
          </p:nvSpPr>
          <p:spPr bwMode="auto">
            <a:xfrm>
              <a:off x="4251" y="3916"/>
              <a:ext cx="70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International</a:t>
              </a:r>
            </a:p>
          </p:txBody>
        </p:sp>
        <p:sp>
          <p:nvSpPr>
            <p:cNvPr id="43019" name="Rectangle 11"/>
            <p:cNvSpPr>
              <a:spLocks noChangeArrowheads="1"/>
            </p:cNvSpPr>
            <p:nvPr/>
          </p:nvSpPr>
          <p:spPr bwMode="auto">
            <a:xfrm>
              <a:off x="2422" y="1256"/>
              <a:ext cx="2880" cy="2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German DelphiⅠ</a:t>
              </a:r>
            </a:p>
            <a:p>
              <a:pPr algn="l" rtl="0">
                <a:spcBef>
                  <a:spcPct val="50000"/>
                </a:spcBef>
              </a:pP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Japanese – German </a:t>
              </a:r>
            </a:p>
            <a:p>
              <a:pPr algn="l" rtl="0">
                <a:spcBef>
                  <a:spcPct val="5000"/>
                </a:spcBef>
              </a:pP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Comparison</a:t>
              </a:r>
            </a:p>
            <a:p>
              <a:pPr algn="l" rtl="0">
                <a:spcBef>
                  <a:spcPct val="10000"/>
                </a:spcBef>
              </a:pP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France</a:t>
              </a:r>
            </a:p>
            <a:p>
              <a:pPr algn="l" rtl="0">
                <a:spcBef>
                  <a:spcPct val="10000"/>
                </a:spcBef>
              </a:pP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Korea〔1〕</a:t>
              </a:r>
            </a:p>
            <a:p>
              <a:pPr algn="l" rtl="0">
                <a:spcBef>
                  <a:spcPct val="10000"/>
                </a:spcBef>
              </a:pP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Japanese-German </a:t>
              </a:r>
            </a:p>
            <a:p>
              <a:pPr algn="l" rtl="0">
                <a:spcBef>
                  <a:spcPct val="5000"/>
                </a:spcBef>
              </a:pP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Mini-Delphi                  U.K.〔1〕</a:t>
              </a:r>
            </a:p>
            <a:p>
              <a:pPr algn="l" rtl="0"/>
              <a:r>
                <a:rPr kumimoji="1" lang="ja-JP" altLang="en-US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　 　　　　　　　　 　         </a:t>
              </a: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Australia</a:t>
              </a:r>
            </a:p>
            <a:p>
              <a:pPr algn="l" rtl="0">
                <a:spcBef>
                  <a:spcPct val="50000"/>
                </a:spcBef>
              </a:pPr>
              <a:r>
                <a:rPr kumimoji="1" lang="ja-JP" altLang="en-US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　 　　　　　 　　　　         </a:t>
              </a: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New Zealand</a:t>
              </a:r>
            </a:p>
            <a:p>
              <a:pPr algn="l" rtl="0">
                <a:spcBef>
                  <a:spcPct val="50000"/>
                </a:spcBef>
              </a:pPr>
              <a:r>
                <a:rPr kumimoji="1" lang="ja-JP" altLang="en-US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　　　　　　　　　　 　       </a:t>
              </a: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Austria</a:t>
              </a:r>
            </a:p>
            <a:p>
              <a:pPr algn="l" rtl="0">
                <a:spcBef>
                  <a:spcPct val="50000"/>
                </a:spcBef>
              </a:pP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German Delphi Ⅱ        South Africa</a:t>
              </a:r>
              <a:r>
                <a:rPr kumimoji="1" lang="ja-JP" altLang="en-US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　　 　　　　　ＡＰＥＣ</a:t>
              </a:r>
            </a:p>
            <a:p>
              <a:pPr algn="l" rtl="0">
                <a:spcBef>
                  <a:spcPct val="50000"/>
                </a:spcBef>
              </a:pPr>
              <a:r>
                <a:rPr kumimoji="1" lang="ja-JP" altLang="en-US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	　 　       </a:t>
              </a: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Hungary</a:t>
              </a:r>
              <a:r>
                <a:rPr kumimoji="1" lang="ja-JP" altLang="en-US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　　　　　　　　　　  　ＥＵ　</a:t>
              </a:r>
            </a:p>
            <a:p>
              <a:pPr algn="l" rtl="0">
                <a:spcBef>
                  <a:spcPct val="50000"/>
                </a:spcBef>
              </a:pP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Korea〔2〕</a:t>
              </a:r>
              <a:r>
                <a:rPr kumimoji="1" lang="ja-JP" altLang="en-US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　　　　　        </a:t>
              </a: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Sweden</a:t>
              </a:r>
              <a:r>
                <a:rPr kumimoji="1" lang="ja-JP" altLang="en-US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　　　　　　　　　</a:t>
              </a:r>
            </a:p>
            <a:p>
              <a:pPr algn="l" rtl="0">
                <a:spcBef>
                  <a:spcPct val="50000"/>
                </a:spcBef>
              </a:pPr>
              <a:r>
                <a:rPr kumimoji="1" lang="ja-JP" altLang="en-US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　          　　　　 　          </a:t>
              </a: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U.K.〔2〕</a:t>
              </a:r>
            </a:p>
            <a:p>
              <a:pPr algn="l" rtl="0">
                <a:spcBef>
                  <a:spcPct val="50000"/>
                </a:spcBef>
              </a:pPr>
              <a:r>
                <a:rPr kumimoji="1" lang="ja-JP" altLang="en-US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　　　　　　　　　　　        </a:t>
              </a: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Germany Futur I</a:t>
              </a:r>
            </a:p>
            <a:p>
              <a:pPr algn="l" rtl="0">
                <a:spcBef>
                  <a:spcPct val="50000"/>
                </a:spcBef>
              </a:pPr>
              <a:r>
                <a:rPr kumimoji="1" lang="ja-JP" altLang="en-US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　　　　　　　　　　　        </a:t>
              </a: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U.K.〔3〕</a:t>
              </a:r>
            </a:p>
            <a:p>
              <a:pPr algn="l" rtl="0">
                <a:spcBef>
                  <a:spcPct val="20000"/>
                </a:spcBef>
              </a:pP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 </a:t>
              </a:r>
              <a:r>
                <a:rPr kumimoji="1" lang="ja-JP" altLang="en-US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　　　　　　　　　　　　　　　 　          </a:t>
              </a:r>
            </a:p>
          </p:txBody>
        </p:sp>
        <p:sp>
          <p:nvSpPr>
            <p:cNvPr id="43020" name="Text Box 12"/>
            <p:cNvSpPr txBox="1">
              <a:spLocks noChangeArrowheads="1"/>
            </p:cNvSpPr>
            <p:nvPr/>
          </p:nvSpPr>
          <p:spPr bwMode="auto">
            <a:xfrm>
              <a:off x="899" y="360"/>
              <a:ext cx="1216" cy="3506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0"/>
            <a:lstStyle/>
            <a:p>
              <a:pPr algn="l" rtl="0"/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Japanese 〔1〕</a:t>
              </a:r>
            </a:p>
            <a:p>
              <a:pPr algn="l" rtl="0"/>
              <a:endParaRPr kumimoji="1" lang="en-US" altLang="ja-JP" sz="1200">
                <a:solidFill>
                  <a:srgbClr val="080808"/>
                </a:solidFill>
                <a:latin typeface="Arial Black" pitchFamily="34" charset="0"/>
                <a:ea typeface="ＭＳ Ｐゴシック" charset="-128"/>
                <a:cs typeface="Times New Roman" pitchFamily="18" charset="0"/>
              </a:endParaRPr>
            </a:p>
            <a:p>
              <a:pPr algn="l" rtl="0"/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Japanese 〔2〕</a:t>
              </a:r>
            </a:p>
            <a:p>
              <a:pPr algn="l" rtl="0"/>
              <a:endParaRPr kumimoji="1" lang="en-US" altLang="ja-JP" sz="1200">
                <a:solidFill>
                  <a:srgbClr val="080808"/>
                </a:solidFill>
                <a:latin typeface="Arial Black" pitchFamily="34" charset="0"/>
                <a:ea typeface="ＭＳ Ｐゴシック" charset="-128"/>
                <a:cs typeface="Times New Roman" pitchFamily="18" charset="0"/>
              </a:endParaRPr>
            </a:p>
            <a:p>
              <a:pPr algn="l" rtl="0"/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Japanese 〔3〕</a:t>
              </a:r>
            </a:p>
            <a:p>
              <a:pPr algn="l" rtl="0"/>
              <a:endParaRPr kumimoji="1" lang="en-US" altLang="ja-JP" sz="1200">
                <a:solidFill>
                  <a:srgbClr val="080808"/>
                </a:solidFill>
                <a:latin typeface="Arial Black" pitchFamily="34" charset="0"/>
                <a:ea typeface="ＭＳ Ｐゴシック" charset="-128"/>
                <a:cs typeface="Times New Roman" pitchFamily="18" charset="0"/>
              </a:endParaRPr>
            </a:p>
            <a:p>
              <a:pPr algn="l" rtl="0"/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Japanese 〔4〕</a:t>
              </a:r>
            </a:p>
            <a:p>
              <a:pPr algn="l" rtl="0">
                <a:spcBef>
                  <a:spcPct val="10000"/>
                </a:spcBef>
              </a:pPr>
              <a:endParaRPr kumimoji="1" lang="en-US" altLang="ja-JP" sz="1200">
                <a:solidFill>
                  <a:srgbClr val="080808"/>
                </a:solidFill>
                <a:latin typeface="Arial Black" pitchFamily="34" charset="0"/>
                <a:ea typeface="ＭＳ Ｐゴシック" charset="-128"/>
                <a:cs typeface="Times New Roman" pitchFamily="18" charset="0"/>
              </a:endParaRPr>
            </a:p>
            <a:p>
              <a:pPr algn="l" rtl="0">
                <a:spcBef>
                  <a:spcPct val="10000"/>
                </a:spcBef>
              </a:pP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Japanese 〔5〕</a:t>
              </a:r>
            </a:p>
            <a:p>
              <a:pPr algn="l" rtl="0">
                <a:spcBef>
                  <a:spcPct val="10000"/>
                </a:spcBef>
              </a:pPr>
              <a:endParaRPr kumimoji="1" lang="en-US" altLang="ja-JP" sz="1200">
                <a:solidFill>
                  <a:srgbClr val="080808"/>
                </a:solidFill>
                <a:latin typeface="Arial Black" pitchFamily="34" charset="0"/>
                <a:ea typeface="ＭＳ Ｐゴシック" charset="-128"/>
                <a:cs typeface="Times New Roman" pitchFamily="18" charset="0"/>
              </a:endParaRPr>
            </a:p>
            <a:p>
              <a:pPr algn="l" rtl="0">
                <a:spcBef>
                  <a:spcPct val="10000"/>
                </a:spcBef>
              </a:pPr>
              <a:endParaRPr kumimoji="1" lang="en-US" altLang="ja-JP" sz="1200">
                <a:solidFill>
                  <a:srgbClr val="080808"/>
                </a:solidFill>
                <a:latin typeface="Arial Black" pitchFamily="34" charset="0"/>
                <a:ea typeface="ＭＳ Ｐゴシック" charset="-128"/>
                <a:cs typeface="Times New Roman" pitchFamily="18" charset="0"/>
              </a:endParaRPr>
            </a:p>
            <a:p>
              <a:pPr algn="l" rtl="0">
                <a:spcBef>
                  <a:spcPct val="10000"/>
                </a:spcBef>
              </a:pP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Japanese-German </a:t>
              </a:r>
            </a:p>
            <a:p>
              <a:pPr algn="l" rtl="0">
                <a:spcBef>
                  <a:spcPct val="10000"/>
                </a:spcBef>
              </a:pP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Comparison</a:t>
              </a:r>
            </a:p>
            <a:p>
              <a:pPr algn="l" rtl="0"/>
              <a:endParaRPr kumimoji="1" lang="en-US" altLang="ja-JP" sz="1200">
                <a:solidFill>
                  <a:srgbClr val="080808"/>
                </a:solidFill>
                <a:latin typeface="Arial Black" pitchFamily="34" charset="0"/>
                <a:ea typeface="ＭＳ Ｐゴシック" charset="-128"/>
                <a:cs typeface="Times New Roman" pitchFamily="18" charset="0"/>
              </a:endParaRPr>
            </a:p>
            <a:p>
              <a:pPr algn="l" rtl="0"/>
              <a:endParaRPr kumimoji="1" lang="en-US" altLang="ja-JP" sz="1200">
                <a:solidFill>
                  <a:srgbClr val="080808"/>
                </a:solidFill>
                <a:latin typeface="Arial Black" pitchFamily="34" charset="0"/>
                <a:ea typeface="ＭＳ Ｐゴシック" charset="-128"/>
                <a:cs typeface="Times New Roman" pitchFamily="18" charset="0"/>
              </a:endParaRPr>
            </a:p>
            <a:p>
              <a:pPr algn="l" rtl="0"/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Japanese-German</a:t>
              </a:r>
            </a:p>
            <a:p>
              <a:pPr algn="l" rtl="0"/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 Mini-Delphi</a:t>
              </a:r>
            </a:p>
            <a:p>
              <a:pPr algn="l" rtl="0">
                <a:spcBef>
                  <a:spcPct val="10000"/>
                </a:spcBef>
              </a:pPr>
              <a:endParaRPr kumimoji="1" lang="en-US" altLang="ja-JP" sz="1200">
                <a:solidFill>
                  <a:srgbClr val="080808"/>
                </a:solidFill>
                <a:latin typeface="Arial Black" pitchFamily="34" charset="0"/>
                <a:ea typeface="ＭＳ Ｐゴシック" charset="-128"/>
                <a:cs typeface="Times New Roman" pitchFamily="18" charset="0"/>
              </a:endParaRPr>
            </a:p>
            <a:p>
              <a:pPr algn="l" rtl="0">
                <a:spcBef>
                  <a:spcPct val="10000"/>
                </a:spcBef>
              </a:pPr>
              <a:endParaRPr kumimoji="1" lang="en-US" altLang="ja-JP" sz="1200">
                <a:solidFill>
                  <a:srgbClr val="080808"/>
                </a:solidFill>
                <a:latin typeface="Arial Black" pitchFamily="34" charset="0"/>
                <a:ea typeface="ＭＳ Ｐゴシック" charset="-128"/>
                <a:cs typeface="Times New Roman" pitchFamily="18" charset="0"/>
              </a:endParaRPr>
            </a:p>
            <a:p>
              <a:pPr algn="l" rtl="0">
                <a:spcBef>
                  <a:spcPct val="10000"/>
                </a:spcBef>
              </a:pP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Japanese 〔6〕</a:t>
              </a:r>
            </a:p>
            <a:p>
              <a:pPr algn="l" rtl="0">
                <a:spcBef>
                  <a:spcPct val="10000"/>
                </a:spcBef>
              </a:pPr>
              <a:endParaRPr kumimoji="1" lang="en-US" altLang="ja-JP" sz="1200">
                <a:solidFill>
                  <a:srgbClr val="080808"/>
                </a:solidFill>
                <a:latin typeface="Arial Black" pitchFamily="34" charset="0"/>
                <a:ea typeface="ＭＳ Ｐゴシック" charset="-128"/>
                <a:cs typeface="Times New Roman" pitchFamily="18" charset="0"/>
              </a:endParaRPr>
            </a:p>
            <a:p>
              <a:pPr algn="l" rtl="0">
                <a:spcBef>
                  <a:spcPct val="10000"/>
                </a:spcBef>
              </a:pPr>
              <a:endParaRPr kumimoji="1" lang="en-US" altLang="ja-JP" sz="1200">
                <a:solidFill>
                  <a:srgbClr val="080808"/>
                </a:solidFill>
                <a:latin typeface="Arial Black" pitchFamily="34" charset="0"/>
                <a:ea typeface="ＭＳ Ｐゴシック" charset="-128"/>
                <a:cs typeface="Times New Roman" pitchFamily="18" charset="0"/>
              </a:endParaRPr>
            </a:p>
            <a:p>
              <a:pPr algn="l" rtl="0">
                <a:spcBef>
                  <a:spcPct val="10000"/>
                </a:spcBef>
              </a:pPr>
              <a:endParaRPr kumimoji="1" lang="en-US" altLang="ja-JP" sz="1200">
                <a:solidFill>
                  <a:srgbClr val="080808"/>
                </a:solidFill>
                <a:latin typeface="Arial Black" pitchFamily="34" charset="0"/>
                <a:ea typeface="ＭＳ Ｐゴシック" charset="-128"/>
                <a:cs typeface="Times New Roman" pitchFamily="18" charset="0"/>
              </a:endParaRPr>
            </a:p>
            <a:p>
              <a:pPr algn="l" rtl="0">
                <a:spcBef>
                  <a:spcPct val="10000"/>
                </a:spcBef>
              </a:pPr>
              <a:endParaRPr kumimoji="1" lang="en-US" altLang="ja-JP" sz="1200">
                <a:solidFill>
                  <a:srgbClr val="080808"/>
                </a:solidFill>
                <a:latin typeface="Arial Black" pitchFamily="34" charset="0"/>
                <a:ea typeface="ＭＳ Ｐゴシック" charset="-128"/>
                <a:cs typeface="Times New Roman" pitchFamily="18" charset="0"/>
              </a:endParaRPr>
            </a:p>
            <a:p>
              <a:pPr algn="l" rtl="0">
                <a:spcBef>
                  <a:spcPct val="10000"/>
                </a:spcBef>
              </a:pPr>
              <a:endParaRPr kumimoji="1" lang="en-US" altLang="ja-JP" sz="1200">
                <a:solidFill>
                  <a:srgbClr val="080808"/>
                </a:solidFill>
                <a:latin typeface="Arial Black" pitchFamily="34" charset="0"/>
                <a:ea typeface="ＭＳ Ｐゴシック" charset="-128"/>
                <a:cs typeface="Times New Roman" pitchFamily="18" charset="0"/>
              </a:endParaRPr>
            </a:p>
            <a:p>
              <a:pPr algn="l" rtl="0">
                <a:spcBef>
                  <a:spcPct val="10000"/>
                </a:spcBef>
              </a:pPr>
              <a:r>
                <a:rPr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Japanese </a:t>
              </a: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〔7〕</a:t>
              </a:r>
            </a:p>
            <a:p>
              <a:pPr algn="l" rtl="0">
                <a:spcBef>
                  <a:spcPct val="10000"/>
                </a:spcBef>
              </a:pPr>
              <a:endParaRPr kumimoji="1" lang="en-US" altLang="ja-JP" sz="1200">
                <a:solidFill>
                  <a:srgbClr val="080808"/>
                </a:solidFill>
                <a:latin typeface="Arial Black" pitchFamily="34" charset="0"/>
                <a:ea typeface="ＭＳ Ｐゴシック" charset="-128"/>
                <a:cs typeface="Times New Roman" pitchFamily="18" charset="0"/>
              </a:endParaRPr>
            </a:p>
            <a:p>
              <a:pPr algn="l" rtl="0">
                <a:spcBef>
                  <a:spcPct val="10000"/>
                </a:spcBef>
              </a:pPr>
              <a:endParaRPr kumimoji="1" lang="en-US" altLang="ja-JP" sz="1200">
                <a:solidFill>
                  <a:srgbClr val="080808"/>
                </a:solidFill>
                <a:latin typeface="Arial Black" pitchFamily="34" charset="0"/>
                <a:ea typeface="ＭＳ Ｐゴシック" charset="-128"/>
                <a:cs typeface="Times New Roman" pitchFamily="18" charset="0"/>
              </a:endParaRPr>
            </a:p>
            <a:p>
              <a:pPr algn="l" rtl="0">
                <a:spcBef>
                  <a:spcPct val="10000"/>
                </a:spcBef>
              </a:pP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Japanese 〔8〕</a:t>
              </a:r>
            </a:p>
            <a:p>
              <a:pPr algn="l" rtl="0">
                <a:spcBef>
                  <a:spcPct val="10000"/>
                </a:spcBef>
              </a:pPr>
              <a:endParaRPr kumimoji="1" lang="en-US" altLang="ja-JP" sz="1200">
                <a:solidFill>
                  <a:srgbClr val="080808"/>
                </a:solidFill>
                <a:latin typeface="Arial Black" pitchFamily="34" charset="0"/>
                <a:ea typeface="ＭＳ Ｐゴシック" charset="-128"/>
                <a:cs typeface="Times New Roman" pitchFamily="18" charset="0"/>
              </a:endParaRPr>
            </a:p>
            <a:p>
              <a:pPr algn="l" rtl="0">
                <a:spcBef>
                  <a:spcPct val="20000"/>
                </a:spcBef>
              </a:pPr>
              <a:endParaRPr kumimoji="1" lang="en-US" altLang="ja-JP" sz="1200">
                <a:solidFill>
                  <a:srgbClr val="080808"/>
                </a:solidFill>
                <a:latin typeface="Arial Black" pitchFamily="34" charset="0"/>
                <a:ea typeface="ＭＳ Ｐゴシック" charset="-128"/>
                <a:cs typeface="Times New Roman" pitchFamily="18" charset="0"/>
              </a:endParaRPr>
            </a:p>
          </p:txBody>
        </p:sp>
        <p:sp>
          <p:nvSpPr>
            <p:cNvPr id="43021" name="Text Box 13"/>
            <p:cNvSpPr txBox="1">
              <a:spLocks noChangeArrowheads="1"/>
            </p:cNvSpPr>
            <p:nvPr/>
          </p:nvSpPr>
          <p:spPr bwMode="auto">
            <a:xfrm>
              <a:off x="4117" y="986"/>
              <a:ext cx="1285" cy="4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>
                <a:spcBef>
                  <a:spcPct val="10000"/>
                </a:spcBef>
              </a:pP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1990</a:t>
              </a:r>
              <a:r>
                <a:rPr kumimoji="1" lang="ja-JP" altLang="en-US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　</a:t>
              </a: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German Unification</a:t>
              </a:r>
            </a:p>
            <a:p>
              <a:pPr algn="l" rtl="0">
                <a:spcBef>
                  <a:spcPct val="10000"/>
                </a:spcBef>
              </a:pP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1991</a:t>
              </a:r>
              <a:r>
                <a:rPr kumimoji="1" lang="ja-JP" altLang="en-US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　</a:t>
              </a:r>
              <a:r>
                <a:rPr kumimoji="1" lang="en-US" altLang="ja-JP" sz="1200">
                  <a:solidFill>
                    <a:srgbClr val="080808"/>
                  </a:solidFill>
                  <a:latin typeface="Arial Black" pitchFamily="34" charset="0"/>
                  <a:ea typeface="ＭＳ Ｐゴシック" charset="-128"/>
                  <a:cs typeface="Times New Roman" pitchFamily="18" charset="0"/>
                </a:rPr>
                <a:t>USSR Collapse</a:t>
              </a:r>
            </a:p>
          </p:txBody>
        </p:sp>
        <p:sp>
          <p:nvSpPr>
            <p:cNvPr id="43022" name="Line 14"/>
            <p:cNvSpPr>
              <a:spLocks noChangeShapeType="1"/>
            </p:cNvSpPr>
            <p:nvPr/>
          </p:nvSpPr>
          <p:spPr bwMode="auto">
            <a:xfrm>
              <a:off x="1507" y="1186"/>
              <a:ext cx="955" cy="160"/>
            </a:xfrm>
            <a:prstGeom prst="line">
              <a:avLst/>
            </a:prstGeom>
            <a:noFill/>
            <a:ln w="38100">
              <a:solidFill>
                <a:srgbClr val="080808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3023" name="Line 15"/>
            <p:cNvSpPr>
              <a:spLocks noChangeShapeType="1"/>
            </p:cNvSpPr>
            <p:nvPr/>
          </p:nvSpPr>
          <p:spPr bwMode="auto">
            <a:xfrm>
              <a:off x="1872" y="1566"/>
              <a:ext cx="624" cy="2"/>
            </a:xfrm>
            <a:prstGeom prst="line">
              <a:avLst/>
            </a:prstGeom>
            <a:noFill/>
            <a:ln w="38100">
              <a:solidFill>
                <a:srgbClr val="080808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3024" name="Line 16"/>
            <p:cNvSpPr>
              <a:spLocks noChangeShapeType="1"/>
            </p:cNvSpPr>
            <p:nvPr/>
          </p:nvSpPr>
          <p:spPr bwMode="auto">
            <a:xfrm>
              <a:off x="1518" y="1205"/>
              <a:ext cx="974" cy="505"/>
            </a:xfrm>
            <a:prstGeom prst="line">
              <a:avLst/>
            </a:prstGeom>
            <a:noFill/>
            <a:ln w="38100">
              <a:solidFill>
                <a:srgbClr val="080808"/>
              </a:solidFill>
              <a:round/>
              <a:headEnd type="none" w="lg" len="med"/>
              <a:tailEnd type="triangle" w="med" len="med"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3025" name="Line 17"/>
            <p:cNvSpPr>
              <a:spLocks noChangeShapeType="1"/>
            </p:cNvSpPr>
            <p:nvPr/>
          </p:nvSpPr>
          <p:spPr bwMode="auto">
            <a:xfrm flipV="1">
              <a:off x="1834" y="2045"/>
              <a:ext cx="608" cy="0"/>
            </a:xfrm>
            <a:prstGeom prst="line">
              <a:avLst/>
            </a:prstGeom>
            <a:noFill/>
            <a:ln w="38100">
              <a:solidFill>
                <a:srgbClr val="080808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3026" name="Line 18"/>
            <p:cNvSpPr>
              <a:spLocks noChangeShapeType="1"/>
            </p:cNvSpPr>
            <p:nvPr/>
          </p:nvSpPr>
          <p:spPr bwMode="auto">
            <a:xfrm>
              <a:off x="1559" y="2534"/>
              <a:ext cx="898" cy="249"/>
            </a:xfrm>
            <a:prstGeom prst="line">
              <a:avLst/>
            </a:prstGeom>
            <a:noFill/>
            <a:ln w="38100">
              <a:solidFill>
                <a:srgbClr val="080808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fa-IR" b="1">
                <a:latin typeface="Franklin Gothic Medium" pitchFamily="34" charset="0"/>
                <a:cs typeface="B Mitra" pitchFamily="2" charset="-78"/>
              </a:rPr>
              <a:t>4. </a:t>
            </a:r>
            <a:r>
              <a:rPr lang="ar-SA" b="1">
                <a:latin typeface="Franklin Gothic Medium" pitchFamily="34" charset="0"/>
                <a:cs typeface="B Mitra" pitchFamily="2" charset="-78"/>
              </a:rPr>
              <a:t>تعريف آينده نگاري</a:t>
            </a:r>
            <a:endParaRPr lang="en-US" b="1">
              <a:latin typeface="Franklin Gothic Medium" pitchFamily="34" charset="0"/>
              <a:cs typeface="B Mitra" pitchFamily="2" charset="-7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5" y="1906588"/>
            <a:ext cx="8223250" cy="3833812"/>
          </a:xfrm>
        </p:spPr>
        <p:txBody>
          <a:bodyPr/>
          <a:lstStyle/>
          <a:p>
            <a:pPr algn="ctr">
              <a:buFontTx/>
              <a:buNone/>
            </a:pPr>
            <a:r>
              <a:rPr lang="fa-IR" sz="4400">
                <a:latin typeface="Franklin Gothic Medium" pitchFamily="34" charset="0"/>
                <a:cs typeface="B Mitra" pitchFamily="2" charset="-78"/>
              </a:rPr>
              <a:t>فرآيندي سيستماتيك، مشاركتي و گردآورنده ادراكات آينده است،كه چشم اندازي ميان مدت تا بلند مدت را با هدف اتخاذ تصميمات روزآمد و بسيج اقدامات مشترك بنا مي‌سازد.</a:t>
            </a:r>
          </a:p>
          <a:p>
            <a:pPr>
              <a:buFontTx/>
              <a:buNone/>
            </a:pPr>
            <a:endParaRPr lang="en-US" sz="1800">
              <a:latin typeface="Franklin Gothic Medium" pitchFamily="34" charset="0"/>
              <a:cs typeface="B Mitra" pitchFamily="2" charset="-78"/>
            </a:endParaRPr>
          </a:p>
          <a:p>
            <a:pPr>
              <a:buFontTx/>
              <a:buNone/>
            </a:pPr>
            <a:r>
              <a:rPr lang="en-US" sz="1800">
                <a:latin typeface="Franklin Gothic Medium" pitchFamily="34" charset="0"/>
                <a:cs typeface="B Mitra" pitchFamily="2" charset="-78"/>
              </a:rPr>
              <a:t>Gaveagan,2001</a:t>
            </a:r>
          </a:p>
          <a:p>
            <a:pPr>
              <a:buFontTx/>
              <a:buNone/>
            </a:pPr>
            <a:endParaRPr lang="en-US" sz="1800">
              <a:latin typeface="Franklin Gothic Medium" pitchFamily="34" charset="0"/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fa-IR" sz="5400" b="1">
              <a:cs typeface="B Mitra" pitchFamily="2" charset="-78"/>
            </a:endParaRPr>
          </a:p>
          <a:p>
            <a:pPr algn="ctr">
              <a:buFontTx/>
              <a:buNone/>
            </a:pPr>
            <a:r>
              <a:rPr lang="fa-IR" sz="5400" b="1">
                <a:cs typeface="B Mitra" pitchFamily="2" charset="-78"/>
              </a:rPr>
              <a:t>فاز1 (خاتمه یافته)</a:t>
            </a:r>
            <a:endParaRPr lang="en-US" sz="5400" b="1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cs typeface="B Mitra" pitchFamily="2" charset="-78"/>
              </a:rPr>
              <a:t>تاریخچه</a:t>
            </a:r>
            <a:endParaRPr lang="en-US">
              <a:cs typeface="B Mitra" pitchFamily="2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4422"/>
            <a:ext cx="9001156" cy="4911741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fa-IR" sz="2400" dirty="0">
                <a:cs typeface="B Mitra" pitchFamily="2" charset="-78"/>
              </a:rPr>
              <a:t>ایده اولیه طرح در فروردین 1385 در گروه آینده اندیشی َمرکز تحقیقات سياست علمي كشور</a:t>
            </a:r>
          </a:p>
          <a:p>
            <a:pPr lvl="1">
              <a:lnSpc>
                <a:spcPct val="90000"/>
              </a:lnSpc>
            </a:pPr>
            <a:r>
              <a:rPr lang="fa-IR" sz="2400" dirty="0">
                <a:cs typeface="B Mitra" pitchFamily="2" charset="-78"/>
              </a:rPr>
              <a:t>طراحی چارچوب نهادی اولیه برای اجرای پروژه در خرداد 1385 صورت پذیرفت.</a:t>
            </a:r>
          </a:p>
          <a:p>
            <a:pPr lvl="1">
              <a:lnSpc>
                <a:spcPct val="90000"/>
              </a:lnSpc>
            </a:pPr>
            <a:r>
              <a:rPr lang="fa-IR" sz="2400" dirty="0">
                <a:cs typeface="B Mitra" pitchFamily="2" charset="-78"/>
              </a:rPr>
              <a:t>شورای راهبری و دبیرخانه طرح در آبانماه 1385 فعالیت خود را آغاز کردند.</a:t>
            </a:r>
          </a:p>
          <a:p>
            <a:pPr lvl="1">
              <a:lnSpc>
                <a:spcPct val="90000"/>
              </a:lnSpc>
            </a:pPr>
            <a:r>
              <a:rPr lang="fa-IR" sz="2400" dirty="0">
                <a:cs typeface="B Mitra" pitchFamily="2" charset="-78"/>
              </a:rPr>
              <a:t>دو جلسه معرفه پروژه پیش از توزیع پرسش نامه ها برگزار شد.</a:t>
            </a:r>
          </a:p>
          <a:p>
            <a:pPr>
              <a:lnSpc>
                <a:spcPct val="90000"/>
              </a:lnSpc>
            </a:pPr>
            <a:r>
              <a:rPr lang="fa-IR" sz="2800" b="1" dirty="0">
                <a:cs typeface="B Mitra" pitchFamily="2" charset="-78"/>
              </a:rPr>
              <a:t>اعضاءكميته راهبري پروژه پایلوت ایران 1404</a:t>
            </a:r>
            <a:endParaRPr lang="fa-IR" sz="2800" dirty="0">
              <a:cs typeface="B Mitra" pitchFamily="2" charset="-78"/>
            </a:endParaRPr>
          </a:p>
          <a:p>
            <a:pPr lvl="1">
              <a:lnSpc>
                <a:spcPct val="90000"/>
              </a:lnSpc>
            </a:pPr>
            <a:r>
              <a:rPr lang="fa-IR" sz="2400" dirty="0">
                <a:cs typeface="B Mitra" pitchFamily="2" charset="-78"/>
              </a:rPr>
              <a:t>مركز تحقيقات سياست علمي كشور </a:t>
            </a:r>
          </a:p>
          <a:p>
            <a:pPr lvl="1">
              <a:lnSpc>
                <a:spcPct val="90000"/>
              </a:lnSpc>
            </a:pPr>
            <a:r>
              <a:rPr lang="fa-IR" sz="2400" dirty="0">
                <a:cs typeface="B Mitra" pitchFamily="2" charset="-78"/>
              </a:rPr>
              <a:t>معاونت پژوهشي وزارت علوم ، تحقيقات و فناوري</a:t>
            </a:r>
          </a:p>
          <a:p>
            <a:pPr lvl="1">
              <a:lnSpc>
                <a:spcPct val="90000"/>
              </a:lnSpc>
            </a:pPr>
            <a:r>
              <a:rPr lang="fa-IR" sz="2400" dirty="0">
                <a:cs typeface="B Mitra" pitchFamily="2" charset="-78"/>
              </a:rPr>
              <a:t>مركز صنايع نوين وزارت صنايع و معادن</a:t>
            </a:r>
          </a:p>
          <a:p>
            <a:pPr lvl="1">
              <a:lnSpc>
                <a:spcPct val="90000"/>
              </a:lnSpc>
            </a:pPr>
            <a:r>
              <a:rPr lang="fa-IR" sz="2400" dirty="0">
                <a:cs typeface="B Mitra" pitchFamily="2" charset="-78"/>
              </a:rPr>
              <a:t>مركز آينده پژوهي صنايع دفاع</a:t>
            </a:r>
          </a:p>
          <a:p>
            <a:pPr lvl="1">
              <a:lnSpc>
                <a:spcPct val="90000"/>
              </a:lnSpc>
            </a:pPr>
            <a:r>
              <a:rPr lang="fa-IR" sz="2400" dirty="0">
                <a:cs typeface="B Mitra" pitchFamily="2" charset="-78"/>
              </a:rPr>
              <a:t>شركت متن (مركز توسعه نيرو) </a:t>
            </a:r>
          </a:p>
          <a:p>
            <a:pPr lvl="1">
              <a:lnSpc>
                <a:spcPct val="90000"/>
              </a:lnSpc>
            </a:pPr>
            <a:r>
              <a:rPr lang="fa-IR" sz="2400" dirty="0">
                <a:cs typeface="B Mitra" pitchFamily="2" charset="-78"/>
              </a:rPr>
              <a:t>موسسه عالي آموزش و پژوهش سازمان مديريت و برنامه ريزي كشور</a:t>
            </a:r>
          </a:p>
          <a:p>
            <a:pPr lvl="1">
              <a:lnSpc>
                <a:spcPct val="90000"/>
              </a:lnSpc>
            </a:pPr>
            <a:r>
              <a:rPr lang="fa-IR" sz="2400" dirty="0">
                <a:cs typeface="B Mitra" pitchFamily="2" charset="-78"/>
              </a:rPr>
              <a:t>پژوهشگاه هوافضا</a:t>
            </a:r>
          </a:p>
          <a:p>
            <a:pPr>
              <a:lnSpc>
                <a:spcPct val="90000"/>
              </a:lnSpc>
            </a:pPr>
            <a:endParaRPr lang="fa-IR" sz="2800" dirty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cs typeface="B Mitra" pitchFamily="2" charset="-78"/>
              </a:rPr>
              <a:t>سرفصل مطالب</a:t>
            </a:r>
            <a:endParaRPr lang="en-US">
              <a:cs typeface="B Mitra" pitchFamily="2" charset="-78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>
                <a:cs typeface="B Mitra" pitchFamily="2" charset="-78"/>
              </a:rPr>
              <a:t>معرفی آینده‌نگاری</a:t>
            </a:r>
          </a:p>
          <a:p>
            <a:r>
              <a:rPr lang="fa-IR" dirty="0">
                <a:cs typeface="B Mitra" pitchFamily="2" charset="-78"/>
              </a:rPr>
              <a:t>معرفی فاز 1</a:t>
            </a:r>
          </a:p>
          <a:p>
            <a:r>
              <a:rPr lang="fa-IR" dirty="0">
                <a:cs typeface="B Mitra" pitchFamily="2" charset="-78"/>
              </a:rPr>
              <a:t>معرفی فاز 2</a:t>
            </a:r>
          </a:p>
          <a:p>
            <a:r>
              <a:rPr lang="fa-IR" dirty="0">
                <a:cs typeface="B Mitra" pitchFamily="2" charset="-78"/>
              </a:rPr>
              <a:t>معرفی فاز 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cs typeface="B Mitra" pitchFamily="2" charset="-78"/>
              </a:rPr>
              <a:t>روش انجام فاز 1</a:t>
            </a:r>
            <a:endParaRPr lang="en-US">
              <a:cs typeface="B Mitra" pitchFamily="2" charset="-78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fa-IR" sz="2400" dirty="0">
                <a:cs typeface="B Mitra" pitchFamily="2" charset="-78"/>
              </a:rPr>
              <a:t>دسته‌بندی حوزه‌ای برنامه:</a:t>
            </a:r>
          </a:p>
          <a:p>
            <a:pPr marL="1009650" lvl="1" indent="-609600">
              <a:buFontTx/>
              <a:buAutoNum type="arabicPeriod"/>
            </a:pPr>
            <a:r>
              <a:rPr lang="fa-IR" sz="2000" dirty="0">
                <a:solidFill>
                  <a:srgbClr val="FF0000"/>
                </a:solidFill>
                <a:cs typeface="B Mitra" pitchFamily="2" charset="-78"/>
              </a:rPr>
              <a:t>علوم مهندسی، فیزیکی و فناوری</a:t>
            </a:r>
          </a:p>
          <a:p>
            <a:pPr marL="1009650" lvl="1" indent="-609600">
              <a:buFontTx/>
              <a:buAutoNum type="arabicPeriod"/>
            </a:pPr>
            <a:r>
              <a:rPr lang="fa-IR" sz="2000" dirty="0">
                <a:cs typeface="B Mitra" pitchFamily="2" charset="-78"/>
              </a:rPr>
              <a:t>علوم زیستی و پزشکی</a:t>
            </a:r>
          </a:p>
          <a:p>
            <a:pPr marL="1009650" lvl="1" indent="-609600">
              <a:buFontTx/>
              <a:buAutoNum type="arabicPeriod"/>
            </a:pPr>
            <a:r>
              <a:rPr lang="fa-IR" sz="2000" dirty="0">
                <a:cs typeface="B Mitra" pitchFamily="2" charset="-78"/>
              </a:rPr>
              <a:t>علوم انسانی و اجتماعی</a:t>
            </a:r>
          </a:p>
          <a:p>
            <a:pPr>
              <a:buNone/>
            </a:pPr>
            <a:r>
              <a:rPr lang="fa-IR" sz="2400" b="1" dirty="0">
                <a:cs typeface="B Mitra" pitchFamily="2" charset="-78"/>
              </a:rPr>
              <a:t>استفاده از دلفی ژاپن (دور هشتم 2006)</a:t>
            </a:r>
          </a:p>
          <a:p>
            <a:pPr lvl="1"/>
            <a:r>
              <a:rPr lang="fa-IR" sz="2000" dirty="0">
                <a:cs typeface="B Mitra" pitchFamily="2" charset="-78"/>
              </a:rPr>
              <a:t>معیار مناسبی برای سنجش وضعیت و بافت سیاست‌گذاری در ایران در اختیار می‌گذاشت و </a:t>
            </a:r>
            <a:r>
              <a:rPr lang="fa-IR" sz="2000" dirty="0">
                <a:solidFill>
                  <a:srgbClr val="FF3300"/>
                </a:solidFill>
                <a:cs typeface="B Mitra" pitchFamily="2" charset="-78"/>
              </a:rPr>
              <a:t>امکان مقایسه</a:t>
            </a:r>
            <a:r>
              <a:rPr lang="fa-IR" sz="2000" dirty="0">
                <a:cs typeface="B Mitra" pitchFamily="2" charset="-78"/>
              </a:rPr>
              <a:t> با یک کشور پیشرو را به همراه داشت.</a:t>
            </a:r>
          </a:p>
          <a:p>
            <a:pPr lvl="1"/>
            <a:r>
              <a:rPr lang="fa-IR" sz="2000" dirty="0">
                <a:cs typeface="B Mitra" pitchFamily="2" charset="-78"/>
              </a:rPr>
              <a:t>از </a:t>
            </a:r>
            <a:r>
              <a:rPr lang="fa-IR" sz="2000" dirty="0">
                <a:solidFill>
                  <a:srgbClr val="FF3300"/>
                </a:solidFill>
                <a:cs typeface="B Mitra" pitchFamily="2" charset="-78"/>
              </a:rPr>
              <a:t>اعتبار کافی</a:t>
            </a:r>
            <a:r>
              <a:rPr lang="fa-IR" sz="2000" dirty="0">
                <a:cs typeface="B Mitra" pitchFamily="2" charset="-78"/>
              </a:rPr>
              <a:t> نیز برخوردار بود.</a:t>
            </a:r>
          </a:p>
          <a:p>
            <a:pPr lvl="1"/>
            <a:r>
              <a:rPr lang="fa-IR" sz="2000" dirty="0">
                <a:solidFill>
                  <a:srgbClr val="FF3300"/>
                </a:solidFill>
                <a:cs typeface="B Mitra" pitchFamily="2" charset="-78"/>
              </a:rPr>
              <a:t>سابقه‌ی استفاده‌ی مشابه</a:t>
            </a:r>
            <a:r>
              <a:rPr lang="fa-IR" sz="2000" dirty="0">
                <a:cs typeface="B Mitra" pitchFamily="2" charset="-78"/>
              </a:rPr>
              <a:t> در سایر کشورها را نیز ‌داشت.(</a:t>
            </a:r>
            <a:r>
              <a:rPr lang="fa-IR" sz="2000" dirty="0">
                <a:solidFill>
                  <a:srgbClr val="FF3300"/>
                </a:solidFill>
                <a:cs typeface="B Mitra" pitchFamily="2" charset="-78"/>
              </a:rPr>
              <a:t>آلمان</a:t>
            </a:r>
            <a:r>
              <a:rPr lang="fa-IR" sz="2000" dirty="0">
                <a:cs typeface="B Mitra" pitchFamily="2" charset="-78"/>
              </a:rPr>
              <a:t> به عنوان برنامه‌ی پایلوت خود از برنامه‌ی دلفی 6 استفاده نمود.)</a:t>
            </a:r>
          </a:p>
          <a:p>
            <a:pPr lvl="1"/>
            <a:r>
              <a:rPr lang="fa-IR" sz="2000" dirty="0">
                <a:cs typeface="B Mitra" pitchFamily="2" charset="-78"/>
              </a:rPr>
              <a:t>این چارچوب باید </a:t>
            </a:r>
            <a:r>
              <a:rPr lang="fa-IR" sz="2000" dirty="0">
                <a:solidFill>
                  <a:srgbClr val="FF3300"/>
                </a:solidFill>
                <a:cs typeface="B Mitra" pitchFamily="2" charset="-78"/>
              </a:rPr>
              <a:t>نیازها و موارد تاثیرگذار بر برنامه‌ی اصلی</a:t>
            </a:r>
            <a:r>
              <a:rPr lang="fa-IR" sz="2000" dirty="0">
                <a:cs typeface="B Mitra" pitchFamily="2" charset="-78"/>
              </a:rPr>
              <a:t> را مدنظر قرار می‌داد.</a:t>
            </a:r>
          </a:p>
          <a:p>
            <a:pPr lvl="1"/>
            <a:r>
              <a:rPr lang="fa-IR" sz="2000" dirty="0">
                <a:solidFill>
                  <a:srgbClr val="FF3300"/>
                </a:solidFill>
                <a:cs typeface="B Mitra" pitchFamily="2" charset="-78"/>
              </a:rPr>
              <a:t>شمار زیادی از خبرگان</a:t>
            </a:r>
            <a:r>
              <a:rPr lang="fa-IR" sz="2000" dirty="0">
                <a:cs typeface="B Mitra" pitchFamily="2" charset="-78"/>
              </a:rPr>
              <a:t> را درگیر می‌کرد و از تنوع بالای آنان به منظور شناخت بهتر وضعیت بهره می‌برد.</a:t>
            </a:r>
          </a:p>
          <a:p>
            <a:pPr marL="609600" indent="-609600"/>
            <a:endParaRPr lang="fa-IR" sz="2400" dirty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cs typeface="B Mitra" pitchFamily="2" charset="-78"/>
              </a:rPr>
              <a:t>توزیع پرسشنامه ها</a:t>
            </a:r>
            <a:endParaRPr lang="en-US">
              <a:cs typeface="B Mitra" pitchFamily="2" charset="-78"/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2984"/>
            <a:ext cx="9144000" cy="4983179"/>
          </a:xfrm>
        </p:spPr>
        <p:txBody>
          <a:bodyPr/>
          <a:lstStyle/>
          <a:p>
            <a:pPr lvl="1"/>
            <a:r>
              <a:rPr lang="fa-IR" sz="2400" dirty="0">
                <a:cs typeface="B Mitra" pitchFamily="2" charset="-78"/>
              </a:rPr>
              <a:t>نخستین دور دلفی، بهمن ماه 1385در تهران با حضور 60 نفر از متخصصان (انستيتو ايز ايران) </a:t>
            </a:r>
          </a:p>
          <a:p>
            <a:pPr lvl="1"/>
            <a:r>
              <a:rPr lang="fa-IR" sz="2400" dirty="0">
                <a:cs typeface="B Mitra" pitchFamily="2" charset="-78"/>
              </a:rPr>
              <a:t>ارسال پستی پرسش نامه‌ها براي 450 نفر از پژوهشگران</a:t>
            </a:r>
          </a:p>
          <a:p>
            <a:pPr lvl="1"/>
            <a:r>
              <a:rPr lang="fa-IR" sz="2400" dirty="0">
                <a:cs typeface="B Mitra" pitchFamily="2" charset="-78"/>
              </a:rPr>
              <a:t>12خردادماه 1386دردانشگاه صنعتي اصفهان با حضور 60 نفر از اساتيد و پژوهشگران </a:t>
            </a:r>
          </a:p>
          <a:p>
            <a:pPr>
              <a:lnSpc>
                <a:spcPct val="90000"/>
              </a:lnSpc>
            </a:pPr>
            <a:r>
              <a:rPr lang="fa-IR" sz="2400" dirty="0">
                <a:cs typeface="B Mitra" pitchFamily="2" charset="-78"/>
              </a:rPr>
              <a:t>6 حوزه</a:t>
            </a:r>
            <a:r>
              <a:rPr lang="en-US" sz="2400" dirty="0">
                <a:cs typeface="B Mitra" pitchFamily="2" charset="-78"/>
              </a:rPr>
              <a:t>(Fields)</a:t>
            </a:r>
            <a:r>
              <a:rPr lang="fa-IR" sz="2400" dirty="0">
                <a:cs typeface="B Mitra" pitchFamily="2" charset="-78"/>
              </a:rPr>
              <a:t> زير براي آينده‌نگاري در فاز اول انتخاب شد:</a:t>
            </a:r>
          </a:p>
          <a:p>
            <a:pPr lvl="1">
              <a:lnSpc>
                <a:spcPct val="90000"/>
              </a:lnSpc>
              <a:buNone/>
            </a:pPr>
            <a:r>
              <a:rPr lang="fa-IR" sz="2400" dirty="0">
                <a:cs typeface="B Mitra" pitchFamily="2" charset="-78"/>
              </a:rPr>
              <a:t>1- </a:t>
            </a:r>
            <a:r>
              <a:rPr lang="en-US" sz="2400" dirty="0">
                <a:cs typeface="B Mitra" pitchFamily="2" charset="-78"/>
              </a:rPr>
              <a:t>Information &amp; Communication</a:t>
            </a:r>
            <a:endParaRPr lang="fa-IR" sz="2400" dirty="0">
              <a:cs typeface="B Mitra" pitchFamily="2" charset="-78"/>
            </a:endParaRPr>
          </a:p>
          <a:p>
            <a:pPr lvl="1">
              <a:lnSpc>
                <a:spcPct val="90000"/>
              </a:lnSpc>
              <a:buNone/>
            </a:pPr>
            <a:r>
              <a:rPr lang="fa-IR" sz="2400" dirty="0">
                <a:cs typeface="B Mitra" pitchFamily="2" charset="-78"/>
              </a:rPr>
              <a:t>2- </a:t>
            </a:r>
            <a:r>
              <a:rPr lang="en-US" sz="2400" dirty="0">
                <a:cs typeface="B Mitra" pitchFamily="2" charset="-78"/>
              </a:rPr>
              <a:t>Nanotechnology</a:t>
            </a:r>
            <a:endParaRPr lang="fa-IR" sz="2400" dirty="0">
              <a:cs typeface="B Mitra" pitchFamily="2" charset="-78"/>
            </a:endParaRPr>
          </a:p>
          <a:p>
            <a:pPr lvl="1">
              <a:lnSpc>
                <a:spcPct val="90000"/>
              </a:lnSpc>
              <a:buNone/>
            </a:pPr>
            <a:r>
              <a:rPr lang="fa-IR" sz="2400" dirty="0">
                <a:cs typeface="B Mitra" pitchFamily="2" charset="-78"/>
              </a:rPr>
              <a:t>3- </a:t>
            </a:r>
            <a:r>
              <a:rPr lang="en-US" sz="2400" dirty="0">
                <a:cs typeface="B Mitra" pitchFamily="2" charset="-78"/>
              </a:rPr>
              <a:t>Electronics</a:t>
            </a:r>
            <a:endParaRPr lang="fa-IR" sz="2400" dirty="0">
              <a:cs typeface="B Mitra" pitchFamily="2" charset="-78"/>
            </a:endParaRPr>
          </a:p>
          <a:p>
            <a:pPr lvl="1">
              <a:lnSpc>
                <a:spcPct val="90000"/>
              </a:lnSpc>
              <a:buNone/>
            </a:pPr>
            <a:r>
              <a:rPr lang="fa-IR" sz="2400" dirty="0">
                <a:cs typeface="B Mitra" pitchFamily="2" charset="-78"/>
              </a:rPr>
              <a:t>4- </a:t>
            </a:r>
            <a:r>
              <a:rPr lang="en-US" sz="2400" dirty="0">
                <a:cs typeface="B Mitra" pitchFamily="2" charset="-78"/>
              </a:rPr>
              <a:t>Frontier</a:t>
            </a:r>
            <a:endParaRPr lang="fa-IR" sz="2400" dirty="0">
              <a:cs typeface="B Mitra" pitchFamily="2" charset="-78"/>
            </a:endParaRPr>
          </a:p>
          <a:p>
            <a:pPr lvl="1">
              <a:lnSpc>
                <a:spcPct val="90000"/>
              </a:lnSpc>
              <a:buNone/>
            </a:pPr>
            <a:r>
              <a:rPr lang="fa-IR" sz="2400" dirty="0">
                <a:cs typeface="B Mitra" pitchFamily="2" charset="-78"/>
              </a:rPr>
              <a:t>5- </a:t>
            </a:r>
            <a:r>
              <a:rPr lang="en-US" sz="2400" dirty="0">
                <a:cs typeface="B Mitra" pitchFamily="2" charset="-78"/>
              </a:rPr>
              <a:t>Energy and Resource</a:t>
            </a:r>
            <a:endParaRPr lang="fa-IR" sz="2400" dirty="0">
              <a:cs typeface="B Mitra" pitchFamily="2" charset="-78"/>
            </a:endParaRPr>
          </a:p>
          <a:p>
            <a:pPr lvl="1">
              <a:lnSpc>
                <a:spcPct val="90000"/>
              </a:lnSpc>
              <a:buNone/>
            </a:pPr>
            <a:r>
              <a:rPr lang="fa-IR" sz="2400" dirty="0">
                <a:cs typeface="B Mitra" pitchFamily="2" charset="-78"/>
              </a:rPr>
              <a:t>6- </a:t>
            </a:r>
            <a:r>
              <a:rPr lang="en-US" sz="2400" dirty="0">
                <a:cs typeface="B Mitra" pitchFamily="2" charset="-78"/>
              </a:rPr>
              <a:t>Manufacturing</a:t>
            </a:r>
            <a:endParaRPr lang="fa-IR" sz="2400" dirty="0">
              <a:cs typeface="B Mitra" pitchFamily="2" charset="-78"/>
            </a:endParaRPr>
          </a:p>
          <a:p>
            <a:pPr>
              <a:lnSpc>
                <a:spcPct val="90000"/>
              </a:lnSpc>
            </a:pPr>
            <a:r>
              <a:rPr lang="fa-IR" sz="2400" b="1" dirty="0">
                <a:cs typeface="B Mitra" pitchFamily="2" charset="-78"/>
              </a:rPr>
              <a:t>در مجموع: </a:t>
            </a:r>
            <a:r>
              <a:rPr lang="ar-SA" sz="2400" b="1" dirty="0">
                <a:cs typeface="B Mitra" pitchFamily="2" charset="-78"/>
              </a:rPr>
              <a:t>6 حوزه</a:t>
            </a:r>
            <a:r>
              <a:rPr lang="fa-IR" sz="2400" b="1" dirty="0">
                <a:cs typeface="B Mitra" pitchFamily="2" charset="-78"/>
              </a:rPr>
              <a:t>،</a:t>
            </a:r>
            <a:r>
              <a:rPr lang="ar-SA" sz="2400" b="1" dirty="0">
                <a:cs typeface="B Mitra" pitchFamily="2" charset="-78"/>
              </a:rPr>
              <a:t>63 قلمرو</a:t>
            </a:r>
            <a:r>
              <a:rPr lang="fa-IR" sz="2400" b="1" dirty="0">
                <a:cs typeface="B Mitra" pitchFamily="2" charset="-78"/>
              </a:rPr>
              <a:t>، و </a:t>
            </a:r>
            <a:r>
              <a:rPr lang="ar-SA" sz="2400" b="1" dirty="0">
                <a:cs typeface="B Mitra" pitchFamily="2" charset="-78"/>
              </a:rPr>
              <a:t>399 سرفصل</a:t>
            </a:r>
            <a:endParaRPr lang="en-US" sz="2400" b="1" dirty="0">
              <a:cs typeface="B Mitra" pitchFamily="2" charset="-78"/>
            </a:endParaRPr>
          </a:p>
          <a:p>
            <a:endParaRPr lang="en-US" sz="2400" dirty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cs typeface="B Mitra" pitchFamily="2" charset="-78"/>
              </a:rPr>
              <a:t>نتایج برنامه</a:t>
            </a:r>
            <a:endParaRPr lang="en-US">
              <a:cs typeface="B Mitra" pitchFamily="2" charset="-78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a-IR" sz="2800">
                <a:cs typeface="B Mitra" pitchFamily="2" charset="-78"/>
              </a:rPr>
              <a:t>در برنامه‌های آینده‌نگاری نتایج را به دو دسته تقسیم می‌کنند:</a:t>
            </a:r>
          </a:p>
          <a:p>
            <a:pPr lvl="1">
              <a:lnSpc>
                <a:spcPct val="90000"/>
              </a:lnSpc>
            </a:pPr>
            <a:r>
              <a:rPr lang="fa-IR" sz="2400">
                <a:cs typeface="B Mitra" pitchFamily="2" charset="-78"/>
              </a:rPr>
              <a:t>نتایج محصولی: رسمی و کدشده، به راحتی قابل شناسایی، اما از درجه اهمیت پایین</a:t>
            </a:r>
          </a:p>
          <a:p>
            <a:pPr lvl="1">
              <a:lnSpc>
                <a:spcPct val="90000"/>
              </a:lnSpc>
            </a:pPr>
            <a:r>
              <a:rPr lang="fa-IR" sz="2400">
                <a:cs typeface="B Mitra" pitchFamily="2" charset="-78"/>
              </a:rPr>
              <a:t>نتایج فرآیندی: غیررسمی، غیرکدشده، ارزیابی سخت، اهمیت بسیار بالا (مورد توجه در برنامه های پایلوت)</a:t>
            </a:r>
          </a:p>
          <a:p>
            <a:pPr>
              <a:lnSpc>
                <a:spcPct val="90000"/>
              </a:lnSpc>
            </a:pPr>
            <a:r>
              <a:rPr lang="fa-IR" sz="2800">
                <a:cs typeface="B Mitra" pitchFamily="2" charset="-78"/>
              </a:rPr>
              <a:t>سایر نتایجی که در برنامه‌های پایلوت مورد نظر است:</a:t>
            </a:r>
          </a:p>
          <a:p>
            <a:pPr lvl="1">
              <a:lnSpc>
                <a:spcPct val="90000"/>
              </a:lnSpc>
            </a:pPr>
            <a:r>
              <a:rPr lang="fa-IR" sz="2400">
                <a:cs typeface="B Mitra" pitchFamily="2" charset="-78"/>
              </a:rPr>
              <a:t>شناخت وضعیت و بافت برای برنامه اصلی (شامل فرهنگ مشارکتی خبرگان و برگذار کنندگان، توانمندی موجود)</a:t>
            </a:r>
          </a:p>
          <a:p>
            <a:pPr lvl="1">
              <a:lnSpc>
                <a:spcPct val="90000"/>
              </a:lnSpc>
            </a:pPr>
            <a:r>
              <a:rPr lang="fa-IR" sz="2400">
                <a:cs typeface="B Mitra" pitchFamily="2" charset="-78"/>
              </a:rPr>
              <a:t>تخمین بهتر برنامه‌ی اصلی (منابع اعم از زمانی، مالی، دانشی)</a:t>
            </a:r>
          </a:p>
          <a:p>
            <a:pPr lvl="1">
              <a:lnSpc>
                <a:spcPct val="90000"/>
              </a:lnSpc>
            </a:pPr>
            <a:r>
              <a:rPr lang="fa-IR" sz="2400">
                <a:cs typeface="B Mitra" pitchFamily="2" charset="-78"/>
              </a:rPr>
              <a:t>تقویت فرهنگ جامعه در پذیرش و پشتیبانی از برنامه اصلی</a:t>
            </a:r>
          </a:p>
          <a:p>
            <a:pPr lvl="1">
              <a:lnSpc>
                <a:spcPct val="90000"/>
              </a:lnSpc>
            </a:pPr>
            <a:r>
              <a:rPr lang="fa-IR" sz="2400">
                <a:cs typeface="B Mitra" pitchFamily="2" charset="-78"/>
              </a:rPr>
              <a:t>ایجاد و توسعه‌ی توان متخصصان فرآیندی</a:t>
            </a:r>
          </a:p>
          <a:p>
            <a:pPr lvl="1">
              <a:lnSpc>
                <a:spcPct val="90000"/>
              </a:lnSpc>
            </a:pPr>
            <a:r>
              <a:rPr lang="fa-IR" sz="2400">
                <a:cs typeface="B Mitra" pitchFamily="2" charset="-78"/>
              </a:rPr>
              <a:t>کمک در طراحی برنامه‌ی اصلی</a:t>
            </a:r>
            <a:endParaRPr lang="en-US" sz="240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>
              <a:cs typeface="B Mitra" pitchFamily="2" charset="-78"/>
            </a:endParaRPr>
          </a:p>
          <a:p>
            <a:endParaRPr lang="fa-IR">
              <a:cs typeface="B Mitra" pitchFamily="2" charset="-78"/>
            </a:endParaRPr>
          </a:p>
          <a:p>
            <a:pPr algn="ctr">
              <a:buFontTx/>
              <a:buNone/>
            </a:pPr>
            <a:r>
              <a:rPr lang="fa-IR" sz="5400" b="1">
                <a:cs typeface="B Mitra" pitchFamily="2" charset="-78"/>
              </a:rPr>
              <a:t>فاز 2 (در حال انجام)</a:t>
            </a:r>
            <a:endParaRPr lang="en-US" sz="5400" b="1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fa-IR" b="1">
                <a:solidFill>
                  <a:schemeClr val="tx1"/>
                </a:solidFill>
                <a:cs typeface="B Mitra" pitchFamily="2" charset="-78"/>
              </a:rPr>
              <a:t>نتایجی از فاز1 و استفاده در فاز2</a:t>
            </a:r>
            <a:endParaRPr lang="en-US" b="1">
              <a:solidFill>
                <a:schemeClr val="tx1"/>
              </a:solidFill>
              <a:cs typeface="B Mitra" pitchFamily="2" charset="-78"/>
            </a:endParaRPr>
          </a:p>
        </p:txBody>
      </p:sp>
      <p:graphicFrame>
        <p:nvGraphicFramePr>
          <p:cNvPr id="177183" name="Group 31"/>
          <p:cNvGraphicFramePr>
            <a:graphicFrameLocks noGrp="1"/>
          </p:cNvGraphicFramePr>
          <p:nvPr>
            <p:ph idx="1"/>
          </p:nvPr>
        </p:nvGraphicFramePr>
        <p:xfrm>
          <a:off x="539750" y="1171575"/>
          <a:ext cx="8064500" cy="5010912"/>
        </p:xfrm>
        <a:graphic>
          <a:graphicData uri="http://schemas.openxmlformats.org/drawingml/2006/table">
            <a:tbl>
              <a:tblPr rtl="1"/>
              <a:tblGrid>
                <a:gridCol w="71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9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7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18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نرخ مشارکت پایین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marL="90000" marR="90000" marT="46800" marB="46800" vert="eaVert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در سایر کشورها نرخ مشارکت بالا و بدون انگیزه</a:t>
                      </a: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‌</a:t>
                      </a: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های مالی (هیچ پرداختی وجود ندارد.) و با انگیزه دسترسی به اطلاعات است. مهم</a:t>
                      </a: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‌</a:t>
                      </a: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ترین دلیل عدم مشارکت در برنامه: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1- نو بودن آن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2- عدم اطمینان در مورد مؤثر بودن نتایج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3- مشکلات روش اجرایی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4- تخصصی بودن سوالات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5- استفاده گسترده از روشهای پیمایشی در ایران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1- </a:t>
                      </a: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حمایت از بالا</a:t>
                      </a: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 و صدور احکام انتصابی (مثال یونان)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2- لازم است تا زمان زیادی به منظور </a:t>
                      </a: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توصیف روش</a:t>
                      </a: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 برای خبرگان و اعضای پانل ها گذارده شود.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3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طراحی سوالات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marL="90000" marR="90000" marT="46800" marB="46800" vert="eaVert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1- سوالات متفاوت از مشکلات و مسایل روزمره</a:t>
                      </a: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‌</a:t>
                      </a: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ی خبرگان است.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2- طراحی سوالات مناسب برای ایران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استفاده از </a:t>
                      </a: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پانل</a:t>
                      </a: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‌</a:t>
                      </a: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ها</a:t>
                      </a: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 در مورد سوالات ایران، شناسایی خبرگان و نگارش سناریوها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82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b="1">
                <a:solidFill>
                  <a:schemeClr val="tx1"/>
                </a:solidFill>
                <a:cs typeface="B Mitra" pitchFamily="2" charset="-78"/>
              </a:rPr>
              <a:t>نتایجی از فاز1 و استفاده در فاز2 (ادامه)</a:t>
            </a:r>
            <a:endParaRPr lang="en-US" b="1">
              <a:solidFill>
                <a:schemeClr val="tx1"/>
              </a:solidFill>
              <a:cs typeface="B Mitra" pitchFamily="2" charset="-78"/>
            </a:endParaRPr>
          </a:p>
        </p:txBody>
      </p:sp>
      <p:graphicFrame>
        <p:nvGraphicFramePr>
          <p:cNvPr id="181294" name="Group 46"/>
          <p:cNvGraphicFramePr>
            <a:graphicFrameLocks noGrp="1"/>
          </p:cNvGraphicFramePr>
          <p:nvPr>
            <p:ph idx="1"/>
          </p:nvPr>
        </p:nvGraphicFramePr>
        <p:xfrm>
          <a:off x="395288" y="1700213"/>
          <a:ext cx="8518525" cy="4078224"/>
        </p:xfrm>
        <a:graphic>
          <a:graphicData uri="http://schemas.openxmlformats.org/drawingml/2006/table">
            <a:tbl>
              <a:tblPr rtl="1"/>
              <a:tblGrid>
                <a:gridCol w="758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9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0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69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روش آینده‌نگاری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1- خبرگان با پیچیدگی‌های پرسش‌نامه ناآشنا بودند.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2- تحلیل نتایج برای مخاطبان مشکل است.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3- پرسش‌ها باید معطوف به بافت ما باشد.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استفاده از روش </a:t>
                      </a: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سناریونویسی</a:t>
                      </a: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 و تأکید بر عدم قطعیت‌ها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16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بانک داده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فقدان داده در مورد وضعیت ایران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عدم استفاده از رویکردهای کمی و تکیه بر خبرگان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16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دسترسی خبرگان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دو مشکل عمده: تعداد خبرگان و هماهنگی و تشویق برای همکاری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استفاده از روش معارفه مشارکتی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استفاده از </a:t>
                      </a: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شبکه</a:t>
                      </a: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‌</a:t>
                      </a: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های موجود</a:t>
                      </a:r>
                      <a:r>
                        <a:rPr kumimoji="0" lang="fa-I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 در بخش‌های مختلف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b="1">
                <a:solidFill>
                  <a:schemeClr val="tx1"/>
                </a:solidFill>
                <a:cs typeface="B Mitra" pitchFamily="2" charset="-78"/>
              </a:rPr>
              <a:t>نتایجی از فاز1 و استفاده در فاز2 (ادامه)</a:t>
            </a:r>
            <a:endParaRPr lang="en-US" b="1">
              <a:solidFill>
                <a:schemeClr val="tx1"/>
              </a:solidFill>
              <a:cs typeface="B Mitra" pitchFamily="2" charset="-78"/>
            </a:endParaRPr>
          </a:p>
        </p:txBody>
      </p:sp>
      <p:graphicFrame>
        <p:nvGraphicFramePr>
          <p:cNvPr id="179203" name="Group 3"/>
          <p:cNvGraphicFramePr>
            <a:graphicFrameLocks noGrp="1"/>
          </p:cNvGraphicFramePr>
          <p:nvPr>
            <p:ph idx="1"/>
          </p:nvPr>
        </p:nvGraphicFramePr>
        <p:xfrm>
          <a:off x="250825" y="1628775"/>
          <a:ext cx="8640763" cy="4740085"/>
        </p:xfrm>
        <a:graphic>
          <a:graphicData uri="http://schemas.openxmlformats.org/drawingml/2006/table">
            <a:tbl>
              <a:tblPr rtl="1"/>
              <a:tblGrid>
                <a:gridCol w="919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3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8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748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توجه به موارد بومی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marL="90000" marR="90000" marT="46800" marB="46800" vert="eaVert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از خبرگان خواسته نشود در مورد زمان تحقق یا کشورهای پیشرو پاسخ دهند (ضعف‌ها)، بهتر است که به نتایج مطالعات سایر کشورها اکتفا شود و به عنوان ورودی به خبرگان داده شود.(مانند اتریش)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از خبرگان تنها </a:t>
                      </a: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موارد بومی</a:t>
                      </a: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 پرسش شود.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4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طراحی سوالات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marL="90000" marR="90000" marT="46800" marB="46800" vert="eaVert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1- کم‌حوصلگی در پاسخ (تعداد زیاد سوالات)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2- پیچیده بودن پرسش‌نامه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سوالات هر فرد در حد </a:t>
                      </a: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30 عدد</a:t>
                      </a: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 و </a:t>
                      </a: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ساده بودن</a:t>
                      </a: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 پرسش‌نامه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29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تخصصی بودن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marL="90000" marR="90000" marT="46800" marB="46800" vert="eaVert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خبره‌ها در ایران عمومی‌تر بودند.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توجه به سوالات کلی و استفاده از </a:t>
                      </a: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دانش عمومی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106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موارد اجتماعی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marL="90000" marR="90000" marT="46800" marB="46800" vert="eaVert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خبرگان در پاسخ به سوالات تفاوتی مشهودی میان موارد اجتماعی و تکنولوژیکی  قایل نبودند.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استفاده از </a:t>
                      </a: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خبرگان صنعت</a:t>
                      </a: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 و سیاست‌گذار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استفاده از روش سناریو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b="1">
                <a:cs typeface="B Mitra" pitchFamily="2" charset="-78"/>
              </a:rPr>
              <a:t>اسامی پانلها</a:t>
            </a:r>
            <a:endParaRPr lang="en-US" b="1">
              <a:cs typeface="B Mitra" pitchFamily="2" charset="-78"/>
            </a:endParaRP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371600" lvl="2" indent="-457200">
              <a:buFontTx/>
              <a:buAutoNum type="arabicPeriod"/>
            </a:pPr>
            <a:r>
              <a:rPr lang="fa-IR" dirty="0">
                <a:cs typeface="B Mitra" pitchFamily="2" charset="-78"/>
              </a:rPr>
              <a:t>الکترونیک، سخت‌افزار و مخابرات</a:t>
            </a:r>
          </a:p>
          <a:p>
            <a:pPr marL="1371600" lvl="2" indent="-457200">
              <a:buFontTx/>
              <a:buAutoNum type="arabicPeriod"/>
            </a:pPr>
            <a:r>
              <a:rPr lang="fa-IR" dirty="0">
                <a:cs typeface="B Mitra" pitchFamily="2" charset="-78"/>
              </a:rPr>
              <a:t>هوا فضا </a:t>
            </a:r>
          </a:p>
          <a:p>
            <a:pPr marL="1371600" lvl="2" indent="-457200">
              <a:buFontTx/>
              <a:buAutoNum type="arabicPeriod"/>
            </a:pPr>
            <a:r>
              <a:rPr lang="fa-IR" dirty="0">
                <a:cs typeface="B Mitra" pitchFamily="2" charset="-78"/>
              </a:rPr>
              <a:t>دریا</a:t>
            </a:r>
            <a:endParaRPr lang="en-US" dirty="0">
              <a:cs typeface="B Mitra" pitchFamily="2" charset="-78"/>
            </a:endParaRPr>
          </a:p>
          <a:p>
            <a:pPr marL="1371600" lvl="2" indent="-457200">
              <a:buFontTx/>
              <a:buAutoNum type="arabicPeriod"/>
            </a:pPr>
            <a:r>
              <a:rPr lang="fa-IR" dirty="0">
                <a:cs typeface="B Mitra" pitchFamily="2" charset="-78"/>
              </a:rPr>
              <a:t>فناوری اطلاعات و نرم‌افزار</a:t>
            </a:r>
          </a:p>
          <a:p>
            <a:pPr marL="1371600" lvl="2" indent="-457200">
              <a:buFontTx/>
              <a:buAutoNum type="arabicPeriod"/>
            </a:pPr>
            <a:r>
              <a:rPr lang="fa-IR" dirty="0">
                <a:cs typeface="B Mitra" pitchFamily="2" charset="-78"/>
              </a:rPr>
              <a:t>زیست‌فناوری</a:t>
            </a:r>
          </a:p>
          <a:p>
            <a:pPr marL="1371600" lvl="2" indent="-457200">
              <a:buFontTx/>
              <a:buAutoNum type="arabicPeriod"/>
            </a:pPr>
            <a:r>
              <a:rPr lang="fa-IR" dirty="0">
                <a:solidFill>
                  <a:srgbClr val="FF0000"/>
                </a:solidFill>
                <a:cs typeface="B Mitra" pitchFamily="2" charset="-78"/>
              </a:rPr>
              <a:t>نانوفناوری</a:t>
            </a:r>
          </a:p>
          <a:p>
            <a:pPr marL="1371600" lvl="2" indent="-457200">
              <a:buFontTx/>
              <a:buAutoNum type="arabicPeriod"/>
            </a:pPr>
            <a:r>
              <a:rPr lang="fa-IR" dirty="0">
                <a:solidFill>
                  <a:srgbClr val="FF0000"/>
                </a:solidFill>
                <a:cs typeface="B Mitra" pitchFamily="2" charset="-78"/>
              </a:rPr>
              <a:t>ساخت و تولید (پیشرفته) </a:t>
            </a:r>
          </a:p>
          <a:p>
            <a:pPr marL="1371600" lvl="2" indent="-457200">
              <a:buFontTx/>
              <a:buAutoNum type="arabicPeriod"/>
            </a:pPr>
            <a:r>
              <a:rPr lang="fa-IR" dirty="0">
                <a:solidFill>
                  <a:srgbClr val="FF0000"/>
                </a:solidFill>
                <a:cs typeface="B Mitra" pitchFamily="2" charset="-78"/>
              </a:rPr>
              <a:t>انرژی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cs typeface="B Mitra" pitchFamily="2" charset="-78"/>
              </a:rPr>
              <a:t>روش اصلی برنامه</a:t>
            </a:r>
            <a:endParaRPr lang="en-US">
              <a:cs typeface="B Mitra" pitchFamily="2" charset="-78"/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a-IR" sz="2800" dirty="0">
                <a:cs typeface="B Mitra" pitchFamily="2" charset="-78"/>
              </a:rPr>
              <a:t>استفاده از روش </a:t>
            </a:r>
            <a:r>
              <a:rPr lang="fa-IR" sz="2800" b="1" dirty="0">
                <a:solidFill>
                  <a:srgbClr val="FF0000"/>
                </a:solidFill>
                <a:cs typeface="B Mitra" pitchFamily="2" charset="-78"/>
              </a:rPr>
              <a:t>سناریونویسی</a:t>
            </a:r>
            <a:r>
              <a:rPr lang="fa-IR" sz="2800" dirty="0">
                <a:cs typeface="B Mitra" pitchFamily="2" charset="-78"/>
              </a:rPr>
              <a:t> در هر یک از حوزه ها</a:t>
            </a:r>
          </a:p>
          <a:p>
            <a:pPr>
              <a:lnSpc>
                <a:spcPct val="90000"/>
              </a:lnSpc>
            </a:pPr>
            <a:r>
              <a:rPr lang="fa-IR" sz="2800" dirty="0">
                <a:cs typeface="B Mitra" pitchFamily="2" charset="-78"/>
              </a:rPr>
              <a:t>روشهای فرعی:</a:t>
            </a:r>
          </a:p>
          <a:p>
            <a:pPr algn="l" rtl="0">
              <a:lnSpc>
                <a:spcPct val="90000"/>
              </a:lnSpc>
            </a:pPr>
            <a:r>
              <a:rPr lang="en-US" sz="2800" dirty="0">
                <a:cs typeface="B Mitra" pitchFamily="2" charset="-78"/>
              </a:rPr>
              <a:t>Delphi</a:t>
            </a:r>
          </a:p>
          <a:p>
            <a:pPr algn="l" rtl="0">
              <a:lnSpc>
                <a:spcPct val="90000"/>
              </a:lnSpc>
            </a:pPr>
            <a:r>
              <a:rPr lang="en-US" sz="2800" dirty="0">
                <a:cs typeface="B Mitra" pitchFamily="2" charset="-78"/>
              </a:rPr>
              <a:t>Brainstorming</a:t>
            </a:r>
          </a:p>
          <a:p>
            <a:pPr algn="l" rtl="0">
              <a:lnSpc>
                <a:spcPct val="90000"/>
              </a:lnSpc>
            </a:pPr>
            <a:r>
              <a:rPr lang="en-US" sz="2800" dirty="0">
                <a:cs typeface="B Mitra" pitchFamily="2" charset="-78"/>
              </a:rPr>
              <a:t>Interview</a:t>
            </a:r>
          </a:p>
          <a:p>
            <a:pPr algn="l" rtl="0">
              <a:lnSpc>
                <a:spcPct val="90000"/>
              </a:lnSpc>
            </a:pPr>
            <a:r>
              <a:rPr lang="en-US" sz="2800" dirty="0">
                <a:cs typeface="B Mitra" pitchFamily="2" charset="-78"/>
              </a:rPr>
              <a:t>Panel</a:t>
            </a:r>
          </a:p>
          <a:p>
            <a:pPr algn="l" rtl="0">
              <a:lnSpc>
                <a:spcPct val="90000"/>
              </a:lnSpc>
            </a:pPr>
            <a:r>
              <a:rPr lang="en-US" sz="2800" dirty="0">
                <a:cs typeface="B Mitra" pitchFamily="2" charset="-78"/>
              </a:rPr>
              <a:t>Robust Planning</a:t>
            </a:r>
          </a:p>
          <a:p>
            <a:pPr algn="l" rtl="0">
              <a:lnSpc>
                <a:spcPct val="90000"/>
              </a:lnSpc>
            </a:pPr>
            <a:r>
              <a:rPr lang="en-US" sz="2800" dirty="0">
                <a:cs typeface="B Mitra" pitchFamily="2" charset="-78"/>
              </a:rPr>
              <a:t>Cross-impact Analysis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 dirty="0">
                <a:cs typeface="B Mitra" pitchFamily="2" charset="-78"/>
              </a:rPr>
              <a:t>اعضاءكميته مشاوران پروژه پایلوت ایران 1404</a:t>
            </a:r>
            <a:endParaRPr lang="en-US" sz="4000" b="1" dirty="0">
              <a:cs typeface="B Mitra" pitchFamily="2" charset="-78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74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a-IR" sz="2400" dirty="0">
                <a:cs typeface="B Mitra" pitchFamily="2" charset="-78"/>
              </a:rPr>
              <a:t>نمایندگانی از سازمان‌های ذیل:</a:t>
            </a:r>
          </a:p>
          <a:p>
            <a:pPr lvl="1">
              <a:lnSpc>
                <a:spcPct val="90000"/>
              </a:lnSpc>
            </a:pPr>
            <a:r>
              <a:rPr lang="fa-IR" sz="2000" dirty="0">
                <a:cs typeface="B Mitra" pitchFamily="2" charset="-78"/>
              </a:rPr>
              <a:t>مركز تحقيقات سياست علمي كشور </a:t>
            </a:r>
          </a:p>
          <a:p>
            <a:pPr lvl="1">
              <a:lnSpc>
                <a:spcPct val="90000"/>
              </a:lnSpc>
            </a:pPr>
            <a:r>
              <a:rPr lang="fa-IR" sz="2000" dirty="0">
                <a:cs typeface="B Mitra" pitchFamily="2" charset="-78"/>
              </a:rPr>
              <a:t>معاونت پژوهشي و معاونت فناوری وزارت علوم ، تحقيقات و فناوري</a:t>
            </a:r>
          </a:p>
          <a:p>
            <a:pPr lvl="1">
              <a:lnSpc>
                <a:spcPct val="90000"/>
              </a:lnSpc>
            </a:pPr>
            <a:r>
              <a:rPr lang="fa-IR" sz="2000" dirty="0">
                <a:cs typeface="B Mitra" pitchFamily="2" charset="-78"/>
              </a:rPr>
              <a:t>مركز صنايع نوين وزارت صنايع و معادن</a:t>
            </a:r>
          </a:p>
          <a:p>
            <a:pPr lvl="1">
              <a:lnSpc>
                <a:spcPct val="90000"/>
              </a:lnSpc>
            </a:pPr>
            <a:r>
              <a:rPr lang="fa-IR" sz="2000" dirty="0">
                <a:cs typeface="B Mitra" pitchFamily="2" charset="-78"/>
              </a:rPr>
              <a:t>مؤسسه تحقیقات دفاعی</a:t>
            </a:r>
          </a:p>
          <a:p>
            <a:pPr lvl="1">
              <a:lnSpc>
                <a:spcPct val="90000"/>
              </a:lnSpc>
            </a:pPr>
            <a:r>
              <a:rPr lang="fa-IR" sz="2000" dirty="0">
                <a:cs typeface="B Mitra" pitchFamily="2" charset="-78"/>
              </a:rPr>
              <a:t>مؤسسه مطالعات بین‌الملی انرژی وزارت نفت</a:t>
            </a:r>
          </a:p>
          <a:p>
            <a:pPr lvl="1">
              <a:lnSpc>
                <a:spcPct val="90000"/>
              </a:lnSpc>
            </a:pPr>
            <a:r>
              <a:rPr lang="fa-IR" sz="2000" dirty="0">
                <a:cs typeface="B Mitra" pitchFamily="2" charset="-78"/>
              </a:rPr>
              <a:t>دبیرخانه شورای عالی انقلاب فرهنگی</a:t>
            </a:r>
          </a:p>
          <a:p>
            <a:pPr lvl="1">
              <a:lnSpc>
                <a:spcPct val="90000"/>
              </a:lnSpc>
            </a:pPr>
            <a:r>
              <a:rPr lang="fa-IR" sz="2000" dirty="0">
                <a:cs typeface="B Mitra" pitchFamily="2" charset="-78"/>
              </a:rPr>
              <a:t>مرکز تحقیقات مخابرات</a:t>
            </a:r>
          </a:p>
          <a:p>
            <a:pPr lvl="1">
              <a:lnSpc>
                <a:spcPct val="90000"/>
              </a:lnSpc>
            </a:pPr>
            <a:r>
              <a:rPr lang="fa-IR" sz="2000" dirty="0">
                <a:cs typeface="B Mitra" pitchFamily="2" charset="-78"/>
              </a:rPr>
              <a:t>پژوهشکده مهندسی جهاد کشاورزی</a:t>
            </a:r>
          </a:p>
          <a:p>
            <a:pPr lvl="1">
              <a:lnSpc>
                <a:spcPct val="90000"/>
              </a:lnSpc>
            </a:pPr>
            <a:r>
              <a:rPr lang="fa-IR" sz="2000" dirty="0">
                <a:cs typeface="B Mitra" pitchFamily="2" charset="-78"/>
              </a:rPr>
              <a:t>مركز آينده پژوهي علوم و فناوری دفاعی</a:t>
            </a:r>
          </a:p>
          <a:p>
            <a:pPr lvl="1">
              <a:lnSpc>
                <a:spcPct val="90000"/>
              </a:lnSpc>
            </a:pPr>
            <a:r>
              <a:rPr lang="fa-IR" sz="2000" dirty="0">
                <a:cs typeface="B Mitra" pitchFamily="2" charset="-78"/>
              </a:rPr>
              <a:t>شركت متن (مركز توسعه نيرو) </a:t>
            </a:r>
          </a:p>
          <a:p>
            <a:pPr lvl="1">
              <a:lnSpc>
                <a:spcPct val="90000"/>
              </a:lnSpc>
            </a:pPr>
            <a:r>
              <a:rPr lang="fa-IR" sz="2000" dirty="0">
                <a:cs typeface="B Mitra" pitchFamily="2" charset="-78"/>
              </a:rPr>
              <a:t>سازمان فضایی کشور</a:t>
            </a:r>
          </a:p>
          <a:p>
            <a:pPr lvl="1">
              <a:lnSpc>
                <a:spcPct val="90000"/>
              </a:lnSpc>
            </a:pPr>
            <a:r>
              <a:rPr lang="fa-IR" sz="2000" dirty="0">
                <a:cs typeface="B Mitra" pitchFamily="2" charset="-78"/>
              </a:rPr>
              <a:t>وزارت راه و ترابری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fa-IR">
              <a:cs typeface="B Mitra" pitchFamily="2" charset="-78"/>
            </a:endParaRPr>
          </a:p>
          <a:p>
            <a:pPr>
              <a:buFontTx/>
              <a:buNone/>
            </a:pPr>
            <a:endParaRPr lang="fa-IR">
              <a:cs typeface="B Mitra" pitchFamily="2" charset="-78"/>
            </a:endParaRPr>
          </a:p>
          <a:p>
            <a:pPr algn="ctr">
              <a:buFontTx/>
              <a:buNone/>
            </a:pPr>
            <a:r>
              <a:rPr lang="fa-IR" sz="4800" b="1">
                <a:cs typeface="B Mitra" pitchFamily="2" charset="-78"/>
              </a:rPr>
              <a:t>مفاهیم آینده‌نگاری</a:t>
            </a:r>
            <a:endParaRPr lang="en-US" sz="4800" b="1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34" name="Rectangle 30"/>
          <p:cNvSpPr>
            <a:spLocks noChangeArrowheads="1"/>
          </p:cNvSpPr>
          <p:nvPr/>
        </p:nvSpPr>
        <p:spPr bwMode="auto">
          <a:xfrm>
            <a:off x="468313" y="188913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a-IR" sz="4400" b="1">
                <a:solidFill>
                  <a:schemeClr val="bg1"/>
                </a:solidFill>
                <a:cs typeface="B Mitra" pitchFamily="2" charset="-78"/>
              </a:rPr>
              <a:t>ساختار اجرایی</a:t>
            </a:r>
            <a:endParaRPr lang="en-US" sz="4400" b="1">
              <a:solidFill>
                <a:schemeClr val="bg1"/>
              </a:solidFill>
              <a:cs typeface="B Mitra" pitchFamily="2" charset="-78"/>
            </a:endParaRPr>
          </a:p>
        </p:txBody>
      </p:sp>
      <p:grpSp>
        <p:nvGrpSpPr>
          <p:cNvPr id="2" name="Organization Chart 31">
            <a:extLst>
              <a:ext uri="{FF2B5EF4-FFF2-40B4-BE49-F238E27FC236}">
                <a16:creationId xmlns:a16="http://schemas.microsoft.com/office/drawing/2014/main" id="{D76738EA-8F74-4193-80E0-55EB58A18E9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44450"/>
            <a:ext cx="8894763" cy="6208713"/>
            <a:chOff x="0" y="164"/>
            <a:chExt cx="5603" cy="4002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7BF0E827-B22F-4BBC-8118-18E072714F13}"/>
                </a:ext>
              </a:extLst>
            </p:cNvPr>
            <p:cNvGraphicFramePr/>
            <p:nvPr/>
          </p:nvGraphicFramePr>
          <p:xfrm>
            <a:off x="0" y="164"/>
            <a:ext cx="5603" cy="40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cxnSp>
          <p:nvCxnSpPr>
            <p:cNvPr id="98358" name="AutoShape 54">
              <a:extLst>
                <a:ext uri="{FF2B5EF4-FFF2-40B4-BE49-F238E27FC236}">
                  <a16:creationId xmlns:a16="http://schemas.microsoft.com/office/drawing/2014/main" id="{7A984443-F2ED-4155-B8FA-3A06471329AD}"/>
                </a:ext>
              </a:extLst>
            </p:cNvPr>
            <p:cNvCxnSpPr>
              <a:cxnSpLocks noChangeShapeType="1"/>
              <a:stCxn id="0" idx="1"/>
              <a:endCxn id="0" idx="2"/>
            </p:cNvCxnSpPr>
            <p:nvPr/>
          </p:nvCxnSpPr>
          <p:spPr bwMode="auto">
            <a:xfrm rot="10800000">
              <a:off x="341" y="2853"/>
              <a:ext cx="703" cy="76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9" name="AutoShape 55">
              <a:extLst>
                <a:ext uri="{FF2B5EF4-FFF2-40B4-BE49-F238E27FC236}">
                  <a16:creationId xmlns:a16="http://schemas.microsoft.com/office/drawing/2014/main" id="{FF93941F-EFA7-456C-87BD-F654EF230D46}"/>
                </a:ext>
              </a:extLst>
            </p:cNvPr>
            <p:cNvCxnSpPr>
              <a:cxnSpLocks noChangeShapeType="1"/>
              <a:stCxn id="0" idx="0"/>
              <a:endCxn id="0" idx="2"/>
            </p:cNvCxnSpPr>
            <p:nvPr/>
          </p:nvCxnSpPr>
          <p:spPr bwMode="auto">
            <a:xfrm rot="16200000">
              <a:off x="3493" y="2137"/>
              <a:ext cx="350" cy="178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60" name="AutoShape 56">
              <a:extLst>
                <a:ext uri="{FF2B5EF4-FFF2-40B4-BE49-F238E27FC236}">
                  <a16:creationId xmlns:a16="http://schemas.microsoft.com/office/drawing/2014/main" id="{B57541C6-4CD0-4D5B-A773-55C22C3E7A3B}"/>
                </a:ext>
              </a:extLst>
            </p:cNvPr>
            <p:cNvCxnSpPr>
              <a:cxnSpLocks noChangeShapeType="1"/>
              <a:stCxn id="0" idx="3"/>
              <a:endCxn id="0" idx="2"/>
            </p:cNvCxnSpPr>
            <p:nvPr/>
          </p:nvCxnSpPr>
          <p:spPr bwMode="auto">
            <a:xfrm flipV="1">
              <a:off x="4509" y="2862"/>
              <a:ext cx="776" cy="755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61" name="AutoShape 57">
              <a:extLst>
                <a:ext uri="{FF2B5EF4-FFF2-40B4-BE49-F238E27FC236}">
                  <a16:creationId xmlns:a16="http://schemas.microsoft.com/office/drawing/2014/main" id="{3A8B5635-3557-4E9E-A243-36EF2C1A7B75}"/>
                </a:ext>
              </a:extLst>
            </p:cNvPr>
            <p:cNvCxnSpPr>
              <a:cxnSpLocks noChangeShapeType="1"/>
              <a:stCxn id="0" idx="0"/>
              <a:endCxn id="0" idx="2"/>
            </p:cNvCxnSpPr>
            <p:nvPr/>
          </p:nvCxnSpPr>
          <p:spPr bwMode="auto">
            <a:xfrm rot="16200000">
              <a:off x="3130" y="2500"/>
              <a:ext cx="350" cy="1055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62" name="AutoShape 58">
              <a:extLst>
                <a:ext uri="{FF2B5EF4-FFF2-40B4-BE49-F238E27FC236}">
                  <a16:creationId xmlns:a16="http://schemas.microsoft.com/office/drawing/2014/main" id="{7926E642-9BC9-4CF0-B2B9-33200829B98E}"/>
                </a:ext>
              </a:extLst>
            </p:cNvPr>
            <p:cNvCxnSpPr>
              <a:cxnSpLocks noChangeShapeType="1"/>
              <a:stCxn id="0" idx="0"/>
              <a:endCxn id="0" idx="2"/>
            </p:cNvCxnSpPr>
            <p:nvPr/>
          </p:nvCxnSpPr>
          <p:spPr bwMode="auto">
            <a:xfrm rot="5400000" flipH="1">
              <a:off x="1725" y="2150"/>
              <a:ext cx="350" cy="1755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AutoShape 59">
              <a:extLst>
                <a:ext uri="{FF2B5EF4-FFF2-40B4-BE49-F238E27FC236}">
                  <a16:creationId xmlns:a16="http://schemas.microsoft.com/office/drawing/2014/main" id="{D92F5A6E-325D-4C79-A33A-C9D8498CB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350"/>
              <a:ext cx="637" cy="512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B Mitra" panose="00000400000000000000" pitchFamily="2" charset="-78"/>
                </a:rPr>
                <a:t>پانل فناوری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B Mitra" panose="00000400000000000000" pitchFamily="2" charset="-78"/>
                </a:rPr>
                <a:t> زیستی</a:t>
              </a:r>
              <a:endParaRPr kumimoji="0" lang="en-US" altLang="en-US" sz="1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Mitra" panose="00000400000000000000" pitchFamily="2" charset="-78"/>
              </a:endParaRPr>
            </a:p>
          </p:txBody>
        </p:sp>
        <p:cxnSp>
          <p:nvCxnSpPr>
            <p:cNvPr id="98364" name="AutoShape 60">
              <a:extLst>
                <a:ext uri="{FF2B5EF4-FFF2-40B4-BE49-F238E27FC236}">
                  <a16:creationId xmlns:a16="http://schemas.microsoft.com/office/drawing/2014/main" id="{0F45A5DA-5EF8-49BD-8903-F80A4271A029}"/>
                </a:ext>
              </a:extLst>
            </p:cNvPr>
            <p:cNvCxnSpPr>
              <a:cxnSpLocks noChangeShapeType="1"/>
              <a:stCxn id="0" idx="0"/>
              <a:endCxn id="3" idx="2"/>
            </p:cNvCxnSpPr>
            <p:nvPr/>
          </p:nvCxnSpPr>
          <p:spPr bwMode="auto">
            <a:xfrm rot="5400000" flipH="1">
              <a:off x="2069" y="2495"/>
              <a:ext cx="341" cy="1075"/>
            </a:xfrm>
            <a:prstGeom prst="bentConnector3">
              <a:avLst>
                <a:gd name="adj1" fmla="val 5014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AutoShape 61">
              <a:extLst>
                <a:ext uri="{FF2B5EF4-FFF2-40B4-BE49-F238E27FC236}">
                  <a16:creationId xmlns:a16="http://schemas.microsoft.com/office/drawing/2014/main" id="{598B6BCA-6DB8-4DA4-90AC-C956EF0AD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" y="2350"/>
              <a:ext cx="636" cy="512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B Mitra" panose="00000400000000000000" pitchFamily="2" charset="-78"/>
                </a:rPr>
                <a:t>پانل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B Mitra" panose="00000400000000000000" pitchFamily="2" charset="-78"/>
                </a:rPr>
                <a:t>دریا</a:t>
              </a:r>
              <a:endParaRPr kumimoji="0" lang="en-US" altLang="en-US" sz="1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Mitra" panose="00000400000000000000" pitchFamily="2" charset="-78"/>
              </a:endParaRPr>
            </a:p>
          </p:txBody>
        </p:sp>
        <p:cxnSp>
          <p:nvCxnSpPr>
            <p:cNvPr id="98366" name="AutoShape 62">
              <a:extLst>
                <a:ext uri="{FF2B5EF4-FFF2-40B4-BE49-F238E27FC236}">
                  <a16:creationId xmlns:a16="http://schemas.microsoft.com/office/drawing/2014/main" id="{8037F9EB-A222-4682-9A46-CB262E688C54}"/>
                </a:ext>
              </a:extLst>
            </p:cNvPr>
            <p:cNvCxnSpPr>
              <a:cxnSpLocks noChangeShapeType="1"/>
              <a:stCxn id="4" idx="0"/>
              <a:endCxn id="0" idx="2"/>
            </p:cNvCxnSpPr>
            <p:nvPr/>
          </p:nvCxnSpPr>
          <p:spPr bwMode="auto">
            <a:xfrm rot="16200000">
              <a:off x="2671" y="1676"/>
              <a:ext cx="1110" cy="23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67" name="AutoShape 63">
              <a:extLst>
                <a:ext uri="{FF2B5EF4-FFF2-40B4-BE49-F238E27FC236}">
                  <a16:creationId xmlns:a16="http://schemas.microsoft.com/office/drawing/2014/main" id="{1B1A6DAB-A4B6-404B-9D00-D84683D4454F}"/>
                </a:ext>
              </a:extLst>
            </p:cNvPr>
            <p:cNvCxnSpPr>
              <a:cxnSpLocks noChangeShapeType="1"/>
              <a:stCxn id="0" idx="0"/>
              <a:endCxn id="4" idx="2"/>
            </p:cNvCxnSpPr>
            <p:nvPr/>
          </p:nvCxnSpPr>
          <p:spPr bwMode="auto">
            <a:xfrm rot="16200000">
              <a:off x="2771" y="2868"/>
              <a:ext cx="341" cy="330"/>
            </a:xfrm>
            <a:prstGeom prst="bentConnector3">
              <a:avLst>
                <a:gd name="adj1" fmla="val 5014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fa-IR">
                <a:cs typeface="B Mitra" pitchFamily="2" charset="-78"/>
              </a:rPr>
              <a:t>نمونه از اعضای پانل</a:t>
            </a:r>
            <a:endParaRPr lang="en-US">
              <a:cs typeface="B Mitra" pitchFamily="2" charset="-78"/>
            </a:endParaRPr>
          </a:p>
        </p:txBody>
      </p:sp>
      <p:graphicFrame>
        <p:nvGraphicFramePr>
          <p:cNvPr id="174084" name="Object 4"/>
          <p:cNvGraphicFramePr>
            <a:graphicFrameLocks noChangeAspect="1"/>
          </p:cNvGraphicFramePr>
          <p:nvPr/>
        </p:nvGraphicFramePr>
        <p:xfrm>
          <a:off x="1136650" y="4287838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794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4287838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0" name="Rectangle 60"/>
          <p:cNvSpPr>
            <a:spLocks noChangeArrowheads="1"/>
          </p:cNvSpPr>
          <p:nvPr/>
        </p:nvSpPr>
        <p:spPr bwMode="auto">
          <a:xfrm>
            <a:off x="0" y="-387350"/>
            <a:ext cx="12319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a-IR"/>
          </a:p>
        </p:txBody>
      </p:sp>
      <p:graphicFrame>
        <p:nvGraphicFramePr>
          <p:cNvPr id="176129" name="Group 1025"/>
          <p:cNvGraphicFramePr>
            <a:graphicFrameLocks noGrp="1"/>
          </p:cNvGraphicFramePr>
          <p:nvPr/>
        </p:nvGraphicFramePr>
        <p:xfrm>
          <a:off x="250825" y="1196975"/>
          <a:ext cx="8569325" cy="4704080"/>
        </p:xfrm>
        <a:graphic>
          <a:graphicData uri="http://schemas.openxmlformats.org/drawingml/2006/table">
            <a:tbl>
              <a:tblPr rtl="1"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19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4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5588"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صن</a:t>
                      </a:r>
                      <a:endParaRPr kumimoji="0" 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دا</a:t>
                      </a:r>
                      <a:endParaRPr kumimoji="0" 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عضو هیات علمی</a:t>
                      </a:r>
                      <a:r>
                        <a:rPr kumimoji="0" lang="fa-I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 </a:t>
                      </a:r>
                      <a:r>
                        <a:rPr kumimoji="0" 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صنعتی شریف</a:t>
                      </a:r>
                      <a:r>
                        <a:rPr kumimoji="0" lang="fa-I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/ عضو شورای عالی فناوری اطلاعات/ بخش خصوصی</a:t>
                      </a:r>
                      <a:endParaRPr kumimoji="0" 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دکتر رسول جلیلی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بخش خصوصی</a:t>
                      </a:r>
                      <a:endParaRPr kumimoji="0" 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مهندس مي</a:t>
                      </a:r>
                      <a:r>
                        <a:rPr kumimoji="0" lang="fa-I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ن</a:t>
                      </a:r>
                      <a:r>
                        <a:rPr kumimoji="0" 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ا</a:t>
                      </a:r>
                      <a:r>
                        <a:rPr kumimoji="0" lang="fa-I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یی</a:t>
                      </a:r>
                      <a:endParaRPr kumimoji="0" 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شركت ياس ارغواني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مهندس بشارتيان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تارتن سامانه/ مدیر عامل انجمن انفورماتیک رایانه</a:t>
                      </a:r>
                      <a:endParaRPr kumimoji="0" 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مهندس مشایخ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 قائم مقام رییس </a:t>
                      </a:r>
                      <a:r>
                        <a:rPr kumimoji="0" 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انجمن </a:t>
                      </a:r>
                      <a:r>
                        <a:rPr kumimoji="0" lang="fa-I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صنفی </a:t>
                      </a:r>
                      <a:r>
                        <a:rPr kumimoji="0" 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شركتهاي انفورماتيك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مهندس مظلوم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مدیر عامل </a:t>
                      </a:r>
                      <a:r>
                        <a:rPr kumimoji="0" 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شركت</a:t>
                      </a:r>
                      <a:r>
                        <a:rPr kumimoji="0" lang="fa-I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 کنسرسیوم </a:t>
                      </a:r>
                      <a:r>
                        <a:rPr kumimoji="0" 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 ثناراي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مهندس ناصري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مدیر عامل رایورز</a:t>
                      </a:r>
                      <a:endParaRPr kumimoji="0" 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مهندس رحمتی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رییس کارگروه نرم افزار </a:t>
                      </a:r>
                      <a:r>
                        <a:rPr kumimoji="0" 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انجمن </a:t>
                      </a:r>
                      <a:r>
                        <a:rPr kumimoji="0" lang="fa-I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صنفی/ </a:t>
                      </a:r>
                      <a:r>
                        <a:rPr kumimoji="0" 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شركت پديد پرداز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مهندس خوانساري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عضو هیات علمی سازمان تحقیقات کشاورزی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دکتر محمدرضا مقیم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عضو هیات علمی</a:t>
                      </a:r>
                      <a:r>
                        <a:rPr kumimoji="0" lang="fa-I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 دانشگاه </a:t>
                      </a:r>
                      <a:r>
                        <a:rPr kumimoji="0" 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دانشگاه شريف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دكتر قدسي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عضو هیات علمی</a:t>
                      </a:r>
                      <a:r>
                        <a:rPr kumimoji="0" lang="fa-I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 دانشگاه تهران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دکتر خسروی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عضو هیات علمی </a:t>
                      </a:r>
                      <a:r>
                        <a:rPr kumimoji="0" lang="fa-I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 دانشگاه شریف</a:t>
                      </a:r>
                      <a:endParaRPr kumimoji="0" 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دکتر </a:t>
                      </a:r>
                      <a:r>
                        <a:rPr kumimoji="0" lang="fa-I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جم زاد</a:t>
                      </a:r>
                      <a:endParaRPr kumimoji="0" lang="ar-S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cs typeface="B Mitra" pitchFamily="2" charset="-78"/>
              </a:rPr>
              <a:t>بررسی وضعیت فعلی در هر پانل</a:t>
            </a:r>
            <a:endParaRPr lang="en-US">
              <a:cs typeface="B Mitra" pitchFamily="2" charset="-78"/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a-IR" dirty="0">
                <a:cs typeface="B Mitra" pitchFamily="2" charset="-78"/>
              </a:rPr>
              <a:t>مروری بر روش شناسی و آشنایی خبرگان با روش‌شناسی</a:t>
            </a:r>
          </a:p>
          <a:p>
            <a:pPr lvl="1"/>
            <a:r>
              <a:rPr lang="fa-IR" dirty="0">
                <a:cs typeface="B Mitra" pitchFamily="2" charset="-78"/>
              </a:rPr>
              <a:t>ارایه‌ی مطالعات جهانی انجام شده به عنوان ورودی پانل‌ها</a:t>
            </a:r>
          </a:p>
          <a:p>
            <a:pPr lvl="1"/>
            <a:r>
              <a:rPr lang="fa-IR" dirty="0">
                <a:cs typeface="B Mitra" pitchFamily="2" charset="-78"/>
              </a:rPr>
              <a:t>برگزاری جلسات طوفان فکری درمورد شناسایی عوامل تاثیرگذار بر حوزه در ایران</a:t>
            </a:r>
          </a:p>
          <a:p>
            <a:pPr lvl="1"/>
            <a:r>
              <a:rPr lang="fa-IR" dirty="0">
                <a:cs typeface="B Mitra" pitchFamily="2" charset="-78"/>
              </a:rPr>
              <a:t>ترسیم نگاشت عوامل تاثیرگذار</a:t>
            </a:r>
          </a:p>
          <a:p>
            <a:pPr lvl="1"/>
            <a:r>
              <a:rPr lang="fa-IR" dirty="0">
                <a:cs typeface="B Mitra" pitchFamily="2" charset="-78"/>
              </a:rPr>
              <a:t>تحلیل تاثیرات متقاطع</a:t>
            </a:r>
          </a:p>
          <a:p>
            <a:pPr lvl="1"/>
            <a:r>
              <a:rPr lang="fa-IR" dirty="0">
                <a:cs typeface="B Mitra" pitchFamily="2" charset="-78"/>
              </a:rPr>
              <a:t>طراحی سوالات دلفی</a:t>
            </a:r>
          </a:p>
          <a:p>
            <a:pPr lvl="1"/>
            <a:r>
              <a:rPr lang="fa-IR" dirty="0">
                <a:cs typeface="B Mitra" pitchFamily="2" charset="-78"/>
              </a:rPr>
              <a:t>تحلیل سوالات دلفی</a:t>
            </a:r>
            <a:endParaRPr lang="en-US" dirty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fa-IR" b="1">
                <a:cs typeface="B Mitra" pitchFamily="2" charset="-78"/>
              </a:rPr>
              <a:t>تهیه نگاشت عوامل موثر در هر حوزه</a:t>
            </a:r>
            <a:endParaRPr lang="en-US" b="1">
              <a:cs typeface="B Mitra" pitchFamily="2" charset="-78"/>
            </a:endParaRPr>
          </a:p>
        </p:txBody>
      </p:sp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125538"/>
            <a:ext cx="6948488" cy="522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4" descr="All Displace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dirty="0">
                <a:cs typeface="B Mitra" pitchFamily="2" charset="-78"/>
              </a:rPr>
              <a:t>رابطه آینده‌نگاری علم و فناوری (پامفا) با نقشه جامع علمی کشور</a:t>
            </a:r>
            <a:endParaRPr lang="en-US" sz="4000" dirty="0">
              <a:cs typeface="B Mitra" pitchFamily="2" charset="-78"/>
            </a:endParaRPr>
          </a:p>
        </p:txBody>
      </p:sp>
      <p:sp>
        <p:nvSpPr>
          <p:cNvPr id="120837" name="AutoShape 5"/>
          <p:cNvSpPr>
            <a:spLocks noChangeAspect="1" noChangeArrowheads="1"/>
          </p:cNvSpPr>
          <p:nvPr/>
        </p:nvSpPr>
        <p:spPr bwMode="auto">
          <a:xfrm>
            <a:off x="5083175" y="2565400"/>
            <a:ext cx="3429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20838" name="Oval 6"/>
          <p:cNvSpPr>
            <a:spLocks noChangeArrowheads="1"/>
          </p:cNvSpPr>
          <p:nvPr/>
        </p:nvSpPr>
        <p:spPr bwMode="auto">
          <a:xfrm>
            <a:off x="6716713" y="2754313"/>
            <a:ext cx="1303337" cy="18684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20839" name="AutoShape 7"/>
          <p:cNvSpPr>
            <a:spLocks noChangeArrowheads="1"/>
          </p:cNvSpPr>
          <p:nvPr/>
        </p:nvSpPr>
        <p:spPr bwMode="auto">
          <a:xfrm>
            <a:off x="6919913" y="3494088"/>
            <a:ext cx="214312" cy="371475"/>
          </a:xfrm>
          <a:prstGeom prst="plus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20840" name="AutoShape 8"/>
          <p:cNvSpPr>
            <a:spLocks noChangeArrowheads="1"/>
          </p:cNvSpPr>
          <p:nvPr/>
        </p:nvSpPr>
        <p:spPr bwMode="auto">
          <a:xfrm>
            <a:off x="7234238" y="2924175"/>
            <a:ext cx="215900" cy="371475"/>
          </a:xfrm>
          <a:prstGeom prst="plus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20841" name="AutoShape 9"/>
          <p:cNvSpPr>
            <a:spLocks noChangeArrowheads="1"/>
          </p:cNvSpPr>
          <p:nvPr/>
        </p:nvSpPr>
        <p:spPr bwMode="auto">
          <a:xfrm>
            <a:off x="7483475" y="3487738"/>
            <a:ext cx="215900" cy="371475"/>
          </a:xfrm>
          <a:prstGeom prst="plus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20842" name="AutoShape 10"/>
          <p:cNvSpPr>
            <a:spLocks noChangeArrowheads="1"/>
          </p:cNvSpPr>
          <p:nvPr/>
        </p:nvSpPr>
        <p:spPr bwMode="auto">
          <a:xfrm>
            <a:off x="7234238" y="4029075"/>
            <a:ext cx="214312" cy="371475"/>
          </a:xfrm>
          <a:prstGeom prst="plus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20843" name="AutoShape 11"/>
          <p:cNvSpPr>
            <a:spLocks noChangeArrowheads="1"/>
          </p:cNvSpPr>
          <p:nvPr/>
        </p:nvSpPr>
        <p:spPr bwMode="auto">
          <a:xfrm>
            <a:off x="5611813" y="3667125"/>
            <a:ext cx="401637" cy="379413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20844" name="AutoShape 12"/>
          <p:cNvSpPr>
            <a:spLocks noChangeArrowheads="1"/>
          </p:cNvSpPr>
          <p:nvPr/>
        </p:nvSpPr>
        <p:spPr bwMode="auto">
          <a:xfrm>
            <a:off x="6111875" y="3382963"/>
            <a:ext cx="401638" cy="377825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20845" name="AutoShape 13"/>
          <p:cNvSpPr>
            <a:spLocks noChangeArrowheads="1"/>
          </p:cNvSpPr>
          <p:nvPr/>
        </p:nvSpPr>
        <p:spPr bwMode="auto">
          <a:xfrm>
            <a:off x="6164263" y="2847975"/>
            <a:ext cx="401637" cy="377825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20846" name="AutoShape 14"/>
          <p:cNvSpPr>
            <a:spLocks noChangeArrowheads="1"/>
          </p:cNvSpPr>
          <p:nvPr/>
        </p:nvSpPr>
        <p:spPr bwMode="auto">
          <a:xfrm>
            <a:off x="6122988" y="4033838"/>
            <a:ext cx="401637" cy="377825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20847" name="AutoShape 15"/>
          <p:cNvSpPr>
            <a:spLocks noChangeArrowheads="1"/>
          </p:cNvSpPr>
          <p:nvPr/>
        </p:nvSpPr>
        <p:spPr bwMode="auto">
          <a:xfrm>
            <a:off x="5616575" y="2998788"/>
            <a:ext cx="401638" cy="37941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20848" name="Line 16"/>
          <p:cNvSpPr>
            <a:spLocks noChangeShapeType="1"/>
          </p:cNvSpPr>
          <p:nvPr/>
        </p:nvSpPr>
        <p:spPr bwMode="auto">
          <a:xfrm>
            <a:off x="6548438" y="3068638"/>
            <a:ext cx="2714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20849" name="Line 17"/>
          <p:cNvSpPr>
            <a:spLocks noChangeShapeType="1"/>
          </p:cNvSpPr>
          <p:nvPr/>
        </p:nvSpPr>
        <p:spPr bwMode="auto">
          <a:xfrm>
            <a:off x="5954713" y="3254375"/>
            <a:ext cx="273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20850" name="Line 18"/>
          <p:cNvSpPr>
            <a:spLocks noChangeShapeType="1"/>
          </p:cNvSpPr>
          <p:nvPr/>
        </p:nvSpPr>
        <p:spPr bwMode="auto">
          <a:xfrm>
            <a:off x="6443663" y="3632200"/>
            <a:ext cx="2730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20851" name="Line 19"/>
          <p:cNvSpPr>
            <a:spLocks noChangeShapeType="1"/>
          </p:cNvSpPr>
          <p:nvPr/>
        </p:nvSpPr>
        <p:spPr bwMode="auto">
          <a:xfrm>
            <a:off x="5943600" y="3917950"/>
            <a:ext cx="273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20852" name="Line 20"/>
          <p:cNvSpPr>
            <a:spLocks noChangeShapeType="1"/>
          </p:cNvSpPr>
          <p:nvPr/>
        </p:nvSpPr>
        <p:spPr bwMode="auto">
          <a:xfrm>
            <a:off x="8053388" y="3673475"/>
            <a:ext cx="1809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20853" name="Line 21"/>
          <p:cNvSpPr>
            <a:spLocks noChangeShapeType="1"/>
          </p:cNvSpPr>
          <p:nvPr/>
        </p:nvSpPr>
        <p:spPr bwMode="auto">
          <a:xfrm>
            <a:off x="6478588" y="4271963"/>
            <a:ext cx="2730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20854" name="AutoShape 22"/>
          <p:cNvSpPr>
            <a:spLocks noChangeArrowheads="1"/>
          </p:cNvSpPr>
          <p:nvPr/>
        </p:nvSpPr>
        <p:spPr bwMode="auto">
          <a:xfrm>
            <a:off x="8204200" y="3357563"/>
            <a:ext cx="471488" cy="449262"/>
          </a:xfrm>
          <a:prstGeom prst="star5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20855" name="Rectangle 23"/>
          <p:cNvSpPr>
            <a:spLocks noChangeArrowheads="1"/>
          </p:cNvSpPr>
          <p:nvPr/>
        </p:nvSpPr>
        <p:spPr bwMode="auto">
          <a:xfrm>
            <a:off x="4778375" y="4470400"/>
            <a:ext cx="9144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fa-IR" sz="1200" b="1">
                <a:cs typeface="B Mitra" pitchFamily="2" charset="-78"/>
              </a:rPr>
              <a:t>استراتژی</a:t>
            </a:r>
            <a:endParaRPr lang="en-US" sz="1200" b="1">
              <a:cs typeface="B Mitra" pitchFamily="2" charset="-78"/>
            </a:endParaRPr>
          </a:p>
        </p:txBody>
      </p:sp>
      <p:sp>
        <p:nvSpPr>
          <p:cNvPr id="120856" name="Rectangle 24"/>
          <p:cNvSpPr>
            <a:spLocks noChangeArrowheads="1"/>
          </p:cNvSpPr>
          <p:nvPr/>
        </p:nvSpPr>
        <p:spPr bwMode="auto">
          <a:xfrm>
            <a:off x="7750175" y="4775200"/>
            <a:ext cx="1143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fa-IR" sz="1200" b="1">
                <a:cs typeface="B Mitra" pitchFamily="2" charset="-78"/>
              </a:rPr>
              <a:t>فضای سناریوها</a:t>
            </a:r>
            <a:r>
              <a:rPr lang="en-US" sz="1200" b="1">
                <a:cs typeface="B Mitra" pitchFamily="2" charset="-78"/>
              </a:rPr>
              <a:t> </a:t>
            </a:r>
          </a:p>
        </p:txBody>
      </p:sp>
      <p:sp>
        <p:nvSpPr>
          <p:cNvPr id="120857" name="Rectangle 25"/>
          <p:cNvSpPr>
            <a:spLocks noChangeArrowheads="1"/>
          </p:cNvSpPr>
          <p:nvPr/>
        </p:nvSpPr>
        <p:spPr bwMode="auto">
          <a:xfrm>
            <a:off x="6378575" y="5003800"/>
            <a:ext cx="762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fa-IR" sz="1200" b="1">
                <a:cs typeface="B Mitra" pitchFamily="2" charset="-78"/>
              </a:rPr>
              <a:t>سناریو</a:t>
            </a:r>
            <a:endParaRPr lang="en-US" sz="1200" b="1">
              <a:cs typeface="B Mitra" pitchFamily="2" charset="-78"/>
            </a:endParaRPr>
          </a:p>
        </p:txBody>
      </p:sp>
      <p:sp>
        <p:nvSpPr>
          <p:cNvPr id="120858" name="Line 26"/>
          <p:cNvSpPr>
            <a:spLocks noChangeShapeType="1"/>
          </p:cNvSpPr>
          <p:nvPr/>
        </p:nvSpPr>
        <p:spPr bwMode="auto">
          <a:xfrm>
            <a:off x="7826375" y="43180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20859" name="Line 27"/>
          <p:cNvSpPr>
            <a:spLocks noChangeShapeType="1"/>
          </p:cNvSpPr>
          <p:nvPr/>
        </p:nvSpPr>
        <p:spPr bwMode="auto">
          <a:xfrm flipH="1">
            <a:off x="5692775" y="42418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20860" name="Line 28"/>
          <p:cNvSpPr>
            <a:spLocks noChangeShapeType="1"/>
          </p:cNvSpPr>
          <p:nvPr/>
        </p:nvSpPr>
        <p:spPr bwMode="auto">
          <a:xfrm flipH="1">
            <a:off x="7064375" y="42418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20861" name="Rectangle 29"/>
          <p:cNvSpPr>
            <a:spLocks noChangeArrowheads="1"/>
          </p:cNvSpPr>
          <p:nvPr/>
        </p:nvSpPr>
        <p:spPr bwMode="auto">
          <a:xfrm>
            <a:off x="7675563" y="1557338"/>
            <a:ext cx="1143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fa-IR" sz="1200" b="1">
                <a:cs typeface="B Mitra" pitchFamily="2" charset="-78"/>
              </a:rPr>
              <a:t>استراتژی پابرجا</a:t>
            </a:r>
            <a:endParaRPr lang="en-US" sz="1200" b="1">
              <a:cs typeface="B Mitra" pitchFamily="2" charset="-78"/>
            </a:endParaRPr>
          </a:p>
        </p:txBody>
      </p:sp>
      <p:sp>
        <p:nvSpPr>
          <p:cNvPr id="120862" name="Line 30"/>
          <p:cNvSpPr>
            <a:spLocks noChangeShapeType="1"/>
          </p:cNvSpPr>
          <p:nvPr/>
        </p:nvSpPr>
        <p:spPr bwMode="auto">
          <a:xfrm flipH="1" flipV="1">
            <a:off x="8251825" y="2060575"/>
            <a:ext cx="184150" cy="149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20863" name="AutoShape 31"/>
          <p:cNvSpPr>
            <a:spLocks noChangeArrowheads="1"/>
          </p:cNvSpPr>
          <p:nvPr/>
        </p:nvSpPr>
        <p:spPr bwMode="auto">
          <a:xfrm>
            <a:off x="8316913" y="3933825"/>
            <a:ext cx="503237" cy="431800"/>
          </a:xfrm>
          <a:prstGeom prst="star5">
            <a:avLst/>
          </a:pr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120864" name="Rectangle 32"/>
          <p:cNvSpPr>
            <a:spLocks noChangeArrowheads="1"/>
          </p:cNvSpPr>
          <p:nvPr/>
        </p:nvSpPr>
        <p:spPr bwMode="auto">
          <a:xfrm>
            <a:off x="323850" y="1700213"/>
            <a:ext cx="5111750" cy="187325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a-IR" sz="2800" b="1">
                <a:cs typeface="B Mitra" pitchFamily="2" charset="-78"/>
              </a:rPr>
              <a:t>1- تولید فضای سناریوها</a:t>
            </a:r>
          </a:p>
          <a:p>
            <a:r>
              <a:rPr lang="fa-IR" sz="2800" b="1">
                <a:cs typeface="B Mitra" pitchFamily="2" charset="-78"/>
              </a:rPr>
              <a:t>2- به آزمون کشیدن استراتژی</a:t>
            </a:r>
            <a:r>
              <a:rPr lang="fa-IR" sz="2800" b="1"/>
              <a:t>‌</a:t>
            </a:r>
            <a:r>
              <a:rPr lang="fa-IR" sz="2800" b="1">
                <a:cs typeface="B Mitra" pitchFamily="2" charset="-78"/>
              </a:rPr>
              <a:t>ها در آینده</a:t>
            </a:r>
          </a:p>
          <a:p>
            <a:r>
              <a:rPr lang="fa-IR" sz="2800" b="1">
                <a:cs typeface="B Mitra" pitchFamily="2" charset="-78"/>
              </a:rPr>
              <a:t>3-  تقویت و غنا بخشیدن به استراتژی‌ها</a:t>
            </a:r>
          </a:p>
          <a:p>
            <a:r>
              <a:rPr lang="fa-IR" sz="2800" b="1">
                <a:cs typeface="B Mitra" pitchFamily="2" charset="-78"/>
              </a:rPr>
              <a:t>و تولید استراتژی‌های پابرجا</a:t>
            </a:r>
            <a:endParaRPr lang="en-US" sz="2800" b="1">
              <a:cs typeface="B Mitr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0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20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2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2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20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2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20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2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2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2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2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20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8" grpId="0" animBg="1"/>
      <p:bldP spid="120839" grpId="0" animBg="1"/>
      <p:bldP spid="120840" grpId="0" animBg="1"/>
      <p:bldP spid="120841" grpId="0" animBg="1"/>
      <p:bldP spid="120842" grpId="0" animBg="1"/>
      <p:bldP spid="120843" grpId="0" animBg="1"/>
      <p:bldP spid="120844" grpId="0" animBg="1"/>
      <p:bldP spid="120845" grpId="0" animBg="1"/>
      <p:bldP spid="120846" grpId="0" animBg="1"/>
      <p:bldP spid="120847" grpId="0" animBg="1"/>
      <p:bldP spid="120848" grpId="0" animBg="1"/>
      <p:bldP spid="120849" grpId="0" animBg="1"/>
      <p:bldP spid="120850" grpId="0" animBg="1"/>
      <p:bldP spid="120851" grpId="0" animBg="1"/>
      <p:bldP spid="120852" grpId="0" animBg="1"/>
      <p:bldP spid="120853" grpId="0" animBg="1"/>
      <p:bldP spid="120854" grpId="0" animBg="1"/>
      <p:bldP spid="120855" grpId="0" animBg="1"/>
      <p:bldP spid="120856" grpId="0" animBg="1"/>
      <p:bldP spid="120857" grpId="0" animBg="1"/>
      <p:bldP spid="120858" grpId="0" animBg="1"/>
      <p:bldP spid="120859" grpId="0" animBg="1"/>
      <p:bldP spid="120860" grpId="0" animBg="1"/>
      <p:bldP spid="120861" grpId="0" animBg="1"/>
      <p:bldP spid="120862" grpId="0" animBg="1"/>
      <p:bldP spid="120863" grpId="0" animBg="1"/>
      <p:bldP spid="12086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Mitra" pitchFamily="2" charset="-78"/>
              </a:rPr>
              <a:t>رابطه دلفی (در حال انجام) با سناریوها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cs typeface="B Mitra" pitchFamily="2" charset="-78"/>
              </a:rPr>
              <a:t>شناسایی عدم‌قطعیت‌ها</a:t>
            </a:r>
          </a:p>
          <a:p>
            <a:r>
              <a:rPr lang="fa-IR" dirty="0">
                <a:cs typeface="B Mitra" pitchFamily="2" charset="-78"/>
              </a:rPr>
              <a:t>تولیدفهرست اولیه‌ی اولویت‌ها</a:t>
            </a:r>
          </a:p>
          <a:p>
            <a:r>
              <a:rPr lang="fa-IR" dirty="0">
                <a:cs typeface="B Mitra" pitchFamily="2" charset="-78"/>
              </a:rPr>
              <a:t>تولید فهرست اولیه راهبردها و سیاست‌های تاثیرگذار</a:t>
            </a:r>
          </a:p>
          <a:p>
            <a:r>
              <a:rPr lang="fa-IR" dirty="0">
                <a:cs typeface="B Mitra" pitchFamily="2" charset="-78"/>
              </a:rPr>
              <a:t>شناسایی مهم‌ترین موضوعات تاثیرگذار بر آینده‌ی ایران</a:t>
            </a:r>
          </a:p>
          <a:p>
            <a:r>
              <a:rPr lang="fa-IR" dirty="0">
                <a:cs typeface="B Mitra" pitchFamily="2" charset="-78"/>
              </a:rPr>
              <a:t>انتشار نتایج در میان خبرگان</a:t>
            </a:r>
          </a:p>
          <a:p>
            <a:r>
              <a:rPr lang="fa-IR" dirty="0">
                <a:cs typeface="B Mitra" pitchFamily="2" charset="-78"/>
              </a:rPr>
              <a:t>ترویج روش‌های مشارکتی در سیاستگذاری‌های علم و فناوری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5" y="97947"/>
            <a:ext cx="7072361" cy="634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/>
          <a:lstStyle/>
          <a:p>
            <a:r>
              <a:rPr lang="fa-IR" dirty="0">
                <a:cs typeface="B Mitra" pitchFamily="2" charset="-78"/>
              </a:rPr>
              <a:t>دسته اول سوالات (شناسایی عدم‌قطعیت‌ها)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821449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Mitra" pitchFamily="2" charset="-78"/>
              </a:rPr>
              <a:t>دسته اول سوالات (ادامه)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600200"/>
            <a:ext cx="8715436" cy="4525963"/>
          </a:xfrm>
        </p:spPr>
        <p:txBody>
          <a:bodyPr/>
          <a:lstStyle/>
          <a:p>
            <a:pPr>
              <a:buNone/>
            </a:pPr>
            <a:r>
              <a:rPr lang="fa-IR" sz="2000" dirty="0">
                <a:solidFill>
                  <a:schemeClr val="tx1"/>
                </a:solidFill>
                <a:latin typeface="+mn-lt"/>
                <a:ea typeface="+mn-ea"/>
                <a:cs typeface="B Mitra" pitchFamily="2" charset="-78"/>
              </a:rPr>
              <a:t>خواهشمندست به سوالات ذیل در این خصوص پاسخ دهید: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B Mitra" pitchFamily="2" charset="-78"/>
            </a:endParaRPr>
          </a:p>
          <a:p>
            <a:pPr>
              <a:buNone/>
            </a:pPr>
            <a:r>
              <a:rPr lang="fa-IR" sz="2000" dirty="0">
                <a:solidFill>
                  <a:schemeClr val="tx1"/>
                </a:solidFill>
                <a:latin typeface="+mn-lt"/>
                <a:ea typeface="+mn-ea"/>
                <a:cs typeface="B Mitra" pitchFamily="2" charset="-78"/>
              </a:rPr>
              <a:t>1-‌ در خصوص پاسخدهی به این مساله تا چه حد خود را خبره می‌دانید؟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B Mitra" pitchFamily="2" charset="-78"/>
            </a:endParaRPr>
          </a:p>
          <a:p>
            <a:pPr>
              <a:buNone/>
            </a:pPr>
            <a:r>
              <a:rPr lang="fa-IR" sz="2000" dirty="0">
                <a:solidFill>
                  <a:schemeClr val="tx1"/>
                </a:solidFill>
                <a:latin typeface="+mn-lt"/>
                <a:ea typeface="+mn-ea"/>
                <a:cs typeface="B Mitra" pitchFamily="2" charset="-78"/>
              </a:rPr>
              <a:t>الف- زیاد         ب- متوسط              پ- کم                   ت- هیچ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B Mitra" pitchFamily="2" charset="-78"/>
            </a:endParaRPr>
          </a:p>
          <a:p>
            <a:pPr>
              <a:buNone/>
            </a:pPr>
            <a:r>
              <a:rPr lang="fa-IR" sz="2000" dirty="0">
                <a:solidFill>
                  <a:schemeClr val="tx1"/>
                </a:solidFill>
                <a:latin typeface="+mn-lt"/>
                <a:ea typeface="+mn-ea"/>
                <a:cs typeface="B Mitra" pitchFamily="2" charset="-78"/>
              </a:rPr>
              <a:t> 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B Mitra" pitchFamily="2" charset="-78"/>
            </a:endParaRPr>
          </a:p>
          <a:p>
            <a:pPr>
              <a:buNone/>
            </a:pPr>
            <a:r>
              <a:rPr lang="fa-IR" sz="2000" dirty="0">
                <a:solidFill>
                  <a:schemeClr val="tx1"/>
                </a:solidFill>
                <a:latin typeface="+mn-lt"/>
                <a:ea typeface="+mn-ea"/>
                <a:cs typeface="B Mitra" pitchFamily="2" charset="-78"/>
              </a:rPr>
              <a:t>2- صرف‌نظر از دلایل ذکر شده،‌ با کدامیک از دو حالت موافق هستید؟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B Mitra" pitchFamily="2" charset="-78"/>
            </a:endParaRPr>
          </a:p>
          <a:p>
            <a:pPr>
              <a:buNone/>
            </a:pPr>
            <a:r>
              <a:rPr lang="fa-IR" sz="2000" dirty="0">
                <a:solidFill>
                  <a:schemeClr val="tx1"/>
                </a:solidFill>
                <a:latin typeface="+mn-lt"/>
                <a:ea typeface="+mn-ea"/>
                <a:cs typeface="B Mitra" pitchFamily="2" charset="-78"/>
              </a:rPr>
              <a:t>الف- شدیدا با حالت اول موافقم.                             ب- تا حدی با حالت اول موافقم.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B Mitra" pitchFamily="2" charset="-78"/>
            </a:endParaRPr>
          </a:p>
          <a:p>
            <a:pPr>
              <a:buNone/>
            </a:pPr>
            <a:r>
              <a:rPr lang="fa-IR" sz="2000" dirty="0">
                <a:solidFill>
                  <a:schemeClr val="tx1"/>
                </a:solidFill>
                <a:latin typeface="+mn-lt"/>
                <a:ea typeface="+mn-ea"/>
                <a:cs typeface="B Mitra" pitchFamily="2" charset="-78"/>
              </a:rPr>
              <a:t>پ- شدیدا با حالت دو موافقم.                                ت- تا حدی با حالت دو موافقم.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B Mitra" pitchFamily="2" charset="-78"/>
            </a:endParaRPr>
          </a:p>
          <a:p>
            <a:pPr>
              <a:buNone/>
            </a:pPr>
            <a:r>
              <a:rPr lang="fa-IR" sz="2000" dirty="0">
                <a:solidFill>
                  <a:schemeClr val="tx1"/>
                </a:solidFill>
                <a:latin typeface="+mn-lt"/>
                <a:ea typeface="+mn-ea"/>
                <a:cs typeface="B Mitra" pitchFamily="2" charset="-78"/>
              </a:rPr>
              <a:t>ث- ممتنع (نمی‌توانم نظر صریحی بدهم)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B Mitra" pitchFamily="2" charset="-78"/>
            </a:endParaRPr>
          </a:p>
          <a:p>
            <a:pPr>
              <a:buNone/>
            </a:pPr>
            <a:r>
              <a:rPr lang="fa-IR" sz="2000" dirty="0">
                <a:solidFill>
                  <a:schemeClr val="tx1"/>
                </a:solidFill>
                <a:latin typeface="+mn-lt"/>
                <a:ea typeface="+mn-ea"/>
                <a:cs typeface="B Mitra" pitchFamily="2" charset="-78"/>
              </a:rPr>
              <a:t>    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B Mitra" pitchFamily="2" charset="-78"/>
            </a:endParaRPr>
          </a:p>
          <a:p>
            <a:pPr>
              <a:buNone/>
            </a:pPr>
            <a:r>
              <a:rPr lang="fa-IR" sz="2000" dirty="0">
                <a:solidFill>
                  <a:schemeClr val="tx1"/>
                </a:solidFill>
                <a:latin typeface="+mn-lt"/>
                <a:ea typeface="+mn-ea"/>
                <a:cs typeface="B Mitra" pitchFamily="2" charset="-78"/>
              </a:rPr>
              <a:t>3- انتخاب یکی از دو حالت فوق، ‌برای سیاستگذاری در این حوزه، تا چه میزانی اهمیت دارد؟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B Mitra" pitchFamily="2" charset="-78"/>
            </a:endParaRPr>
          </a:p>
          <a:p>
            <a:pPr>
              <a:buNone/>
            </a:pPr>
            <a:r>
              <a:rPr lang="fa-IR" sz="2000" dirty="0">
                <a:solidFill>
                  <a:schemeClr val="tx1"/>
                </a:solidFill>
                <a:latin typeface="+mn-lt"/>
                <a:ea typeface="+mn-ea"/>
                <a:cs typeface="B Mitra" pitchFamily="2" charset="-78"/>
              </a:rPr>
              <a:t>الف- زیاد              ب- متوسط                 پ- کم                        ت- هیچ </a:t>
            </a:r>
            <a:endParaRPr lang="fa-IR" sz="2000" dirty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783512" cy="4522788"/>
          </a:xfrm>
        </p:spPr>
        <p:txBody>
          <a:bodyPr/>
          <a:lstStyle/>
          <a:p>
            <a:pPr>
              <a:buFontTx/>
              <a:buNone/>
            </a:pPr>
            <a:r>
              <a:rPr lang="fa-IR">
                <a:cs typeface="B Mitra" pitchFamily="2" charset="-78"/>
              </a:rPr>
              <a:t>وجود یک آینده ثابت و معین </a:t>
            </a:r>
          </a:p>
          <a:p>
            <a:pPr>
              <a:buFontTx/>
              <a:buNone/>
            </a:pPr>
            <a:r>
              <a:rPr lang="fa-IR">
                <a:cs typeface="B Mitra" pitchFamily="2" charset="-78"/>
              </a:rPr>
              <a:t>کشف آینده</a:t>
            </a:r>
          </a:p>
          <a:p>
            <a:pPr>
              <a:buFontTx/>
              <a:buNone/>
            </a:pPr>
            <a:r>
              <a:rPr lang="fa-IR">
                <a:cs typeface="B Mitra" pitchFamily="2" charset="-78"/>
              </a:rPr>
              <a:t>     به عنوان مثال از طریق کشف روابط علی و معلولی</a:t>
            </a:r>
          </a:p>
          <a:p>
            <a:pPr>
              <a:buFontTx/>
              <a:buNone/>
            </a:pPr>
            <a:endParaRPr lang="fa-IR">
              <a:cs typeface="B Mitra" pitchFamily="2" charset="-78"/>
            </a:endParaRPr>
          </a:p>
          <a:p>
            <a:pPr>
              <a:buFontTx/>
              <a:buNone/>
            </a:pPr>
            <a:endParaRPr lang="fa-IR">
              <a:cs typeface="B Mitra" pitchFamily="2" charset="-78"/>
            </a:endParaRPr>
          </a:p>
          <a:p>
            <a:pPr>
              <a:buFontTx/>
              <a:buNone/>
            </a:pPr>
            <a:r>
              <a:rPr lang="fa-IR">
                <a:cs typeface="B Mitra" pitchFamily="2" charset="-78"/>
              </a:rPr>
              <a:t>تصمیم‌گیری بر اساس آن آینده کشف شده و انطباق با آن</a:t>
            </a:r>
          </a:p>
          <a:p>
            <a:pPr>
              <a:buFontTx/>
              <a:buNone/>
            </a:pPr>
            <a:r>
              <a:rPr lang="fa-IR">
                <a:cs typeface="B Mitra" pitchFamily="2" charset="-78"/>
              </a:rPr>
              <a:t> </a:t>
            </a:r>
            <a:endParaRPr lang="en-US">
              <a:cs typeface="B Mitra" pitchFamily="2" charset="-78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33400" y="228600"/>
            <a:ext cx="826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fa-IR" sz="3600" b="1" i="1" u="sng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  <a:cs typeface="B Nazanin" pitchFamily="2" charset="-78"/>
              </a:rPr>
              <a:t>1. برخورد با آینده: </a:t>
            </a:r>
            <a:r>
              <a:rPr lang="ar-SA" sz="3600" b="1" i="1" u="sng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  <a:cs typeface="B Nazanin" pitchFamily="2" charset="-78"/>
              </a:rPr>
              <a:t>پارادايم </a:t>
            </a:r>
            <a:r>
              <a:rPr lang="fa-IR" sz="3600" b="1" i="1" u="sng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  <a:cs typeface="B Nazanin" pitchFamily="2" charset="-78"/>
              </a:rPr>
              <a:t>اول- پیش</a:t>
            </a:r>
            <a:r>
              <a:rPr lang="fa-IR" sz="3600" b="1" i="1" u="sng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  <a:cs typeface="Zar" pitchFamily="2" charset="-78"/>
              </a:rPr>
              <a:t>‌</a:t>
            </a:r>
            <a:r>
              <a:rPr lang="fa-IR" sz="3600" b="1" i="1" u="sng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  <a:cs typeface="B Nazanin" pitchFamily="2" charset="-78"/>
              </a:rPr>
              <a:t>بینی</a:t>
            </a:r>
            <a:endParaRPr lang="en-US" sz="3600" b="1" i="1" u="sng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Medium" pitchFamily="34" charset="0"/>
              <a:cs typeface="B Nazanin" pitchFamily="2" charset="-78"/>
            </a:endParaRP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228600" y="2286000"/>
            <a:ext cx="574675" cy="5032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2819400" y="914400"/>
            <a:ext cx="744538" cy="5508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895600" y="990600"/>
            <a:ext cx="53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a-IR" b="1">
                <a:cs typeface="B Lotus" pitchFamily="2" charset="-78"/>
              </a:rPr>
              <a:t>آینده</a:t>
            </a:r>
            <a:endParaRPr lang="en-US" b="1">
              <a:cs typeface="B Lotus" pitchFamily="2" charset="-78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04800" y="2362200"/>
            <a:ext cx="48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a-IR" b="1">
                <a:cs typeface="B Lotus" pitchFamily="2" charset="-78"/>
              </a:rPr>
              <a:t>حال</a:t>
            </a:r>
            <a:endParaRPr lang="en-US" b="1">
              <a:cs typeface="B Lotus" pitchFamily="2" charset="-78"/>
            </a:endParaRP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 rot="-1441262">
            <a:off x="755650" y="1620838"/>
            <a:ext cx="2057400" cy="436562"/>
          </a:xfrm>
          <a:prstGeom prst="rightArrow">
            <a:avLst>
              <a:gd name="adj1" fmla="val 50000"/>
              <a:gd name="adj2" fmla="val 117818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chemeClr val="tx2"/>
                </a:solidFill>
                <a:latin typeface="+mj-lt"/>
                <a:ea typeface="+mj-ea"/>
                <a:cs typeface="B Mitra" pitchFamily="2" charset="-78"/>
              </a:rPr>
              <a:t>سوالات دسته دوم</a:t>
            </a:r>
            <a:endParaRPr lang="fa-IR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00504"/>
            <a:ext cx="8229600" cy="2125659"/>
          </a:xfrm>
        </p:spPr>
        <p:txBody>
          <a:bodyPr/>
          <a:lstStyle/>
          <a:p>
            <a:r>
              <a:rPr lang="fa-IR" dirty="0">
                <a:cs typeface="B Mitra" pitchFamily="2" charset="-78"/>
              </a:rPr>
              <a:t>شناسایی راهبردها، سیاستها و راهکارها </a:t>
            </a:r>
          </a:p>
        </p:txBody>
      </p: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4" y="1285860"/>
            <a:ext cx="942123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chemeClr val="tx2"/>
                </a:solidFill>
                <a:latin typeface="+mj-lt"/>
                <a:ea typeface="+mj-ea"/>
                <a:cs typeface="B Mitra" pitchFamily="2" charset="-78"/>
              </a:rPr>
              <a:t>دسته </a:t>
            </a:r>
            <a:r>
              <a:rPr lang="fa-IR" b="1" dirty="0">
                <a:solidFill>
                  <a:schemeClr val="tx2"/>
                </a:solidFill>
                <a:latin typeface="+mj-lt"/>
                <a:ea typeface="+mj-ea"/>
                <a:cs typeface="B Mitra" pitchFamily="2" charset="-78"/>
              </a:rPr>
              <a:t>س</a:t>
            </a:r>
            <a:r>
              <a:rPr lang="ar-SA" b="1" dirty="0">
                <a:solidFill>
                  <a:schemeClr val="tx2"/>
                </a:solidFill>
                <a:latin typeface="+mj-lt"/>
                <a:ea typeface="+mj-ea"/>
                <a:cs typeface="B Mitra" pitchFamily="2" charset="-78"/>
              </a:rPr>
              <a:t>وم سوالات </a:t>
            </a:r>
            <a:r>
              <a:rPr lang="fa-IR" b="1" dirty="0">
                <a:solidFill>
                  <a:schemeClr val="tx2"/>
                </a:solidFill>
                <a:latin typeface="+mj-lt"/>
                <a:ea typeface="+mj-ea"/>
                <a:cs typeface="B Mitra" pitchFamily="2" charset="-78"/>
              </a:rPr>
              <a:t>(شناسایی </a:t>
            </a:r>
            <a:r>
              <a:rPr lang="ar-SA" b="1" dirty="0">
                <a:solidFill>
                  <a:schemeClr val="tx2"/>
                </a:solidFill>
                <a:latin typeface="+mj-lt"/>
                <a:ea typeface="+mj-ea"/>
                <a:cs typeface="B Mitra" pitchFamily="2" charset="-78"/>
              </a:rPr>
              <a:t>اولویت‌ها</a:t>
            </a:r>
            <a:r>
              <a:rPr lang="fa-IR" b="1" dirty="0">
                <a:solidFill>
                  <a:schemeClr val="tx2"/>
                </a:solidFill>
                <a:latin typeface="+mj-lt"/>
                <a:ea typeface="+mj-ea"/>
                <a:cs typeface="B Mitra" pitchFamily="2" charset="-78"/>
              </a:rPr>
              <a:t>)</a:t>
            </a:r>
            <a:endParaRPr lang="fa-IR" dirty="0">
              <a:cs typeface="B Mitra" pitchFamily="2" charset="-78"/>
            </a:endParaRPr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214204"/>
            <a:ext cx="5786478" cy="527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/>
          <a:lstStyle/>
          <a:p>
            <a:r>
              <a:rPr lang="fa-IR" dirty="0">
                <a:cs typeface="B Mitra" pitchFamily="2" charset="-78"/>
              </a:rPr>
              <a:t>سوالات دسته چهارم (شناسایی تاثیرگذاری‌ها)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4740" y="1571612"/>
            <a:ext cx="927348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Mitra" pitchFamily="2" charset="-78"/>
              </a:rPr>
              <a:t>نحوه همکاری معاونت‌های پژوهشی و فناوری دانشگاه‌ها و مؤسسات پژوهشی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>
                <a:cs typeface="B Mitra" pitchFamily="2" charset="-78"/>
              </a:rPr>
              <a:t>1- کمک در شناسایی خبرگان دانشگاهی و صنعتی (خصوصا در حوزه و جغرافیای فعالیت)</a:t>
            </a:r>
          </a:p>
          <a:p>
            <a:pPr>
              <a:buNone/>
            </a:pPr>
            <a:r>
              <a:rPr lang="fa-IR" dirty="0">
                <a:cs typeface="B Mitra" pitchFamily="2" charset="-78"/>
              </a:rPr>
              <a:t>2- کمک در توزیع هماهنگ پرسش‌نامه‌ها و پی‌گیری در جمع‌آوری آن‌ها</a:t>
            </a:r>
          </a:p>
          <a:p>
            <a:pPr>
              <a:buNone/>
            </a:pPr>
            <a:r>
              <a:rPr lang="fa-IR" dirty="0">
                <a:cs typeface="B Mitra" pitchFamily="2" charset="-78"/>
              </a:rPr>
              <a:t>3-هماهنگی برای توزیع قدردانی‌ها و نتایج پروژه</a:t>
            </a:r>
          </a:p>
          <a:p>
            <a:pPr>
              <a:buNone/>
            </a:pPr>
            <a:r>
              <a:rPr lang="fa-IR" dirty="0">
                <a:cs typeface="B Mitra" pitchFamily="2" charset="-78"/>
              </a:rPr>
              <a:t>4- ایجاد شبکه‌ی دانشگاهی آینده‌نگاری و رصد علم و فناوری</a:t>
            </a:r>
          </a:p>
          <a:p>
            <a:endParaRPr lang="fa-IR" dirty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fa-IR" sz="5400" b="1" dirty="0">
              <a:cs typeface="B Mitra" pitchFamily="2" charset="-78"/>
            </a:endParaRPr>
          </a:p>
          <a:p>
            <a:pPr algn="ctr">
              <a:buFontTx/>
              <a:buNone/>
            </a:pPr>
            <a:r>
              <a:rPr lang="fa-IR" sz="5400" b="1" dirty="0">
                <a:cs typeface="B Mitra" pitchFamily="2" charset="-78"/>
              </a:rPr>
              <a:t>فاز3 (برنامه‌ی آینده)</a:t>
            </a:r>
            <a:endParaRPr lang="en-US" sz="5400" b="1" dirty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Mitra" pitchFamily="2" charset="-78"/>
              </a:rPr>
              <a:t>توالی فازهای پروژه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827088" y="1989138"/>
            <a:ext cx="1584325" cy="345598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a-IR" b="1">
                <a:cs typeface="B Mitra" pitchFamily="2" charset="-78"/>
              </a:rPr>
              <a:t>فاز1</a:t>
            </a:r>
          </a:p>
          <a:p>
            <a:pPr algn="ctr"/>
            <a:r>
              <a:rPr lang="fa-IR" b="1">
                <a:cs typeface="B Mitra" pitchFamily="2" charset="-78"/>
              </a:rPr>
              <a:t>شناسایی محیط </a:t>
            </a:r>
          </a:p>
          <a:p>
            <a:pPr algn="ctr"/>
            <a:r>
              <a:rPr lang="fa-IR" b="1">
                <a:cs typeface="B Mitra" pitchFamily="2" charset="-78"/>
              </a:rPr>
              <a:t>بسترسازی برای</a:t>
            </a:r>
          </a:p>
          <a:p>
            <a:pPr algn="ctr"/>
            <a:r>
              <a:rPr lang="fa-IR" b="1">
                <a:cs typeface="B Mitra" pitchFamily="2" charset="-78"/>
              </a:rPr>
              <a:t>اجرای برنامه </a:t>
            </a:r>
            <a:endParaRPr lang="en-US" b="1">
              <a:cs typeface="B Mitra" pitchFamily="2" charset="-78"/>
            </a:endParaRPr>
          </a:p>
        </p:txBody>
      </p:sp>
      <p:sp>
        <p:nvSpPr>
          <p:cNvPr id="190469" name="AutoShape 5"/>
          <p:cNvSpPr>
            <a:spLocks noChangeArrowheads="1"/>
          </p:cNvSpPr>
          <p:nvPr/>
        </p:nvSpPr>
        <p:spPr bwMode="auto">
          <a:xfrm>
            <a:off x="2555875" y="2708275"/>
            <a:ext cx="1079500" cy="194468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90470" name="Rectangle 6"/>
          <p:cNvSpPr>
            <a:spLocks noChangeArrowheads="1"/>
          </p:cNvSpPr>
          <p:nvPr/>
        </p:nvSpPr>
        <p:spPr bwMode="auto">
          <a:xfrm>
            <a:off x="3851275" y="1989138"/>
            <a:ext cx="1584325" cy="345598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a-IR" b="1">
                <a:cs typeface="B Mitra" pitchFamily="2" charset="-78"/>
              </a:rPr>
              <a:t>فاز2</a:t>
            </a:r>
          </a:p>
          <a:p>
            <a:pPr algn="ctr"/>
            <a:r>
              <a:rPr lang="fa-IR" b="1">
                <a:cs typeface="B Mitra" pitchFamily="2" charset="-78"/>
              </a:rPr>
              <a:t>تمرکز بر فناوری ها</a:t>
            </a:r>
          </a:p>
          <a:p>
            <a:pPr algn="ctr"/>
            <a:endParaRPr lang="fa-IR" b="1">
              <a:cs typeface="B Mitra" pitchFamily="2" charset="-78"/>
            </a:endParaRPr>
          </a:p>
          <a:p>
            <a:pPr algn="ctr"/>
            <a:r>
              <a:rPr lang="fa-IR" b="1">
                <a:cs typeface="B Mitra" pitchFamily="2" charset="-78"/>
              </a:rPr>
              <a:t>مثال:</a:t>
            </a:r>
          </a:p>
          <a:p>
            <a:pPr algn="ctr"/>
            <a:r>
              <a:rPr lang="en-US" b="1">
                <a:cs typeface="B Mitra" pitchFamily="2" charset="-78"/>
              </a:rPr>
              <a:t>ICT</a:t>
            </a:r>
          </a:p>
          <a:p>
            <a:pPr algn="ctr"/>
            <a:r>
              <a:rPr lang="fa-IR" b="1">
                <a:cs typeface="B Mitra" pitchFamily="2" charset="-78"/>
              </a:rPr>
              <a:t>فناوری زیستی </a:t>
            </a:r>
            <a:endParaRPr lang="en-US" b="1">
              <a:cs typeface="B Mitra" pitchFamily="2" charset="-78"/>
            </a:endParaRPr>
          </a:p>
        </p:txBody>
      </p:sp>
      <p:sp>
        <p:nvSpPr>
          <p:cNvPr id="190471" name="AutoShape 7"/>
          <p:cNvSpPr>
            <a:spLocks noChangeArrowheads="1"/>
          </p:cNvSpPr>
          <p:nvPr/>
        </p:nvSpPr>
        <p:spPr bwMode="auto">
          <a:xfrm>
            <a:off x="5580063" y="2708275"/>
            <a:ext cx="1079500" cy="194468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90472" name="Rectangle 8"/>
          <p:cNvSpPr>
            <a:spLocks noChangeArrowheads="1"/>
          </p:cNvSpPr>
          <p:nvPr/>
        </p:nvSpPr>
        <p:spPr bwMode="auto">
          <a:xfrm>
            <a:off x="6804025" y="1989138"/>
            <a:ext cx="1584325" cy="345598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a-IR" b="1">
                <a:cs typeface="B Mitra" pitchFamily="2" charset="-78"/>
              </a:rPr>
              <a:t>فاز3</a:t>
            </a:r>
          </a:p>
          <a:p>
            <a:pPr algn="ctr"/>
            <a:r>
              <a:rPr lang="fa-IR" b="1">
                <a:cs typeface="B Mitra" pitchFamily="2" charset="-78"/>
              </a:rPr>
              <a:t>تمرکز بر حوزه</a:t>
            </a:r>
          </a:p>
          <a:p>
            <a:pPr algn="ctr"/>
            <a:r>
              <a:rPr lang="fa-IR" b="1">
                <a:cs typeface="B Mitra" pitchFamily="2" charset="-78"/>
              </a:rPr>
              <a:t>کاربردی و صنعت</a:t>
            </a:r>
          </a:p>
          <a:p>
            <a:pPr algn="ctr"/>
            <a:endParaRPr lang="fa-IR" b="1">
              <a:cs typeface="B Mitra" pitchFamily="2" charset="-78"/>
            </a:endParaRPr>
          </a:p>
          <a:p>
            <a:pPr algn="ctr"/>
            <a:r>
              <a:rPr lang="fa-IR" b="1">
                <a:cs typeface="B Mitra" pitchFamily="2" charset="-78"/>
              </a:rPr>
              <a:t>مثال:</a:t>
            </a:r>
          </a:p>
          <a:p>
            <a:pPr algn="ctr"/>
            <a:r>
              <a:rPr lang="fa-IR" b="1">
                <a:cs typeface="B Mitra" pitchFamily="2" charset="-78"/>
              </a:rPr>
              <a:t>صنایع دفاعی</a:t>
            </a:r>
          </a:p>
          <a:p>
            <a:pPr algn="ctr"/>
            <a:r>
              <a:rPr lang="fa-IR" b="1">
                <a:cs typeface="B Mitra" pitchFamily="2" charset="-78"/>
              </a:rPr>
              <a:t>صنایع حمل و نقل</a:t>
            </a:r>
          </a:p>
          <a:p>
            <a:pPr algn="ctr"/>
            <a:r>
              <a:rPr lang="fa-IR" b="1">
                <a:cs typeface="B Mitra" pitchFamily="2" charset="-78"/>
              </a:rPr>
              <a:t>حوزه کشاورزی </a:t>
            </a:r>
            <a:endParaRPr lang="en-US" b="1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fa-IR" sz="5400" b="1" dirty="0">
              <a:cs typeface="B Mitra" pitchFamily="2" charset="-78"/>
            </a:endParaRPr>
          </a:p>
          <a:p>
            <a:pPr algn="ctr">
              <a:buFontTx/>
              <a:buNone/>
            </a:pPr>
            <a:r>
              <a:rPr lang="fa-IR" sz="5400" b="1" dirty="0">
                <a:cs typeface="B Mitra" pitchFamily="2" charset="-78"/>
              </a:rPr>
              <a:t>با تشکر</a:t>
            </a:r>
            <a:endParaRPr lang="en-US" sz="5400" b="1" dirty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Oval 2"/>
          <p:cNvSpPr>
            <a:spLocks noChangeArrowheads="1"/>
          </p:cNvSpPr>
          <p:nvPr/>
        </p:nvSpPr>
        <p:spPr bwMode="auto">
          <a:xfrm>
            <a:off x="5029200" y="1524000"/>
            <a:ext cx="3124200" cy="5029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>
              <a:defRPr/>
            </a:pPr>
            <a:endParaRPr lang="fa-IR" sz="2400" dirty="0">
              <a:solidFill>
                <a:schemeClr val="tx1"/>
              </a:solidFill>
              <a:latin typeface="B Nazanin" pitchFamily="2" charset="-78"/>
              <a:cs typeface="B Lotus" pitchFamily="2" charset="-78"/>
            </a:endParaRPr>
          </a:p>
          <a:p>
            <a:pPr algn="ctr" rtl="1">
              <a:defRPr/>
            </a:pPr>
            <a:endParaRPr lang="fa-IR" sz="2400" dirty="0">
              <a:solidFill>
                <a:schemeClr val="tx1"/>
              </a:solidFill>
              <a:latin typeface="B Nazanin" pitchFamily="2" charset="-78"/>
              <a:cs typeface="B Lotus" pitchFamily="2" charset="-78"/>
            </a:endParaRPr>
          </a:p>
          <a:p>
            <a:pPr algn="ctr" rtl="1">
              <a:defRPr/>
            </a:pPr>
            <a:endParaRPr lang="fa-IR" sz="2400" dirty="0">
              <a:solidFill>
                <a:schemeClr val="tx1"/>
              </a:solidFill>
              <a:latin typeface="B Nazanin" pitchFamily="2" charset="-78"/>
              <a:cs typeface="B Lotus" pitchFamily="2" charset="-78"/>
            </a:endParaRPr>
          </a:p>
          <a:p>
            <a:pPr algn="ctr" rtl="1">
              <a:defRPr/>
            </a:pPr>
            <a:endParaRPr lang="fa-IR" sz="2400" dirty="0">
              <a:solidFill>
                <a:schemeClr val="tx1"/>
              </a:solidFill>
              <a:latin typeface="B Nazanin" pitchFamily="2" charset="-78"/>
              <a:cs typeface="B Lotus" pitchFamily="2" charset="-78"/>
            </a:endParaRPr>
          </a:p>
          <a:p>
            <a:pPr algn="ctr" rtl="1">
              <a:defRPr/>
            </a:pPr>
            <a:endParaRPr lang="fa-IR" sz="2400" dirty="0">
              <a:solidFill>
                <a:schemeClr val="tx1"/>
              </a:solidFill>
              <a:latin typeface="B Nazanin" pitchFamily="2" charset="-78"/>
              <a:cs typeface="B Lotus" pitchFamily="2" charset="-78"/>
            </a:endParaRPr>
          </a:p>
          <a:p>
            <a:pPr algn="ctr" rtl="1">
              <a:defRPr/>
            </a:pPr>
            <a:endParaRPr lang="fa-IR" sz="2400" dirty="0">
              <a:solidFill>
                <a:schemeClr val="tx1"/>
              </a:solidFill>
              <a:latin typeface="B Nazanin" pitchFamily="2" charset="-78"/>
              <a:cs typeface="B Lotus" pitchFamily="2" charset="-78"/>
            </a:endParaRPr>
          </a:p>
          <a:p>
            <a:pPr algn="ctr" rtl="1">
              <a:defRPr/>
            </a:pPr>
            <a:endParaRPr lang="fa-IR" sz="2400" dirty="0">
              <a:solidFill>
                <a:schemeClr val="tx1"/>
              </a:solidFill>
              <a:latin typeface="B Nazanin" pitchFamily="2" charset="-78"/>
              <a:cs typeface="B Lotus" pitchFamily="2" charset="-78"/>
            </a:endParaRPr>
          </a:p>
          <a:p>
            <a:pPr algn="ctr" rtl="1">
              <a:defRPr/>
            </a:pPr>
            <a:endParaRPr lang="fa-IR" sz="2400" dirty="0">
              <a:solidFill>
                <a:schemeClr val="tx1"/>
              </a:solidFill>
              <a:latin typeface="B Nazanin" pitchFamily="2" charset="-78"/>
              <a:cs typeface="B Lotus" pitchFamily="2" charset="-78"/>
            </a:endParaRPr>
          </a:p>
          <a:p>
            <a:pPr algn="ctr" rtl="1">
              <a:defRPr/>
            </a:pPr>
            <a:endParaRPr lang="fa-IR" sz="2400" dirty="0">
              <a:solidFill>
                <a:schemeClr val="tx1"/>
              </a:solidFill>
              <a:latin typeface="B Nazanin" pitchFamily="2" charset="-78"/>
              <a:cs typeface="B Lotus" pitchFamily="2" charset="-78"/>
            </a:endParaRPr>
          </a:p>
          <a:p>
            <a:pPr algn="ctr" rtl="1">
              <a:defRPr/>
            </a:pPr>
            <a:endParaRPr lang="fa-IR" sz="2400" dirty="0">
              <a:solidFill>
                <a:schemeClr val="tx1"/>
              </a:solidFill>
              <a:latin typeface="B Nazanin" pitchFamily="2" charset="-78"/>
              <a:cs typeface="B Lotus" pitchFamily="2" charset="-78"/>
            </a:endParaRPr>
          </a:p>
          <a:p>
            <a:pPr algn="ctr" rtl="1">
              <a:defRPr/>
            </a:pPr>
            <a:endParaRPr lang="fa-IR" sz="2400" dirty="0">
              <a:solidFill>
                <a:schemeClr val="tx1"/>
              </a:solidFill>
              <a:latin typeface="B Nazanin" pitchFamily="2" charset="-78"/>
              <a:cs typeface="B Lotus" pitchFamily="2" charset="-78"/>
            </a:endParaRPr>
          </a:p>
          <a:p>
            <a:pPr algn="ctr" rtl="1">
              <a:defRPr/>
            </a:pPr>
            <a:r>
              <a:rPr lang="fa-IR" sz="2400" dirty="0">
                <a:solidFill>
                  <a:srgbClr val="080808"/>
                </a:solidFill>
                <a:latin typeface="B Nazanin" pitchFamily="2" charset="-78"/>
                <a:cs typeface="B Lotus" pitchFamily="2" charset="-78"/>
              </a:rPr>
              <a:t>آینده‌های ممکن</a:t>
            </a:r>
          </a:p>
          <a:p>
            <a:pPr algn="ctr" rtl="1">
              <a:defRPr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Possible</a:t>
            </a:r>
          </a:p>
        </p:txBody>
      </p:sp>
      <p:sp>
        <p:nvSpPr>
          <p:cNvPr id="404483" name="Oval 3"/>
          <p:cNvSpPr>
            <a:spLocks noChangeArrowheads="1"/>
          </p:cNvSpPr>
          <p:nvPr/>
        </p:nvSpPr>
        <p:spPr bwMode="auto">
          <a:xfrm>
            <a:off x="5181600" y="2079625"/>
            <a:ext cx="2819400" cy="35814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a-IR" sz="2400">
              <a:solidFill>
                <a:srgbClr val="080808"/>
              </a:solidFill>
              <a:latin typeface="B Nazanin" pitchFamily="2" charset="-78"/>
              <a:cs typeface="B Lotus" pitchFamily="2" charset="-78"/>
            </a:endParaRPr>
          </a:p>
          <a:p>
            <a:pPr algn="ctr"/>
            <a:endParaRPr lang="fa-IR" sz="2400">
              <a:solidFill>
                <a:srgbClr val="080808"/>
              </a:solidFill>
              <a:latin typeface="B Nazanin" pitchFamily="2" charset="-78"/>
              <a:cs typeface="B Lotus" pitchFamily="2" charset="-78"/>
            </a:endParaRPr>
          </a:p>
          <a:p>
            <a:pPr algn="ctr"/>
            <a:endParaRPr lang="fa-IR" sz="2400">
              <a:solidFill>
                <a:srgbClr val="080808"/>
              </a:solidFill>
              <a:latin typeface="B Nazanin" pitchFamily="2" charset="-78"/>
              <a:cs typeface="B Lotus" pitchFamily="2" charset="-78"/>
            </a:endParaRPr>
          </a:p>
          <a:p>
            <a:pPr algn="ctr"/>
            <a:endParaRPr lang="fa-IR" sz="2400">
              <a:solidFill>
                <a:srgbClr val="080808"/>
              </a:solidFill>
              <a:latin typeface="B Nazanin" pitchFamily="2" charset="-78"/>
              <a:cs typeface="B Lotus" pitchFamily="2" charset="-78"/>
            </a:endParaRPr>
          </a:p>
          <a:p>
            <a:pPr algn="ctr"/>
            <a:endParaRPr lang="fa-IR" sz="2400">
              <a:solidFill>
                <a:srgbClr val="080808"/>
              </a:solidFill>
              <a:latin typeface="B Nazanin" pitchFamily="2" charset="-78"/>
              <a:cs typeface="B Lotus" pitchFamily="2" charset="-78"/>
            </a:endParaRPr>
          </a:p>
          <a:p>
            <a:pPr algn="ctr"/>
            <a:endParaRPr lang="fa-IR" sz="2400">
              <a:solidFill>
                <a:srgbClr val="080808"/>
              </a:solidFill>
              <a:latin typeface="B Nazanin" pitchFamily="2" charset="-78"/>
              <a:cs typeface="B Lotus" pitchFamily="2" charset="-78"/>
            </a:endParaRPr>
          </a:p>
          <a:p>
            <a:pPr algn="ctr"/>
            <a:r>
              <a:rPr lang="fa-IR" sz="2400">
                <a:solidFill>
                  <a:srgbClr val="080808"/>
                </a:solidFill>
                <a:latin typeface="B Nazanin" pitchFamily="2" charset="-78"/>
                <a:cs typeface="B Lotus" pitchFamily="2" charset="-78"/>
              </a:rPr>
              <a:t>آینده</a:t>
            </a:r>
            <a:r>
              <a:rPr lang="fa-IR" sz="2400">
                <a:solidFill>
                  <a:srgbClr val="080808"/>
                </a:solidFill>
                <a:latin typeface="B Nazanin" pitchFamily="2" charset="-78"/>
                <a:cs typeface="B Nazanin" pitchFamily="2" charset="-78"/>
              </a:rPr>
              <a:t>‌</a:t>
            </a:r>
            <a:r>
              <a:rPr lang="fa-IR" sz="2400">
                <a:solidFill>
                  <a:srgbClr val="080808"/>
                </a:solidFill>
                <a:latin typeface="B Nazanin" pitchFamily="2" charset="-78"/>
                <a:cs typeface="B Lotus" pitchFamily="2" charset="-78"/>
              </a:rPr>
              <a:t>های باورکردنی</a:t>
            </a:r>
          </a:p>
          <a:p>
            <a:pPr algn="ctr"/>
            <a:r>
              <a:rPr lang="en-US" sz="240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Plausible</a:t>
            </a:r>
            <a:endParaRPr lang="en-US" sz="2400">
              <a:solidFill>
                <a:srgbClr val="080808"/>
              </a:solidFill>
              <a:latin typeface="B Nazanin" pitchFamily="2" charset="-78"/>
              <a:cs typeface="Times New Roman" pitchFamily="18" charset="0"/>
            </a:endParaRPr>
          </a:p>
        </p:txBody>
      </p:sp>
      <p:sp>
        <p:nvSpPr>
          <p:cNvPr id="404484" name="Oval 4"/>
          <p:cNvSpPr>
            <a:spLocks noChangeArrowheads="1"/>
          </p:cNvSpPr>
          <p:nvPr/>
        </p:nvSpPr>
        <p:spPr bwMode="auto">
          <a:xfrm>
            <a:off x="5683250" y="2146300"/>
            <a:ext cx="2057400" cy="2362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endParaRPr lang="fa-IR" sz="2400">
              <a:solidFill>
                <a:srgbClr val="080808"/>
              </a:solidFill>
              <a:latin typeface="B Nazanin" pitchFamily="2" charset="-78"/>
              <a:cs typeface="B Lotus" pitchFamily="2" charset="-78"/>
            </a:endParaRPr>
          </a:p>
          <a:p>
            <a:pPr algn="ctr" rtl="1"/>
            <a:endParaRPr lang="fa-IR" sz="2400">
              <a:solidFill>
                <a:srgbClr val="080808"/>
              </a:solidFill>
              <a:latin typeface="B Nazanin" pitchFamily="2" charset="-78"/>
              <a:cs typeface="B Lotus" pitchFamily="2" charset="-78"/>
            </a:endParaRPr>
          </a:p>
          <a:p>
            <a:pPr algn="ctr" rtl="1"/>
            <a:endParaRPr lang="fa-IR" sz="2400">
              <a:solidFill>
                <a:srgbClr val="080808"/>
              </a:solidFill>
              <a:latin typeface="B Nazanin" pitchFamily="2" charset="-78"/>
              <a:cs typeface="B Lotus" pitchFamily="2" charset="-78"/>
            </a:endParaRPr>
          </a:p>
          <a:p>
            <a:pPr algn="ctr" rtl="1"/>
            <a:r>
              <a:rPr lang="fa-IR" sz="2400">
                <a:solidFill>
                  <a:srgbClr val="080808"/>
                </a:solidFill>
                <a:latin typeface="B Nazanin" pitchFamily="2" charset="-78"/>
                <a:cs typeface="B Lotus" pitchFamily="2" charset="-78"/>
              </a:rPr>
              <a:t>آینده</a:t>
            </a:r>
            <a:r>
              <a:rPr lang="fa-IR" sz="2400">
                <a:solidFill>
                  <a:srgbClr val="080808"/>
                </a:solidFill>
                <a:latin typeface="B Nazanin" pitchFamily="2" charset="-78"/>
                <a:cs typeface="B Nazanin" pitchFamily="2" charset="-78"/>
              </a:rPr>
              <a:t>‌</a:t>
            </a:r>
            <a:r>
              <a:rPr lang="fa-IR" sz="2400">
                <a:solidFill>
                  <a:srgbClr val="080808"/>
                </a:solidFill>
                <a:latin typeface="B Nazanin" pitchFamily="2" charset="-78"/>
                <a:cs typeface="B Lotus" pitchFamily="2" charset="-78"/>
              </a:rPr>
              <a:t>های محتمل</a:t>
            </a:r>
          </a:p>
          <a:p>
            <a:pPr algn="ctr" rtl="1"/>
            <a:r>
              <a:rPr lang="en-US" sz="240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Probable</a:t>
            </a:r>
            <a:r>
              <a:rPr lang="en-US" sz="2400">
                <a:solidFill>
                  <a:srgbClr val="080808"/>
                </a:solidFill>
                <a:latin typeface="B Nazanin" pitchFamily="2" charset="-78"/>
                <a:cs typeface="B Lotus" pitchFamily="2" charset="-78"/>
              </a:rPr>
              <a:t> </a:t>
            </a:r>
          </a:p>
        </p:txBody>
      </p:sp>
      <p:sp>
        <p:nvSpPr>
          <p:cNvPr id="404485" name="Oval 5"/>
          <p:cNvSpPr>
            <a:spLocks noChangeArrowheads="1"/>
          </p:cNvSpPr>
          <p:nvPr/>
        </p:nvSpPr>
        <p:spPr bwMode="auto">
          <a:xfrm>
            <a:off x="468313" y="3352800"/>
            <a:ext cx="1250950" cy="2209800"/>
          </a:xfrm>
          <a:prstGeom prst="ellipse">
            <a:avLst/>
          </a:prstGeom>
          <a:solidFill>
            <a:srgbClr val="00279F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3600" b="1">
                <a:solidFill>
                  <a:srgbClr val="FFFF00"/>
                </a:solidFill>
                <a:latin typeface="Arial" pitchFamily="34" charset="0"/>
                <a:cs typeface="B Lotus" pitchFamily="2" charset="-78"/>
              </a:rPr>
              <a:t>اکنون</a:t>
            </a:r>
            <a:endParaRPr lang="en-US" sz="3600" b="1">
              <a:solidFill>
                <a:srgbClr val="FFFF00"/>
              </a:solidFill>
              <a:latin typeface="Arial" pitchFamily="34" charset="0"/>
              <a:cs typeface="B Lotus" pitchFamily="2" charset="-78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47813" y="2514600"/>
            <a:ext cx="4887912" cy="3625850"/>
            <a:chOff x="1314" y="753"/>
            <a:chExt cx="3079" cy="2284"/>
          </a:xfrm>
        </p:grpSpPr>
        <p:sp>
          <p:nvSpPr>
            <p:cNvPr id="13324" name="Freeform 7"/>
            <p:cNvSpPr>
              <a:spLocks/>
            </p:cNvSpPr>
            <p:nvPr/>
          </p:nvSpPr>
          <p:spPr bwMode="auto">
            <a:xfrm>
              <a:off x="1314" y="1572"/>
              <a:ext cx="3079" cy="1465"/>
            </a:xfrm>
            <a:custGeom>
              <a:avLst/>
              <a:gdLst>
                <a:gd name="T0" fmla="*/ 1230 w 3079"/>
                <a:gd name="T1" fmla="*/ 148 h 1465"/>
                <a:gd name="T2" fmla="*/ 2532 w 3079"/>
                <a:gd name="T3" fmla="*/ 150 h 1465"/>
                <a:gd name="T4" fmla="*/ 2526 w 3079"/>
                <a:gd name="T5" fmla="*/ 8 h 1465"/>
                <a:gd name="T6" fmla="*/ 3078 w 3079"/>
                <a:gd name="T7" fmla="*/ 292 h 1465"/>
                <a:gd name="T8" fmla="*/ 2551 w 3079"/>
                <a:gd name="T9" fmla="*/ 600 h 1465"/>
                <a:gd name="T10" fmla="*/ 2553 w 3079"/>
                <a:gd name="T11" fmla="*/ 472 h 1465"/>
                <a:gd name="T12" fmla="*/ 1204 w 3079"/>
                <a:gd name="T13" fmla="*/ 475 h 1465"/>
                <a:gd name="T14" fmla="*/ 1465 w 3079"/>
                <a:gd name="T15" fmla="*/ 586 h 1465"/>
                <a:gd name="T16" fmla="*/ 1669 w 3079"/>
                <a:gd name="T17" fmla="*/ 661 h 1465"/>
                <a:gd name="T18" fmla="*/ 1859 w 3079"/>
                <a:gd name="T19" fmla="*/ 754 h 1465"/>
                <a:gd name="T20" fmla="*/ 2056 w 3079"/>
                <a:gd name="T21" fmla="*/ 862 h 1465"/>
                <a:gd name="T22" fmla="*/ 2214 w 3079"/>
                <a:gd name="T23" fmla="*/ 942 h 1465"/>
                <a:gd name="T24" fmla="*/ 2411 w 3079"/>
                <a:gd name="T25" fmla="*/ 1065 h 1465"/>
                <a:gd name="T26" fmla="*/ 2524 w 3079"/>
                <a:gd name="T27" fmla="*/ 962 h 1465"/>
                <a:gd name="T28" fmla="*/ 2750 w 3079"/>
                <a:gd name="T29" fmla="*/ 1464 h 1465"/>
                <a:gd name="T30" fmla="*/ 2100 w 3079"/>
                <a:gd name="T31" fmla="*/ 1463 h 1465"/>
                <a:gd name="T32" fmla="*/ 2194 w 3079"/>
                <a:gd name="T33" fmla="*/ 1328 h 1465"/>
                <a:gd name="T34" fmla="*/ 2003 w 3079"/>
                <a:gd name="T35" fmla="*/ 1238 h 1465"/>
                <a:gd name="T36" fmla="*/ 1797 w 3079"/>
                <a:gd name="T37" fmla="*/ 1130 h 1465"/>
                <a:gd name="T38" fmla="*/ 1606 w 3079"/>
                <a:gd name="T39" fmla="*/ 1046 h 1465"/>
                <a:gd name="T40" fmla="*/ 1433 w 3079"/>
                <a:gd name="T41" fmla="*/ 970 h 1465"/>
                <a:gd name="T42" fmla="*/ 1271 w 3079"/>
                <a:gd name="T43" fmla="*/ 904 h 1465"/>
                <a:gd name="T44" fmla="*/ 1098 w 3079"/>
                <a:gd name="T45" fmla="*/ 843 h 1465"/>
                <a:gd name="T46" fmla="*/ 885 w 3079"/>
                <a:gd name="T47" fmla="*/ 774 h 1465"/>
                <a:gd name="T48" fmla="*/ 672 w 3079"/>
                <a:gd name="T49" fmla="*/ 749 h 1465"/>
                <a:gd name="T50" fmla="*/ 3 w 3079"/>
                <a:gd name="T51" fmla="*/ 753 h 1465"/>
                <a:gd name="T52" fmla="*/ 0 w 3079"/>
                <a:gd name="T53" fmla="*/ 0 h 1465"/>
                <a:gd name="T54" fmla="*/ 617 w 3079"/>
                <a:gd name="T55" fmla="*/ 0 h 1465"/>
                <a:gd name="T56" fmla="*/ 1230 w 3079"/>
                <a:gd name="T57" fmla="*/ 148 h 14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79"/>
                <a:gd name="T88" fmla="*/ 0 h 1465"/>
                <a:gd name="T89" fmla="*/ 3079 w 3079"/>
                <a:gd name="T90" fmla="*/ 1465 h 146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79" h="1465">
                  <a:moveTo>
                    <a:pt x="1230" y="148"/>
                  </a:moveTo>
                  <a:lnTo>
                    <a:pt x="2532" y="150"/>
                  </a:lnTo>
                  <a:lnTo>
                    <a:pt x="2526" y="8"/>
                  </a:lnTo>
                  <a:lnTo>
                    <a:pt x="3078" y="292"/>
                  </a:lnTo>
                  <a:lnTo>
                    <a:pt x="2551" y="600"/>
                  </a:lnTo>
                  <a:lnTo>
                    <a:pt x="2553" y="472"/>
                  </a:lnTo>
                  <a:lnTo>
                    <a:pt x="1204" y="475"/>
                  </a:lnTo>
                  <a:lnTo>
                    <a:pt x="1465" y="586"/>
                  </a:lnTo>
                  <a:lnTo>
                    <a:pt x="1669" y="661"/>
                  </a:lnTo>
                  <a:lnTo>
                    <a:pt x="1859" y="754"/>
                  </a:lnTo>
                  <a:lnTo>
                    <a:pt x="2056" y="862"/>
                  </a:lnTo>
                  <a:lnTo>
                    <a:pt x="2214" y="942"/>
                  </a:lnTo>
                  <a:lnTo>
                    <a:pt x="2411" y="1065"/>
                  </a:lnTo>
                  <a:lnTo>
                    <a:pt x="2524" y="962"/>
                  </a:lnTo>
                  <a:lnTo>
                    <a:pt x="2750" y="1464"/>
                  </a:lnTo>
                  <a:lnTo>
                    <a:pt x="2100" y="1463"/>
                  </a:lnTo>
                  <a:lnTo>
                    <a:pt x="2194" y="1328"/>
                  </a:lnTo>
                  <a:lnTo>
                    <a:pt x="2003" y="1238"/>
                  </a:lnTo>
                  <a:lnTo>
                    <a:pt x="1797" y="1130"/>
                  </a:lnTo>
                  <a:lnTo>
                    <a:pt x="1606" y="1046"/>
                  </a:lnTo>
                  <a:lnTo>
                    <a:pt x="1433" y="970"/>
                  </a:lnTo>
                  <a:lnTo>
                    <a:pt x="1271" y="904"/>
                  </a:lnTo>
                  <a:lnTo>
                    <a:pt x="1098" y="843"/>
                  </a:lnTo>
                  <a:lnTo>
                    <a:pt x="885" y="774"/>
                  </a:lnTo>
                  <a:lnTo>
                    <a:pt x="672" y="749"/>
                  </a:lnTo>
                  <a:lnTo>
                    <a:pt x="3" y="753"/>
                  </a:lnTo>
                  <a:lnTo>
                    <a:pt x="0" y="0"/>
                  </a:lnTo>
                  <a:lnTo>
                    <a:pt x="617" y="0"/>
                  </a:lnTo>
                  <a:lnTo>
                    <a:pt x="1230" y="148"/>
                  </a:lnTo>
                </a:path>
              </a:pathLst>
            </a:custGeom>
            <a:solidFill>
              <a:srgbClr val="CC3300"/>
            </a:solidFill>
            <a:ln w="127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>
                <a:cs typeface="B Lotus" pitchFamily="2" charset="-78"/>
              </a:endParaRPr>
            </a:p>
          </p:txBody>
        </p:sp>
        <p:sp>
          <p:nvSpPr>
            <p:cNvPr id="13325" name="Freeform 8"/>
            <p:cNvSpPr>
              <a:spLocks/>
            </p:cNvSpPr>
            <p:nvPr/>
          </p:nvSpPr>
          <p:spPr bwMode="auto">
            <a:xfrm>
              <a:off x="1314" y="753"/>
              <a:ext cx="2626" cy="973"/>
            </a:xfrm>
            <a:custGeom>
              <a:avLst/>
              <a:gdLst>
                <a:gd name="T0" fmla="*/ 591 w 2626"/>
                <a:gd name="T1" fmla="*/ 816 h 973"/>
                <a:gd name="T2" fmla="*/ 803 w 2626"/>
                <a:gd name="T3" fmla="*/ 778 h 973"/>
                <a:gd name="T4" fmla="*/ 875 w 2626"/>
                <a:gd name="T5" fmla="*/ 760 h 973"/>
                <a:gd name="T6" fmla="*/ 923 w 2626"/>
                <a:gd name="T7" fmla="*/ 736 h 973"/>
                <a:gd name="T8" fmla="*/ 988 w 2626"/>
                <a:gd name="T9" fmla="*/ 712 h 973"/>
                <a:gd name="T10" fmla="*/ 1180 w 2626"/>
                <a:gd name="T11" fmla="*/ 634 h 973"/>
                <a:gd name="T12" fmla="*/ 1371 w 2626"/>
                <a:gd name="T13" fmla="*/ 550 h 973"/>
                <a:gd name="T14" fmla="*/ 2081 w 2626"/>
                <a:gd name="T15" fmla="*/ 138 h 973"/>
                <a:gd name="T16" fmla="*/ 1956 w 2626"/>
                <a:gd name="T17" fmla="*/ 0 h 973"/>
                <a:gd name="T18" fmla="*/ 2625 w 2626"/>
                <a:gd name="T19" fmla="*/ 0 h 973"/>
                <a:gd name="T20" fmla="*/ 2434 w 2626"/>
                <a:gd name="T21" fmla="*/ 514 h 973"/>
                <a:gd name="T22" fmla="*/ 2326 w 2626"/>
                <a:gd name="T23" fmla="*/ 395 h 973"/>
                <a:gd name="T24" fmla="*/ 1896 w 2626"/>
                <a:gd name="T25" fmla="*/ 676 h 973"/>
                <a:gd name="T26" fmla="*/ 1807 w 2626"/>
                <a:gd name="T27" fmla="*/ 730 h 973"/>
                <a:gd name="T28" fmla="*/ 1669 w 2626"/>
                <a:gd name="T29" fmla="*/ 796 h 973"/>
                <a:gd name="T30" fmla="*/ 1544 w 2626"/>
                <a:gd name="T31" fmla="*/ 867 h 973"/>
                <a:gd name="T32" fmla="*/ 1430 w 2626"/>
                <a:gd name="T33" fmla="*/ 921 h 973"/>
                <a:gd name="T34" fmla="*/ 1305 w 2626"/>
                <a:gd name="T35" fmla="*/ 972 h 973"/>
                <a:gd name="T36" fmla="*/ 0 w 2626"/>
                <a:gd name="T37" fmla="*/ 969 h 973"/>
                <a:gd name="T38" fmla="*/ 0 w 2626"/>
                <a:gd name="T39" fmla="*/ 825 h 9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26"/>
                <a:gd name="T61" fmla="*/ 0 h 973"/>
                <a:gd name="T62" fmla="*/ 2626 w 2626"/>
                <a:gd name="T63" fmla="*/ 973 h 9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26" h="973">
                  <a:moveTo>
                    <a:pt x="591" y="816"/>
                  </a:moveTo>
                  <a:lnTo>
                    <a:pt x="803" y="778"/>
                  </a:lnTo>
                  <a:lnTo>
                    <a:pt x="875" y="760"/>
                  </a:lnTo>
                  <a:lnTo>
                    <a:pt x="923" y="736"/>
                  </a:lnTo>
                  <a:lnTo>
                    <a:pt x="988" y="712"/>
                  </a:lnTo>
                  <a:lnTo>
                    <a:pt x="1180" y="634"/>
                  </a:lnTo>
                  <a:lnTo>
                    <a:pt x="1371" y="550"/>
                  </a:lnTo>
                  <a:lnTo>
                    <a:pt x="2081" y="138"/>
                  </a:lnTo>
                  <a:lnTo>
                    <a:pt x="1956" y="0"/>
                  </a:lnTo>
                  <a:lnTo>
                    <a:pt x="2625" y="0"/>
                  </a:lnTo>
                  <a:lnTo>
                    <a:pt x="2434" y="514"/>
                  </a:lnTo>
                  <a:lnTo>
                    <a:pt x="2326" y="395"/>
                  </a:lnTo>
                  <a:lnTo>
                    <a:pt x="1896" y="676"/>
                  </a:lnTo>
                  <a:lnTo>
                    <a:pt x="1807" y="730"/>
                  </a:lnTo>
                  <a:lnTo>
                    <a:pt x="1669" y="796"/>
                  </a:lnTo>
                  <a:lnTo>
                    <a:pt x="1544" y="867"/>
                  </a:lnTo>
                  <a:lnTo>
                    <a:pt x="1430" y="921"/>
                  </a:lnTo>
                  <a:lnTo>
                    <a:pt x="1305" y="972"/>
                  </a:lnTo>
                  <a:lnTo>
                    <a:pt x="0" y="969"/>
                  </a:lnTo>
                  <a:lnTo>
                    <a:pt x="0" y="825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>
                <a:cs typeface="B Lotus" pitchFamily="2" charset="-78"/>
              </a:endParaRPr>
            </a:p>
          </p:txBody>
        </p:sp>
      </p:grpSp>
      <p:sp>
        <p:nvSpPr>
          <p:cNvPr id="404489" name="Freeform 9"/>
          <p:cNvSpPr>
            <a:spLocks/>
          </p:cNvSpPr>
          <p:nvPr/>
        </p:nvSpPr>
        <p:spPr bwMode="auto">
          <a:xfrm>
            <a:off x="1562100" y="1793875"/>
            <a:ext cx="4306888" cy="1735138"/>
          </a:xfrm>
          <a:custGeom>
            <a:avLst/>
            <a:gdLst>
              <a:gd name="T0" fmla="*/ 2147483647 w 2713"/>
              <a:gd name="T1" fmla="*/ 2147483647 h 1093"/>
              <a:gd name="T2" fmla="*/ 2147483647 w 2713"/>
              <a:gd name="T3" fmla="*/ 2147483647 h 1093"/>
              <a:gd name="T4" fmla="*/ 2147483647 w 2713"/>
              <a:gd name="T5" fmla="*/ 2147483647 h 1093"/>
              <a:gd name="T6" fmla="*/ 2147483647 w 2713"/>
              <a:gd name="T7" fmla="*/ 2147483647 h 1093"/>
              <a:gd name="T8" fmla="*/ 2147483647 w 2713"/>
              <a:gd name="T9" fmla="*/ 2147483647 h 1093"/>
              <a:gd name="T10" fmla="*/ 2147483647 w 2713"/>
              <a:gd name="T11" fmla="*/ 2147483647 h 1093"/>
              <a:gd name="T12" fmla="*/ 2147483647 w 2713"/>
              <a:gd name="T13" fmla="*/ 2147483647 h 1093"/>
              <a:gd name="T14" fmla="*/ 2147483647 w 2713"/>
              <a:gd name="T15" fmla="*/ 2147483647 h 1093"/>
              <a:gd name="T16" fmla="*/ 2147483647 w 2713"/>
              <a:gd name="T17" fmla="*/ 2147483647 h 1093"/>
              <a:gd name="T18" fmla="*/ 2147483647 w 2713"/>
              <a:gd name="T19" fmla="*/ 2147483647 h 1093"/>
              <a:gd name="T20" fmla="*/ 2147483647 w 2713"/>
              <a:gd name="T21" fmla="*/ 2147483647 h 1093"/>
              <a:gd name="T22" fmla="*/ 2147483647 w 2713"/>
              <a:gd name="T23" fmla="*/ 2147483647 h 1093"/>
              <a:gd name="T24" fmla="*/ 2147483647 w 2713"/>
              <a:gd name="T25" fmla="*/ 2147483647 h 1093"/>
              <a:gd name="T26" fmla="*/ 2147483647 w 2713"/>
              <a:gd name="T27" fmla="*/ 2147483647 h 1093"/>
              <a:gd name="T28" fmla="*/ 2147483647 w 2713"/>
              <a:gd name="T29" fmla="*/ 2147483647 h 1093"/>
              <a:gd name="T30" fmla="*/ 2147483647 w 2713"/>
              <a:gd name="T31" fmla="*/ 2147483647 h 1093"/>
              <a:gd name="T32" fmla="*/ 2147483647 w 2713"/>
              <a:gd name="T33" fmla="*/ 2147483647 h 1093"/>
              <a:gd name="T34" fmla="*/ 2147483647 w 2713"/>
              <a:gd name="T35" fmla="*/ 2147483647 h 1093"/>
              <a:gd name="T36" fmla="*/ 2147483647 w 2713"/>
              <a:gd name="T37" fmla="*/ 2147483647 h 1093"/>
              <a:gd name="T38" fmla="*/ 2147483647 w 2713"/>
              <a:gd name="T39" fmla="*/ 2147483647 h 1093"/>
              <a:gd name="T40" fmla="*/ 2147483647 w 2713"/>
              <a:gd name="T41" fmla="*/ 2147483647 h 1093"/>
              <a:gd name="T42" fmla="*/ 2147483647 w 2713"/>
              <a:gd name="T43" fmla="*/ 2147483647 h 1093"/>
              <a:gd name="T44" fmla="*/ 2147483647 w 2713"/>
              <a:gd name="T45" fmla="*/ 2147483647 h 1093"/>
              <a:gd name="T46" fmla="*/ 2147483647 w 2713"/>
              <a:gd name="T47" fmla="*/ 2147483647 h 1093"/>
              <a:gd name="T48" fmla="*/ 2147483647 w 2713"/>
              <a:gd name="T49" fmla="*/ 2147483647 h 1093"/>
              <a:gd name="T50" fmla="*/ 2147483647 w 2713"/>
              <a:gd name="T51" fmla="*/ 2147483647 h 1093"/>
              <a:gd name="T52" fmla="*/ 2147483647 w 2713"/>
              <a:gd name="T53" fmla="*/ 2147483647 h 1093"/>
              <a:gd name="T54" fmla="*/ 2147483647 w 2713"/>
              <a:gd name="T55" fmla="*/ 2147483647 h 1093"/>
              <a:gd name="T56" fmla="*/ 0 w 2713"/>
              <a:gd name="T57" fmla="*/ 2147483647 h 1093"/>
              <a:gd name="T58" fmla="*/ 2147483647 w 2713"/>
              <a:gd name="T59" fmla="*/ 2147483647 h 1093"/>
              <a:gd name="T60" fmla="*/ 2147483647 w 2713"/>
              <a:gd name="T61" fmla="*/ 2147483647 h 1093"/>
              <a:gd name="T62" fmla="*/ 2147483647 w 2713"/>
              <a:gd name="T63" fmla="*/ 2147483647 h 1093"/>
              <a:gd name="T64" fmla="*/ 2147483647 w 2713"/>
              <a:gd name="T65" fmla="*/ 2147483647 h 1093"/>
              <a:gd name="T66" fmla="*/ 2147483647 w 2713"/>
              <a:gd name="T67" fmla="*/ 2147483647 h 1093"/>
              <a:gd name="T68" fmla="*/ 2147483647 w 2713"/>
              <a:gd name="T69" fmla="*/ 2147483647 h 1093"/>
              <a:gd name="T70" fmla="*/ 2147483647 w 2713"/>
              <a:gd name="T71" fmla="*/ 2147483647 h 1093"/>
              <a:gd name="T72" fmla="*/ 2147483647 w 2713"/>
              <a:gd name="T73" fmla="*/ 2147483647 h 1093"/>
              <a:gd name="T74" fmla="*/ 2147483647 w 2713"/>
              <a:gd name="T75" fmla="*/ 2147483647 h 1093"/>
              <a:gd name="T76" fmla="*/ 2147483647 w 2713"/>
              <a:gd name="T77" fmla="*/ 2147483647 h 1093"/>
              <a:gd name="T78" fmla="*/ 2147483647 w 2713"/>
              <a:gd name="T79" fmla="*/ 2147483647 h 1093"/>
              <a:gd name="T80" fmla="*/ 2147483647 w 2713"/>
              <a:gd name="T81" fmla="*/ 2147483647 h 1093"/>
              <a:gd name="T82" fmla="*/ 2147483647 w 2713"/>
              <a:gd name="T83" fmla="*/ 2147483647 h 1093"/>
              <a:gd name="T84" fmla="*/ 2147483647 w 2713"/>
              <a:gd name="T85" fmla="*/ 2147483647 h 1093"/>
              <a:gd name="T86" fmla="*/ 2147483647 w 2713"/>
              <a:gd name="T87" fmla="*/ 2147483647 h 1093"/>
              <a:gd name="T88" fmla="*/ 2147483647 w 2713"/>
              <a:gd name="T89" fmla="*/ 2147483647 h 1093"/>
              <a:gd name="T90" fmla="*/ 2147483647 w 2713"/>
              <a:gd name="T91" fmla="*/ 2147483647 h 1093"/>
              <a:gd name="T92" fmla="*/ 2147483647 w 2713"/>
              <a:gd name="T93" fmla="*/ 2147483647 h 1093"/>
              <a:gd name="T94" fmla="*/ 2147483647 w 2713"/>
              <a:gd name="T95" fmla="*/ 2147483647 h 1093"/>
              <a:gd name="T96" fmla="*/ 2147483647 w 2713"/>
              <a:gd name="T97" fmla="*/ 2147483647 h 1093"/>
              <a:gd name="T98" fmla="*/ 2147483647 w 2713"/>
              <a:gd name="T99" fmla="*/ 2147483647 h 1093"/>
              <a:gd name="T100" fmla="*/ 2147483647 w 2713"/>
              <a:gd name="T101" fmla="*/ 2147483647 h 1093"/>
              <a:gd name="T102" fmla="*/ 2147483647 w 2713"/>
              <a:gd name="T103" fmla="*/ 2147483647 h 1093"/>
              <a:gd name="T104" fmla="*/ 2147483647 w 2713"/>
              <a:gd name="T105" fmla="*/ 2147483647 h 1093"/>
              <a:gd name="T106" fmla="*/ 2147483647 w 2713"/>
              <a:gd name="T107" fmla="*/ 0 h 1093"/>
              <a:gd name="T108" fmla="*/ 2147483647 w 2713"/>
              <a:gd name="T109" fmla="*/ 2147483647 h 1093"/>
              <a:gd name="T110" fmla="*/ 2147483647 w 2713"/>
              <a:gd name="T111" fmla="*/ 2147483647 h 1093"/>
              <a:gd name="T112" fmla="*/ 2147483647 w 2713"/>
              <a:gd name="T113" fmla="*/ 2147483647 h 1093"/>
              <a:gd name="T114" fmla="*/ 2147483647 w 2713"/>
              <a:gd name="T115" fmla="*/ 2147483647 h 1093"/>
              <a:gd name="T116" fmla="*/ 2147483647 w 2713"/>
              <a:gd name="T117" fmla="*/ 2147483647 h 1093"/>
              <a:gd name="T118" fmla="*/ 2147483647 w 2713"/>
              <a:gd name="T119" fmla="*/ 2147483647 h 1093"/>
              <a:gd name="T120" fmla="*/ 2147483647 w 2713"/>
              <a:gd name="T121" fmla="*/ 2147483647 h 109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713"/>
              <a:gd name="T184" fmla="*/ 0 h 1093"/>
              <a:gd name="T185" fmla="*/ 2713 w 2713"/>
              <a:gd name="T186" fmla="*/ 1093 h 109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713" h="1093">
                <a:moveTo>
                  <a:pt x="2712" y="18"/>
                </a:moveTo>
                <a:lnTo>
                  <a:pt x="2443" y="259"/>
                </a:lnTo>
                <a:lnTo>
                  <a:pt x="2426" y="253"/>
                </a:lnTo>
                <a:lnTo>
                  <a:pt x="2406" y="252"/>
                </a:lnTo>
                <a:lnTo>
                  <a:pt x="2381" y="247"/>
                </a:lnTo>
                <a:lnTo>
                  <a:pt x="2360" y="246"/>
                </a:lnTo>
                <a:lnTo>
                  <a:pt x="2337" y="243"/>
                </a:lnTo>
                <a:lnTo>
                  <a:pt x="2317" y="242"/>
                </a:lnTo>
                <a:lnTo>
                  <a:pt x="2291" y="241"/>
                </a:lnTo>
                <a:lnTo>
                  <a:pt x="2270" y="241"/>
                </a:lnTo>
                <a:lnTo>
                  <a:pt x="2243" y="240"/>
                </a:lnTo>
                <a:lnTo>
                  <a:pt x="2219" y="240"/>
                </a:lnTo>
                <a:lnTo>
                  <a:pt x="2192" y="242"/>
                </a:lnTo>
                <a:lnTo>
                  <a:pt x="2166" y="243"/>
                </a:lnTo>
                <a:lnTo>
                  <a:pt x="2145" y="244"/>
                </a:lnTo>
                <a:lnTo>
                  <a:pt x="2121" y="248"/>
                </a:lnTo>
                <a:lnTo>
                  <a:pt x="2098" y="250"/>
                </a:lnTo>
                <a:lnTo>
                  <a:pt x="2071" y="252"/>
                </a:lnTo>
                <a:lnTo>
                  <a:pt x="2042" y="254"/>
                </a:lnTo>
                <a:lnTo>
                  <a:pt x="2017" y="258"/>
                </a:lnTo>
                <a:lnTo>
                  <a:pt x="2000" y="260"/>
                </a:lnTo>
                <a:lnTo>
                  <a:pt x="1974" y="264"/>
                </a:lnTo>
                <a:lnTo>
                  <a:pt x="1943" y="269"/>
                </a:lnTo>
                <a:lnTo>
                  <a:pt x="1911" y="274"/>
                </a:lnTo>
                <a:lnTo>
                  <a:pt x="1871" y="280"/>
                </a:lnTo>
                <a:lnTo>
                  <a:pt x="1831" y="289"/>
                </a:lnTo>
                <a:lnTo>
                  <a:pt x="1789" y="298"/>
                </a:lnTo>
                <a:lnTo>
                  <a:pt x="1751" y="306"/>
                </a:lnTo>
                <a:lnTo>
                  <a:pt x="1704" y="319"/>
                </a:lnTo>
                <a:lnTo>
                  <a:pt x="1668" y="328"/>
                </a:lnTo>
                <a:lnTo>
                  <a:pt x="1629" y="339"/>
                </a:lnTo>
                <a:lnTo>
                  <a:pt x="1585" y="351"/>
                </a:lnTo>
                <a:lnTo>
                  <a:pt x="1538" y="368"/>
                </a:lnTo>
                <a:lnTo>
                  <a:pt x="1489" y="383"/>
                </a:lnTo>
                <a:lnTo>
                  <a:pt x="1444" y="400"/>
                </a:lnTo>
                <a:lnTo>
                  <a:pt x="1392" y="418"/>
                </a:lnTo>
                <a:lnTo>
                  <a:pt x="1340" y="436"/>
                </a:lnTo>
                <a:lnTo>
                  <a:pt x="1289" y="457"/>
                </a:lnTo>
                <a:lnTo>
                  <a:pt x="1243" y="476"/>
                </a:lnTo>
                <a:lnTo>
                  <a:pt x="1198" y="495"/>
                </a:lnTo>
                <a:lnTo>
                  <a:pt x="1156" y="512"/>
                </a:lnTo>
                <a:lnTo>
                  <a:pt x="1108" y="530"/>
                </a:lnTo>
                <a:lnTo>
                  <a:pt x="1062" y="552"/>
                </a:lnTo>
                <a:lnTo>
                  <a:pt x="1017" y="573"/>
                </a:lnTo>
                <a:lnTo>
                  <a:pt x="969" y="598"/>
                </a:lnTo>
                <a:lnTo>
                  <a:pt x="926" y="616"/>
                </a:lnTo>
                <a:lnTo>
                  <a:pt x="877" y="643"/>
                </a:lnTo>
                <a:lnTo>
                  <a:pt x="827" y="669"/>
                </a:lnTo>
                <a:lnTo>
                  <a:pt x="777" y="694"/>
                </a:lnTo>
                <a:lnTo>
                  <a:pt x="726" y="721"/>
                </a:lnTo>
                <a:lnTo>
                  <a:pt x="672" y="751"/>
                </a:lnTo>
                <a:lnTo>
                  <a:pt x="626" y="779"/>
                </a:lnTo>
                <a:lnTo>
                  <a:pt x="582" y="805"/>
                </a:lnTo>
                <a:lnTo>
                  <a:pt x="524" y="840"/>
                </a:lnTo>
                <a:lnTo>
                  <a:pt x="482" y="867"/>
                </a:lnTo>
                <a:lnTo>
                  <a:pt x="429" y="902"/>
                </a:lnTo>
                <a:lnTo>
                  <a:pt x="471" y="938"/>
                </a:lnTo>
                <a:lnTo>
                  <a:pt x="0" y="1092"/>
                </a:lnTo>
                <a:lnTo>
                  <a:pt x="274" y="755"/>
                </a:lnTo>
                <a:lnTo>
                  <a:pt x="312" y="791"/>
                </a:lnTo>
                <a:lnTo>
                  <a:pt x="370" y="753"/>
                </a:lnTo>
                <a:lnTo>
                  <a:pt x="425" y="720"/>
                </a:lnTo>
                <a:lnTo>
                  <a:pt x="482" y="686"/>
                </a:lnTo>
                <a:lnTo>
                  <a:pt x="535" y="655"/>
                </a:lnTo>
                <a:lnTo>
                  <a:pt x="585" y="626"/>
                </a:lnTo>
                <a:lnTo>
                  <a:pt x="631" y="598"/>
                </a:lnTo>
                <a:lnTo>
                  <a:pt x="684" y="569"/>
                </a:lnTo>
                <a:lnTo>
                  <a:pt x="733" y="543"/>
                </a:lnTo>
                <a:lnTo>
                  <a:pt x="774" y="520"/>
                </a:lnTo>
                <a:lnTo>
                  <a:pt x="827" y="493"/>
                </a:lnTo>
                <a:lnTo>
                  <a:pt x="887" y="462"/>
                </a:lnTo>
                <a:lnTo>
                  <a:pt x="938" y="438"/>
                </a:lnTo>
                <a:lnTo>
                  <a:pt x="988" y="414"/>
                </a:lnTo>
                <a:lnTo>
                  <a:pt x="1032" y="391"/>
                </a:lnTo>
                <a:lnTo>
                  <a:pt x="1090" y="366"/>
                </a:lnTo>
                <a:lnTo>
                  <a:pt x="1143" y="342"/>
                </a:lnTo>
                <a:lnTo>
                  <a:pt x="1191" y="323"/>
                </a:lnTo>
                <a:lnTo>
                  <a:pt x="1239" y="301"/>
                </a:lnTo>
                <a:lnTo>
                  <a:pt x="1294" y="277"/>
                </a:lnTo>
                <a:lnTo>
                  <a:pt x="1348" y="258"/>
                </a:lnTo>
                <a:lnTo>
                  <a:pt x="1396" y="239"/>
                </a:lnTo>
                <a:lnTo>
                  <a:pt x="1445" y="220"/>
                </a:lnTo>
                <a:lnTo>
                  <a:pt x="1487" y="204"/>
                </a:lnTo>
                <a:lnTo>
                  <a:pt x="1537" y="187"/>
                </a:lnTo>
                <a:lnTo>
                  <a:pt x="1581" y="172"/>
                </a:lnTo>
                <a:lnTo>
                  <a:pt x="1635" y="155"/>
                </a:lnTo>
                <a:lnTo>
                  <a:pt x="1685" y="138"/>
                </a:lnTo>
                <a:lnTo>
                  <a:pt x="1731" y="125"/>
                </a:lnTo>
                <a:lnTo>
                  <a:pt x="1777" y="113"/>
                </a:lnTo>
                <a:lnTo>
                  <a:pt x="1822" y="100"/>
                </a:lnTo>
                <a:lnTo>
                  <a:pt x="1863" y="89"/>
                </a:lnTo>
                <a:lnTo>
                  <a:pt x="1900" y="82"/>
                </a:lnTo>
                <a:lnTo>
                  <a:pt x="1948" y="70"/>
                </a:lnTo>
                <a:lnTo>
                  <a:pt x="1992" y="61"/>
                </a:lnTo>
                <a:lnTo>
                  <a:pt x="2032" y="51"/>
                </a:lnTo>
                <a:lnTo>
                  <a:pt x="2073" y="44"/>
                </a:lnTo>
                <a:lnTo>
                  <a:pt x="2112" y="37"/>
                </a:lnTo>
                <a:lnTo>
                  <a:pt x="2157" y="29"/>
                </a:lnTo>
                <a:lnTo>
                  <a:pt x="2198" y="25"/>
                </a:lnTo>
                <a:lnTo>
                  <a:pt x="2236" y="19"/>
                </a:lnTo>
                <a:lnTo>
                  <a:pt x="2277" y="13"/>
                </a:lnTo>
                <a:lnTo>
                  <a:pt x="2311" y="12"/>
                </a:lnTo>
                <a:lnTo>
                  <a:pt x="2344" y="8"/>
                </a:lnTo>
                <a:lnTo>
                  <a:pt x="2368" y="6"/>
                </a:lnTo>
                <a:lnTo>
                  <a:pt x="2391" y="3"/>
                </a:lnTo>
                <a:lnTo>
                  <a:pt x="2410" y="2"/>
                </a:lnTo>
                <a:lnTo>
                  <a:pt x="2424" y="2"/>
                </a:lnTo>
                <a:lnTo>
                  <a:pt x="2441" y="0"/>
                </a:lnTo>
                <a:lnTo>
                  <a:pt x="2460" y="1"/>
                </a:lnTo>
                <a:lnTo>
                  <a:pt x="2481" y="2"/>
                </a:lnTo>
                <a:lnTo>
                  <a:pt x="2501" y="2"/>
                </a:lnTo>
                <a:lnTo>
                  <a:pt x="2517" y="1"/>
                </a:lnTo>
                <a:lnTo>
                  <a:pt x="2538" y="2"/>
                </a:lnTo>
                <a:lnTo>
                  <a:pt x="2557" y="3"/>
                </a:lnTo>
                <a:lnTo>
                  <a:pt x="2577" y="4"/>
                </a:lnTo>
                <a:lnTo>
                  <a:pt x="2599" y="4"/>
                </a:lnTo>
                <a:lnTo>
                  <a:pt x="2616" y="7"/>
                </a:lnTo>
                <a:lnTo>
                  <a:pt x="2633" y="7"/>
                </a:lnTo>
                <a:lnTo>
                  <a:pt x="2649" y="9"/>
                </a:lnTo>
                <a:lnTo>
                  <a:pt x="2666" y="10"/>
                </a:lnTo>
                <a:lnTo>
                  <a:pt x="2684" y="13"/>
                </a:lnTo>
                <a:lnTo>
                  <a:pt x="2696" y="16"/>
                </a:lnTo>
                <a:lnTo>
                  <a:pt x="2712" y="18"/>
                </a:lnTo>
              </a:path>
            </a:pathLst>
          </a:custGeom>
          <a:solidFill>
            <a:srgbClr val="00CC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>
              <a:cs typeface="B Lotus" pitchFamily="2" charset="-78"/>
            </a:endParaRPr>
          </a:p>
        </p:txBody>
      </p:sp>
      <p:sp>
        <p:nvSpPr>
          <p:cNvPr id="404490" name="Oval 10"/>
          <p:cNvSpPr>
            <a:spLocks noChangeArrowheads="1"/>
          </p:cNvSpPr>
          <p:nvPr/>
        </p:nvSpPr>
        <p:spPr bwMode="auto">
          <a:xfrm rot="-3100136">
            <a:off x="6242843" y="1300957"/>
            <a:ext cx="1382713" cy="2438400"/>
          </a:xfrm>
          <a:prstGeom prst="ellipse">
            <a:avLst/>
          </a:prstGeom>
          <a:solidFill>
            <a:srgbClr val="FF6600">
              <a:alpha val="2196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400" b="1">
                <a:solidFill>
                  <a:srgbClr val="080808"/>
                </a:solidFill>
                <a:latin typeface="Arial" pitchFamily="34" charset="0"/>
                <a:cs typeface="B Lotus" pitchFamily="2" charset="-78"/>
              </a:rPr>
              <a:t>آینده مطلوب</a:t>
            </a:r>
          </a:p>
          <a:p>
            <a:pPr algn="ctr"/>
            <a:r>
              <a:rPr lang="en-US" sz="2400" b="1">
                <a:solidFill>
                  <a:srgbClr val="080808"/>
                </a:solidFill>
                <a:latin typeface="Arial" pitchFamily="34" charset="0"/>
                <a:cs typeface="B Lotus" pitchFamily="2" charset="-78"/>
              </a:rPr>
              <a:t>Preferable</a:t>
            </a:r>
          </a:p>
        </p:txBody>
      </p:sp>
      <p:sp>
        <p:nvSpPr>
          <p:cNvPr id="404491" name="Rectangle 11"/>
          <p:cNvSpPr>
            <a:spLocks noChangeArrowheads="1"/>
          </p:cNvSpPr>
          <p:nvPr/>
        </p:nvSpPr>
        <p:spPr bwMode="auto">
          <a:xfrm>
            <a:off x="114300" y="228600"/>
            <a:ext cx="88011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fa-IR" sz="3600" b="1" i="1" u="sng"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  <a:cs typeface="B Nazanin" pitchFamily="2" charset="-78"/>
              </a:rPr>
              <a:t>برخورد با آینده: </a:t>
            </a:r>
            <a:r>
              <a:rPr lang="ar-SA" sz="3600" b="1" i="1" u="sng"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  <a:cs typeface="B Nazanin" pitchFamily="2" charset="-78"/>
              </a:rPr>
              <a:t>پارادايم </a:t>
            </a:r>
            <a:r>
              <a:rPr lang="fa-IR" sz="3600" b="1" i="1" u="sng"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  <a:cs typeface="B Nazanin" pitchFamily="2" charset="-78"/>
              </a:rPr>
              <a:t>هنجاری- آینده</a:t>
            </a:r>
            <a:r>
              <a:rPr lang="fa-IR" sz="3600" b="1" i="1" u="sng"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  <a:cs typeface="Zar" pitchFamily="2" charset="-78"/>
              </a:rPr>
              <a:t>‌</a:t>
            </a:r>
            <a:r>
              <a:rPr lang="fa-IR" sz="3600" b="1" i="1" u="sng"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  <a:cs typeface="B Nazanin" pitchFamily="2" charset="-78"/>
              </a:rPr>
              <a:t>نگاری</a:t>
            </a:r>
            <a:r>
              <a:rPr lang="en-US" sz="3600" b="1" i="1" u="sng"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" pitchFamily="34" charset="0"/>
                <a:cs typeface="B Nazanin" pitchFamily="2" charset="-78"/>
              </a:rPr>
              <a:t>Foresight </a:t>
            </a:r>
          </a:p>
        </p:txBody>
      </p:sp>
      <p:sp>
        <p:nvSpPr>
          <p:cNvPr id="404492" name="Rectangle 12"/>
          <p:cNvSpPr>
            <a:spLocks noChangeArrowheads="1"/>
          </p:cNvSpPr>
          <p:nvPr/>
        </p:nvSpPr>
        <p:spPr bwMode="auto">
          <a:xfrm>
            <a:off x="1752600" y="19812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cs typeface="B Lotus" pitchFamily="2" charset="-78"/>
              </a:rPr>
              <a:t>Backward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2819400" y="6248400"/>
            <a:ext cx="2286000" cy="457200"/>
          </a:xfrm>
          <a:prstGeom prst="rect">
            <a:avLst/>
          </a:prstGeom>
          <a:noFill/>
        </p:spPr>
        <p:txBody>
          <a:bodyPr/>
          <a:lstStyle/>
          <a:p>
            <a:pPr algn="l">
              <a:defRPr/>
            </a:pPr>
            <a:fld id="{673E9B79-25FF-4A3A-B8A3-3141C8BBB764}" type="slidenum">
              <a:rPr lang="fa-IR"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pPr algn="l">
                <a:defRPr/>
              </a:pPr>
              <a:t>5</a:t>
            </a:fld>
            <a:endParaRPr lang="en-US" sz="1000" b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4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0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0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2" grpId="0" animBg="1"/>
      <p:bldP spid="404483" grpId="0" animBg="1"/>
      <p:bldP spid="404484" grpId="0" animBg="1"/>
      <p:bldP spid="404485" grpId="0" animBg="1"/>
      <p:bldP spid="404489" grpId="0" animBg="1"/>
      <p:bldP spid="404490" grpId="0" animBg="1"/>
      <p:bldP spid="4044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4" descr="ira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604814"/>
            <a:ext cx="34290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381000" y="223814"/>
          <a:ext cx="3462338" cy="350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54" name="Clip" r:id="rId4" imgW="3471840" imgH="3519360" progId="">
                  <p:embed/>
                </p:oleObj>
              </mc:Choice>
              <mc:Fallback>
                <p:oleObj name="Clip" r:id="rId4" imgW="3471840" imgH="3519360" progId="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3814"/>
                        <a:ext cx="3462338" cy="350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2819400" y="3805214"/>
          <a:ext cx="3541713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55" name="Clip" r:id="rId6" imgW="4601880" imgH="2535120" progId="">
                  <p:embed/>
                </p:oleObj>
              </mc:Choice>
              <mc:Fallback>
                <p:oleObj name="Clip" r:id="rId6" imgW="4601880" imgH="2535120" progId="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805214"/>
                        <a:ext cx="3541713" cy="194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31" name="Rectangle 3"/>
          <p:cNvSpPr>
            <a:spLocks noChangeArrowheads="1"/>
          </p:cNvSpPr>
          <p:nvPr/>
        </p:nvSpPr>
        <p:spPr bwMode="auto">
          <a:xfrm>
            <a:off x="0" y="1747814"/>
            <a:ext cx="3754438" cy="1063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 eaLnBrk="0" hangingPunct="0"/>
            <a:r>
              <a:rPr lang="fa-IR" sz="3200" b="1">
                <a:solidFill>
                  <a:schemeClr val="tx1"/>
                </a:solidFill>
                <a:cs typeface="B Mitra" pitchFamily="2" charset="-78"/>
              </a:rPr>
              <a:t>آینده</a:t>
            </a:r>
            <a:r>
              <a:rPr lang="fa-IR" sz="3200" b="1">
                <a:solidFill>
                  <a:schemeClr val="tx1"/>
                </a:solidFill>
                <a:cs typeface="B Zar" pitchFamily="2" charset="-78"/>
              </a:rPr>
              <a:t>‌</a:t>
            </a:r>
            <a:r>
              <a:rPr lang="fa-IR" sz="3200" b="1">
                <a:solidFill>
                  <a:schemeClr val="tx1"/>
                </a:solidFill>
                <a:cs typeface="B Mitra" pitchFamily="2" charset="-78"/>
              </a:rPr>
              <a:t>هاي منطقه اي</a:t>
            </a:r>
          </a:p>
          <a:p>
            <a:pPr algn="ctr" defTabSz="762000" eaLnBrk="0" hangingPunct="0"/>
            <a:r>
              <a:rPr lang="fa-IR" sz="3200" b="1">
                <a:solidFill>
                  <a:schemeClr val="tx1"/>
                </a:solidFill>
                <a:cs typeface="B Mitra" pitchFamily="2" charset="-78"/>
              </a:rPr>
              <a:t> و جهاني</a:t>
            </a:r>
            <a:endParaRPr lang="en-GB" sz="3200" b="1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406534" name="Rectangle 6"/>
          <p:cNvSpPr>
            <a:spLocks noChangeArrowheads="1"/>
          </p:cNvSpPr>
          <p:nvPr/>
        </p:nvSpPr>
        <p:spPr bwMode="auto">
          <a:xfrm>
            <a:off x="2928926" y="5643578"/>
            <a:ext cx="2971800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 eaLnBrk="0" hangingPunct="0"/>
            <a:r>
              <a:rPr lang="fa-IR" sz="3200" b="1" dirty="0">
                <a:solidFill>
                  <a:schemeClr val="tx1"/>
                </a:solidFill>
                <a:cs typeface="B Mitra" pitchFamily="2" charset="-78"/>
              </a:rPr>
              <a:t>آینده</a:t>
            </a:r>
            <a:r>
              <a:rPr lang="fa-IR" sz="3200" b="1" dirty="0">
                <a:solidFill>
                  <a:schemeClr val="tx1"/>
                </a:solidFill>
                <a:cs typeface="B Lotus" pitchFamily="2" charset="-78"/>
              </a:rPr>
              <a:t>‌</a:t>
            </a:r>
            <a:r>
              <a:rPr lang="fa-IR" sz="3200" b="1" dirty="0">
                <a:solidFill>
                  <a:schemeClr val="tx1"/>
                </a:solidFill>
                <a:cs typeface="B Mitra" pitchFamily="2" charset="-78"/>
              </a:rPr>
              <a:t>هاي</a:t>
            </a:r>
            <a:r>
              <a:rPr lang="fa-IR" sz="3200" b="1" dirty="0">
                <a:cs typeface="B Mitra" pitchFamily="2" charset="-78"/>
              </a:rPr>
              <a:t> </a:t>
            </a:r>
            <a:r>
              <a:rPr lang="fa-IR" sz="3200" b="1" dirty="0">
                <a:solidFill>
                  <a:schemeClr val="tx1"/>
                </a:solidFill>
                <a:latin typeface="Times New Roman" pitchFamily="18" charset="0"/>
                <a:cs typeface="B Mitra" pitchFamily="2" charset="-78"/>
              </a:rPr>
              <a:t>بخش</a:t>
            </a:r>
            <a:r>
              <a:rPr lang="fa-IR" sz="3200" b="1" dirty="0">
                <a:solidFill>
                  <a:schemeClr val="bg2"/>
                </a:solidFill>
                <a:latin typeface="Times New Roman" pitchFamily="18" charset="0"/>
                <a:cs typeface="B Mitra" pitchFamily="2" charset="-78"/>
              </a:rPr>
              <a:t> </a:t>
            </a:r>
            <a:endParaRPr lang="en-GB" sz="3200" b="1" dirty="0">
              <a:solidFill>
                <a:schemeClr val="bg2"/>
              </a:solidFill>
              <a:latin typeface="Times New Roman" pitchFamily="18" charset="0"/>
              <a:cs typeface="B Mitra" pitchFamily="2" charset="-78"/>
            </a:endParaRPr>
          </a:p>
        </p:txBody>
      </p:sp>
      <p:sp>
        <p:nvSpPr>
          <p:cNvPr id="406535" name="Freeform 7"/>
          <p:cNvSpPr>
            <a:spLocks/>
          </p:cNvSpPr>
          <p:nvPr/>
        </p:nvSpPr>
        <p:spPr bwMode="auto">
          <a:xfrm>
            <a:off x="2057400" y="71414"/>
            <a:ext cx="5410200" cy="1981200"/>
          </a:xfrm>
          <a:custGeom>
            <a:avLst/>
            <a:gdLst>
              <a:gd name="T0" fmla="*/ 2147483647 w 2531"/>
              <a:gd name="T1" fmla="*/ 2147483647 h 854"/>
              <a:gd name="T2" fmla="*/ 0 w 2531"/>
              <a:gd name="T3" fmla="*/ 2147483647 h 854"/>
              <a:gd name="T4" fmla="*/ 2147483647 w 2531"/>
              <a:gd name="T5" fmla="*/ 2147483647 h 854"/>
              <a:gd name="T6" fmla="*/ 2147483647 w 2531"/>
              <a:gd name="T7" fmla="*/ 2147483647 h 854"/>
              <a:gd name="T8" fmla="*/ 2147483647 w 2531"/>
              <a:gd name="T9" fmla="*/ 2147483647 h 854"/>
              <a:gd name="T10" fmla="*/ 2147483647 w 2531"/>
              <a:gd name="T11" fmla="*/ 2147483647 h 854"/>
              <a:gd name="T12" fmla="*/ 2147483647 w 2531"/>
              <a:gd name="T13" fmla="*/ 2147483647 h 854"/>
              <a:gd name="T14" fmla="*/ 2147483647 w 2531"/>
              <a:gd name="T15" fmla="*/ 2147483647 h 854"/>
              <a:gd name="T16" fmla="*/ 2147483647 w 2531"/>
              <a:gd name="T17" fmla="*/ 2147483647 h 854"/>
              <a:gd name="T18" fmla="*/ 2147483647 w 2531"/>
              <a:gd name="T19" fmla="*/ 2147483647 h 854"/>
              <a:gd name="T20" fmla="*/ 2147483647 w 2531"/>
              <a:gd name="T21" fmla="*/ 2147483647 h 854"/>
              <a:gd name="T22" fmla="*/ 2147483647 w 2531"/>
              <a:gd name="T23" fmla="*/ 2147483647 h 854"/>
              <a:gd name="T24" fmla="*/ 2147483647 w 2531"/>
              <a:gd name="T25" fmla="*/ 2147483647 h 854"/>
              <a:gd name="T26" fmla="*/ 2147483647 w 2531"/>
              <a:gd name="T27" fmla="*/ 2147483647 h 854"/>
              <a:gd name="T28" fmla="*/ 2147483647 w 2531"/>
              <a:gd name="T29" fmla="*/ 2147483647 h 854"/>
              <a:gd name="T30" fmla="*/ 2147483647 w 2531"/>
              <a:gd name="T31" fmla="*/ 0 h 854"/>
              <a:gd name="T32" fmla="*/ 2147483647 w 2531"/>
              <a:gd name="T33" fmla="*/ 2147483647 h 854"/>
              <a:gd name="T34" fmla="*/ 2147483647 w 2531"/>
              <a:gd name="T35" fmla="*/ 2147483647 h 854"/>
              <a:gd name="T36" fmla="*/ 2147483647 w 2531"/>
              <a:gd name="T37" fmla="*/ 2147483647 h 854"/>
              <a:gd name="T38" fmla="*/ 2147483647 w 2531"/>
              <a:gd name="T39" fmla="*/ 2147483647 h 854"/>
              <a:gd name="T40" fmla="*/ 2147483647 w 2531"/>
              <a:gd name="T41" fmla="*/ 2147483647 h 854"/>
              <a:gd name="T42" fmla="*/ 2147483647 w 2531"/>
              <a:gd name="T43" fmla="*/ 2147483647 h 854"/>
              <a:gd name="T44" fmla="*/ 2147483647 w 2531"/>
              <a:gd name="T45" fmla="*/ 2147483647 h 854"/>
              <a:gd name="T46" fmla="*/ 2147483647 w 2531"/>
              <a:gd name="T47" fmla="*/ 2147483647 h 854"/>
              <a:gd name="T48" fmla="*/ 2147483647 w 2531"/>
              <a:gd name="T49" fmla="*/ 2147483647 h 854"/>
              <a:gd name="T50" fmla="*/ 2147483647 w 2531"/>
              <a:gd name="T51" fmla="*/ 2147483647 h 854"/>
              <a:gd name="T52" fmla="*/ 2147483647 w 2531"/>
              <a:gd name="T53" fmla="*/ 2147483647 h 854"/>
              <a:gd name="T54" fmla="*/ 2147483647 w 2531"/>
              <a:gd name="T55" fmla="*/ 2147483647 h 854"/>
              <a:gd name="T56" fmla="*/ 2147483647 w 2531"/>
              <a:gd name="T57" fmla="*/ 2147483647 h 854"/>
              <a:gd name="T58" fmla="*/ 2147483647 w 2531"/>
              <a:gd name="T59" fmla="*/ 2147483647 h 854"/>
              <a:gd name="T60" fmla="*/ 2147483647 w 2531"/>
              <a:gd name="T61" fmla="*/ 2147483647 h 854"/>
              <a:gd name="T62" fmla="*/ 2147483647 w 2531"/>
              <a:gd name="T63" fmla="*/ 2147483647 h 854"/>
              <a:gd name="T64" fmla="*/ 2147483647 w 2531"/>
              <a:gd name="T65" fmla="*/ 2147483647 h 854"/>
              <a:gd name="T66" fmla="*/ 2147483647 w 2531"/>
              <a:gd name="T67" fmla="*/ 2147483647 h 854"/>
              <a:gd name="T68" fmla="*/ 2147483647 w 2531"/>
              <a:gd name="T69" fmla="*/ 2147483647 h 854"/>
              <a:gd name="T70" fmla="*/ 2147483647 w 2531"/>
              <a:gd name="T71" fmla="*/ 2147483647 h 854"/>
              <a:gd name="T72" fmla="*/ 2147483647 w 2531"/>
              <a:gd name="T73" fmla="*/ 2147483647 h 854"/>
              <a:gd name="T74" fmla="*/ 2147483647 w 2531"/>
              <a:gd name="T75" fmla="*/ 2147483647 h 854"/>
              <a:gd name="T76" fmla="*/ 2147483647 w 2531"/>
              <a:gd name="T77" fmla="*/ 2147483647 h 854"/>
              <a:gd name="T78" fmla="*/ 2147483647 w 2531"/>
              <a:gd name="T79" fmla="*/ 2147483647 h 854"/>
              <a:gd name="T80" fmla="*/ 2147483647 w 2531"/>
              <a:gd name="T81" fmla="*/ 2147483647 h 854"/>
              <a:gd name="T82" fmla="*/ 2147483647 w 2531"/>
              <a:gd name="T83" fmla="*/ 2147483647 h 854"/>
              <a:gd name="T84" fmla="*/ 2147483647 w 2531"/>
              <a:gd name="T85" fmla="*/ 2147483647 h 85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31"/>
              <a:gd name="T130" fmla="*/ 0 h 854"/>
              <a:gd name="T131" fmla="*/ 2531 w 2531"/>
              <a:gd name="T132" fmla="*/ 854 h 85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31" h="854">
                <a:moveTo>
                  <a:pt x="28" y="853"/>
                </a:moveTo>
                <a:lnTo>
                  <a:pt x="3" y="756"/>
                </a:lnTo>
                <a:lnTo>
                  <a:pt x="0" y="720"/>
                </a:lnTo>
                <a:lnTo>
                  <a:pt x="0" y="677"/>
                </a:lnTo>
                <a:lnTo>
                  <a:pt x="3" y="644"/>
                </a:lnTo>
                <a:lnTo>
                  <a:pt x="14" y="611"/>
                </a:lnTo>
                <a:lnTo>
                  <a:pt x="31" y="573"/>
                </a:lnTo>
                <a:lnTo>
                  <a:pt x="45" y="542"/>
                </a:lnTo>
                <a:lnTo>
                  <a:pt x="69" y="503"/>
                </a:lnTo>
                <a:lnTo>
                  <a:pt x="103" y="454"/>
                </a:lnTo>
                <a:lnTo>
                  <a:pt x="139" y="413"/>
                </a:lnTo>
                <a:lnTo>
                  <a:pt x="180" y="374"/>
                </a:lnTo>
                <a:lnTo>
                  <a:pt x="211" y="348"/>
                </a:lnTo>
                <a:lnTo>
                  <a:pt x="259" y="312"/>
                </a:lnTo>
                <a:lnTo>
                  <a:pt x="288" y="288"/>
                </a:lnTo>
                <a:lnTo>
                  <a:pt x="334" y="261"/>
                </a:lnTo>
                <a:lnTo>
                  <a:pt x="382" y="233"/>
                </a:lnTo>
                <a:lnTo>
                  <a:pt x="430" y="209"/>
                </a:lnTo>
                <a:lnTo>
                  <a:pt x="470" y="187"/>
                </a:lnTo>
                <a:lnTo>
                  <a:pt x="528" y="163"/>
                </a:lnTo>
                <a:lnTo>
                  <a:pt x="593" y="134"/>
                </a:lnTo>
                <a:lnTo>
                  <a:pt x="661" y="111"/>
                </a:lnTo>
                <a:lnTo>
                  <a:pt x="716" y="92"/>
                </a:lnTo>
                <a:lnTo>
                  <a:pt x="785" y="73"/>
                </a:lnTo>
                <a:lnTo>
                  <a:pt x="853" y="53"/>
                </a:lnTo>
                <a:lnTo>
                  <a:pt x="945" y="36"/>
                </a:lnTo>
                <a:lnTo>
                  <a:pt x="1026" y="24"/>
                </a:lnTo>
                <a:lnTo>
                  <a:pt x="1097" y="13"/>
                </a:lnTo>
                <a:lnTo>
                  <a:pt x="1165" y="6"/>
                </a:lnTo>
                <a:lnTo>
                  <a:pt x="1248" y="4"/>
                </a:lnTo>
                <a:lnTo>
                  <a:pt x="1308" y="2"/>
                </a:lnTo>
                <a:lnTo>
                  <a:pt x="1377" y="0"/>
                </a:lnTo>
                <a:lnTo>
                  <a:pt x="1459" y="5"/>
                </a:lnTo>
                <a:lnTo>
                  <a:pt x="1552" y="11"/>
                </a:lnTo>
                <a:lnTo>
                  <a:pt x="1626" y="21"/>
                </a:lnTo>
                <a:lnTo>
                  <a:pt x="1686" y="30"/>
                </a:lnTo>
                <a:lnTo>
                  <a:pt x="1752" y="43"/>
                </a:lnTo>
                <a:lnTo>
                  <a:pt x="1803" y="58"/>
                </a:lnTo>
                <a:lnTo>
                  <a:pt x="1862" y="74"/>
                </a:lnTo>
                <a:lnTo>
                  <a:pt x="1934" y="93"/>
                </a:lnTo>
                <a:lnTo>
                  <a:pt x="1997" y="118"/>
                </a:lnTo>
                <a:lnTo>
                  <a:pt x="2057" y="144"/>
                </a:lnTo>
                <a:lnTo>
                  <a:pt x="2158" y="204"/>
                </a:lnTo>
                <a:lnTo>
                  <a:pt x="2224" y="257"/>
                </a:lnTo>
                <a:lnTo>
                  <a:pt x="2279" y="314"/>
                </a:lnTo>
                <a:lnTo>
                  <a:pt x="2321" y="363"/>
                </a:lnTo>
                <a:lnTo>
                  <a:pt x="2359" y="427"/>
                </a:lnTo>
                <a:lnTo>
                  <a:pt x="2530" y="396"/>
                </a:lnTo>
                <a:lnTo>
                  <a:pt x="2213" y="686"/>
                </a:lnTo>
                <a:lnTo>
                  <a:pt x="1729" y="534"/>
                </a:lnTo>
                <a:lnTo>
                  <a:pt x="1903" y="503"/>
                </a:lnTo>
                <a:lnTo>
                  <a:pt x="1874" y="438"/>
                </a:lnTo>
                <a:lnTo>
                  <a:pt x="1832" y="392"/>
                </a:lnTo>
                <a:lnTo>
                  <a:pt x="1777" y="348"/>
                </a:lnTo>
                <a:lnTo>
                  <a:pt x="1679" y="287"/>
                </a:lnTo>
                <a:lnTo>
                  <a:pt x="1615" y="262"/>
                </a:lnTo>
                <a:lnTo>
                  <a:pt x="1549" y="240"/>
                </a:lnTo>
                <a:lnTo>
                  <a:pt x="1482" y="223"/>
                </a:lnTo>
                <a:lnTo>
                  <a:pt x="1412" y="207"/>
                </a:lnTo>
                <a:lnTo>
                  <a:pt x="1348" y="194"/>
                </a:lnTo>
                <a:lnTo>
                  <a:pt x="1279" y="186"/>
                </a:lnTo>
                <a:lnTo>
                  <a:pt x="1198" y="179"/>
                </a:lnTo>
                <a:lnTo>
                  <a:pt x="1106" y="177"/>
                </a:lnTo>
                <a:lnTo>
                  <a:pt x="1024" y="178"/>
                </a:lnTo>
                <a:lnTo>
                  <a:pt x="949" y="185"/>
                </a:lnTo>
                <a:lnTo>
                  <a:pt x="858" y="195"/>
                </a:lnTo>
                <a:lnTo>
                  <a:pt x="771" y="210"/>
                </a:lnTo>
                <a:lnTo>
                  <a:pt x="711" y="224"/>
                </a:lnTo>
                <a:lnTo>
                  <a:pt x="649" y="235"/>
                </a:lnTo>
                <a:lnTo>
                  <a:pt x="573" y="259"/>
                </a:lnTo>
                <a:lnTo>
                  <a:pt x="505" y="282"/>
                </a:lnTo>
                <a:lnTo>
                  <a:pt x="442" y="306"/>
                </a:lnTo>
                <a:lnTo>
                  <a:pt x="383" y="335"/>
                </a:lnTo>
                <a:lnTo>
                  <a:pt x="293" y="381"/>
                </a:lnTo>
                <a:lnTo>
                  <a:pt x="240" y="416"/>
                </a:lnTo>
                <a:lnTo>
                  <a:pt x="184" y="461"/>
                </a:lnTo>
                <a:lnTo>
                  <a:pt x="130" y="506"/>
                </a:lnTo>
                <a:lnTo>
                  <a:pt x="102" y="538"/>
                </a:lnTo>
                <a:lnTo>
                  <a:pt x="78" y="574"/>
                </a:lnTo>
                <a:lnTo>
                  <a:pt x="54" y="608"/>
                </a:lnTo>
                <a:lnTo>
                  <a:pt x="43" y="635"/>
                </a:lnTo>
                <a:lnTo>
                  <a:pt x="31" y="661"/>
                </a:lnTo>
                <a:lnTo>
                  <a:pt x="25" y="692"/>
                </a:lnTo>
                <a:lnTo>
                  <a:pt x="26" y="720"/>
                </a:lnTo>
                <a:lnTo>
                  <a:pt x="22" y="758"/>
                </a:lnTo>
                <a:lnTo>
                  <a:pt x="28" y="853"/>
                </a:lnTo>
              </a:path>
            </a:pathLst>
          </a:custGeom>
          <a:gradFill rotWithShape="0">
            <a:gsLst>
              <a:gs pos="0">
                <a:srgbClr val="6E3A95"/>
              </a:gs>
              <a:gs pos="100000">
                <a:srgbClr val="B760F9"/>
              </a:gs>
            </a:gsLst>
            <a:lin ang="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>
              <a:cs typeface="B Lotus" pitchFamily="2" charset="-78"/>
            </a:endParaRPr>
          </a:p>
        </p:txBody>
      </p:sp>
      <p:sp>
        <p:nvSpPr>
          <p:cNvPr id="406536" name="Freeform 8"/>
          <p:cNvSpPr>
            <a:spLocks/>
          </p:cNvSpPr>
          <p:nvPr/>
        </p:nvSpPr>
        <p:spPr bwMode="auto">
          <a:xfrm>
            <a:off x="2971800" y="1366814"/>
            <a:ext cx="2284413" cy="1039813"/>
          </a:xfrm>
          <a:custGeom>
            <a:avLst/>
            <a:gdLst>
              <a:gd name="T0" fmla="*/ 2147483647 w 1439"/>
              <a:gd name="T1" fmla="*/ 2147483647 h 935"/>
              <a:gd name="T2" fmla="*/ 2147483647 w 1439"/>
              <a:gd name="T3" fmla="*/ 2147483647 h 935"/>
              <a:gd name="T4" fmla="*/ 2147483647 w 1439"/>
              <a:gd name="T5" fmla="*/ 2147483647 h 935"/>
              <a:gd name="T6" fmla="*/ 2147483647 w 1439"/>
              <a:gd name="T7" fmla="*/ 2147483647 h 935"/>
              <a:gd name="T8" fmla="*/ 2147483647 w 1439"/>
              <a:gd name="T9" fmla="*/ 2147483647 h 935"/>
              <a:gd name="T10" fmla="*/ 2147483647 w 1439"/>
              <a:gd name="T11" fmla="*/ 2147483647 h 935"/>
              <a:gd name="T12" fmla="*/ 2147483647 w 1439"/>
              <a:gd name="T13" fmla="*/ 2147483647 h 935"/>
              <a:gd name="T14" fmla="*/ 2147483647 w 1439"/>
              <a:gd name="T15" fmla="*/ 2147483647 h 935"/>
              <a:gd name="T16" fmla="*/ 2147483647 w 1439"/>
              <a:gd name="T17" fmla="*/ 2147483647 h 935"/>
              <a:gd name="T18" fmla="*/ 2147483647 w 1439"/>
              <a:gd name="T19" fmla="*/ 2147483647 h 935"/>
              <a:gd name="T20" fmla="*/ 2147483647 w 1439"/>
              <a:gd name="T21" fmla="*/ 2147483647 h 935"/>
              <a:gd name="T22" fmla="*/ 2147483647 w 1439"/>
              <a:gd name="T23" fmla="*/ 2147483647 h 935"/>
              <a:gd name="T24" fmla="*/ 2147483647 w 1439"/>
              <a:gd name="T25" fmla="*/ 2147483647 h 935"/>
              <a:gd name="T26" fmla="*/ 2147483647 w 1439"/>
              <a:gd name="T27" fmla="*/ 2147483647 h 935"/>
              <a:gd name="T28" fmla="*/ 2147483647 w 1439"/>
              <a:gd name="T29" fmla="*/ 2147483647 h 935"/>
              <a:gd name="T30" fmla="*/ 2147483647 w 1439"/>
              <a:gd name="T31" fmla="*/ 2147483647 h 935"/>
              <a:gd name="T32" fmla="*/ 2147483647 w 1439"/>
              <a:gd name="T33" fmla="*/ 2147483647 h 935"/>
              <a:gd name="T34" fmla="*/ 2147483647 w 1439"/>
              <a:gd name="T35" fmla="*/ 2147483647 h 935"/>
              <a:gd name="T36" fmla="*/ 2147483647 w 1439"/>
              <a:gd name="T37" fmla="*/ 2147483647 h 935"/>
              <a:gd name="T38" fmla="*/ 2147483647 w 1439"/>
              <a:gd name="T39" fmla="*/ 2147483647 h 935"/>
              <a:gd name="T40" fmla="*/ 2147483647 w 1439"/>
              <a:gd name="T41" fmla="*/ 2147483647 h 935"/>
              <a:gd name="T42" fmla="*/ 2147483647 w 1439"/>
              <a:gd name="T43" fmla="*/ 2147483647 h 935"/>
              <a:gd name="T44" fmla="*/ 2147483647 w 1439"/>
              <a:gd name="T45" fmla="*/ 2147483647 h 935"/>
              <a:gd name="T46" fmla="*/ 2147483647 w 1439"/>
              <a:gd name="T47" fmla="*/ 2147483647 h 935"/>
              <a:gd name="T48" fmla="*/ 2147483647 w 1439"/>
              <a:gd name="T49" fmla="*/ 2147483647 h 935"/>
              <a:gd name="T50" fmla="*/ 2147483647 w 1439"/>
              <a:gd name="T51" fmla="*/ 2147483647 h 935"/>
              <a:gd name="T52" fmla="*/ 2147483647 w 1439"/>
              <a:gd name="T53" fmla="*/ 2147483647 h 935"/>
              <a:gd name="T54" fmla="*/ 2147483647 w 1439"/>
              <a:gd name="T55" fmla="*/ 2147483647 h 935"/>
              <a:gd name="T56" fmla="*/ 2147483647 w 1439"/>
              <a:gd name="T57" fmla="*/ 2147483647 h 935"/>
              <a:gd name="T58" fmla="*/ 2147483647 w 1439"/>
              <a:gd name="T59" fmla="*/ 2147483647 h 935"/>
              <a:gd name="T60" fmla="*/ 2147483647 w 1439"/>
              <a:gd name="T61" fmla="*/ 2147483647 h 935"/>
              <a:gd name="T62" fmla="*/ 2147483647 w 1439"/>
              <a:gd name="T63" fmla="*/ 2147483647 h 935"/>
              <a:gd name="T64" fmla="*/ 2147483647 w 1439"/>
              <a:gd name="T65" fmla="*/ 2147483647 h 935"/>
              <a:gd name="T66" fmla="*/ 2147483647 w 1439"/>
              <a:gd name="T67" fmla="*/ 2147483647 h 935"/>
              <a:gd name="T68" fmla="*/ 2147483647 w 1439"/>
              <a:gd name="T69" fmla="*/ 2147483647 h 935"/>
              <a:gd name="T70" fmla="*/ 2147483647 w 1439"/>
              <a:gd name="T71" fmla="*/ 2147483647 h 935"/>
              <a:gd name="T72" fmla="*/ 2147483647 w 1439"/>
              <a:gd name="T73" fmla="*/ 2147483647 h 935"/>
              <a:gd name="T74" fmla="*/ 2147483647 w 1439"/>
              <a:gd name="T75" fmla="*/ 2147483647 h 935"/>
              <a:gd name="T76" fmla="*/ 2147483647 w 1439"/>
              <a:gd name="T77" fmla="*/ 2147483647 h 935"/>
              <a:gd name="T78" fmla="*/ 2147483647 w 1439"/>
              <a:gd name="T79" fmla="*/ 2147483647 h 935"/>
              <a:gd name="T80" fmla="*/ 2147483647 w 1439"/>
              <a:gd name="T81" fmla="*/ 2147483647 h 935"/>
              <a:gd name="T82" fmla="*/ 2147483647 w 1439"/>
              <a:gd name="T83" fmla="*/ 2147483647 h 935"/>
              <a:gd name="T84" fmla="*/ 2147483647 w 1439"/>
              <a:gd name="T85" fmla="*/ 2147483647 h 93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439"/>
              <a:gd name="T130" fmla="*/ 0 h 935"/>
              <a:gd name="T131" fmla="*/ 1439 w 1439"/>
              <a:gd name="T132" fmla="*/ 935 h 93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439" h="935">
                <a:moveTo>
                  <a:pt x="1411" y="381"/>
                </a:moveTo>
                <a:lnTo>
                  <a:pt x="1431" y="409"/>
                </a:lnTo>
                <a:lnTo>
                  <a:pt x="1436" y="421"/>
                </a:lnTo>
                <a:lnTo>
                  <a:pt x="1438" y="436"/>
                </a:lnTo>
                <a:lnTo>
                  <a:pt x="1439" y="449"/>
                </a:lnTo>
                <a:lnTo>
                  <a:pt x="1436" y="462"/>
                </a:lnTo>
                <a:lnTo>
                  <a:pt x="1434" y="476"/>
                </a:lnTo>
                <a:lnTo>
                  <a:pt x="1429" y="490"/>
                </a:lnTo>
                <a:lnTo>
                  <a:pt x="1421" y="507"/>
                </a:lnTo>
                <a:lnTo>
                  <a:pt x="1413" y="528"/>
                </a:lnTo>
                <a:lnTo>
                  <a:pt x="1399" y="546"/>
                </a:lnTo>
                <a:lnTo>
                  <a:pt x="1385" y="566"/>
                </a:lnTo>
                <a:lnTo>
                  <a:pt x="1374" y="581"/>
                </a:lnTo>
                <a:lnTo>
                  <a:pt x="1356" y="598"/>
                </a:lnTo>
                <a:lnTo>
                  <a:pt x="1346" y="613"/>
                </a:lnTo>
                <a:lnTo>
                  <a:pt x="1330" y="630"/>
                </a:lnTo>
                <a:lnTo>
                  <a:pt x="1311" y="645"/>
                </a:lnTo>
                <a:lnTo>
                  <a:pt x="1290" y="662"/>
                </a:lnTo>
                <a:lnTo>
                  <a:pt x="1276" y="674"/>
                </a:lnTo>
                <a:lnTo>
                  <a:pt x="1251" y="693"/>
                </a:lnTo>
                <a:lnTo>
                  <a:pt x="1228" y="712"/>
                </a:lnTo>
                <a:lnTo>
                  <a:pt x="1201" y="732"/>
                </a:lnTo>
                <a:lnTo>
                  <a:pt x="1179" y="746"/>
                </a:lnTo>
                <a:lnTo>
                  <a:pt x="1152" y="762"/>
                </a:lnTo>
                <a:lnTo>
                  <a:pt x="1125" y="780"/>
                </a:lnTo>
                <a:lnTo>
                  <a:pt x="1086" y="800"/>
                </a:lnTo>
                <a:lnTo>
                  <a:pt x="1052" y="818"/>
                </a:lnTo>
                <a:lnTo>
                  <a:pt x="1022" y="832"/>
                </a:lnTo>
                <a:lnTo>
                  <a:pt x="993" y="844"/>
                </a:lnTo>
                <a:lnTo>
                  <a:pt x="962" y="860"/>
                </a:lnTo>
                <a:lnTo>
                  <a:pt x="932" y="870"/>
                </a:lnTo>
                <a:lnTo>
                  <a:pt x="906" y="879"/>
                </a:lnTo>
                <a:lnTo>
                  <a:pt x="871" y="890"/>
                </a:lnTo>
                <a:lnTo>
                  <a:pt x="831" y="902"/>
                </a:lnTo>
                <a:lnTo>
                  <a:pt x="799" y="910"/>
                </a:lnTo>
                <a:lnTo>
                  <a:pt x="772" y="918"/>
                </a:lnTo>
                <a:lnTo>
                  <a:pt x="744" y="921"/>
                </a:lnTo>
                <a:lnTo>
                  <a:pt x="719" y="928"/>
                </a:lnTo>
                <a:lnTo>
                  <a:pt x="691" y="929"/>
                </a:lnTo>
                <a:lnTo>
                  <a:pt x="660" y="934"/>
                </a:lnTo>
                <a:lnTo>
                  <a:pt x="634" y="935"/>
                </a:lnTo>
                <a:lnTo>
                  <a:pt x="605" y="935"/>
                </a:lnTo>
                <a:lnTo>
                  <a:pt x="558" y="932"/>
                </a:lnTo>
                <a:lnTo>
                  <a:pt x="525" y="925"/>
                </a:lnTo>
                <a:lnTo>
                  <a:pt x="496" y="914"/>
                </a:lnTo>
                <a:lnTo>
                  <a:pt x="478" y="903"/>
                </a:lnTo>
                <a:lnTo>
                  <a:pt x="191" y="373"/>
                </a:lnTo>
                <a:lnTo>
                  <a:pt x="55" y="327"/>
                </a:lnTo>
                <a:lnTo>
                  <a:pt x="0" y="0"/>
                </a:lnTo>
                <a:lnTo>
                  <a:pt x="373" y="163"/>
                </a:lnTo>
                <a:lnTo>
                  <a:pt x="355" y="327"/>
                </a:lnTo>
                <a:lnTo>
                  <a:pt x="662" y="809"/>
                </a:lnTo>
                <a:lnTo>
                  <a:pt x="682" y="816"/>
                </a:lnTo>
                <a:lnTo>
                  <a:pt x="707" y="824"/>
                </a:lnTo>
                <a:lnTo>
                  <a:pt x="755" y="828"/>
                </a:lnTo>
                <a:lnTo>
                  <a:pt x="783" y="826"/>
                </a:lnTo>
                <a:lnTo>
                  <a:pt x="811" y="824"/>
                </a:lnTo>
                <a:lnTo>
                  <a:pt x="844" y="819"/>
                </a:lnTo>
                <a:lnTo>
                  <a:pt x="874" y="814"/>
                </a:lnTo>
                <a:lnTo>
                  <a:pt x="902" y="808"/>
                </a:lnTo>
                <a:lnTo>
                  <a:pt x="933" y="800"/>
                </a:lnTo>
                <a:lnTo>
                  <a:pt x="967" y="791"/>
                </a:lnTo>
                <a:lnTo>
                  <a:pt x="1006" y="777"/>
                </a:lnTo>
                <a:lnTo>
                  <a:pt x="1040" y="765"/>
                </a:lnTo>
                <a:lnTo>
                  <a:pt x="1071" y="751"/>
                </a:lnTo>
                <a:lnTo>
                  <a:pt x="1111" y="732"/>
                </a:lnTo>
                <a:lnTo>
                  <a:pt x="1145" y="715"/>
                </a:lnTo>
                <a:lnTo>
                  <a:pt x="1173" y="700"/>
                </a:lnTo>
                <a:lnTo>
                  <a:pt x="1198" y="687"/>
                </a:lnTo>
                <a:lnTo>
                  <a:pt x="1227" y="667"/>
                </a:lnTo>
                <a:lnTo>
                  <a:pt x="1254" y="650"/>
                </a:lnTo>
                <a:lnTo>
                  <a:pt x="1280" y="631"/>
                </a:lnTo>
                <a:lnTo>
                  <a:pt x="1303" y="612"/>
                </a:lnTo>
                <a:lnTo>
                  <a:pt x="1336" y="582"/>
                </a:lnTo>
                <a:lnTo>
                  <a:pt x="1357" y="560"/>
                </a:lnTo>
                <a:lnTo>
                  <a:pt x="1377" y="538"/>
                </a:lnTo>
                <a:lnTo>
                  <a:pt x="1396" y="513"/>
                </a:lnTo>
                <a:lnTo>
                  <a:pt x="1405" y="499"/>
                </a:lnTo>
                <a:lnTo>
                  <a:pt x="1414" y="481"/>
                </a:lnTo>
                <a:lnTo>
                  <a:pt x="1419" y="469"/>
                </a:lnTo>
                <a:lnTo>
                  <a:pt x="1423" y="457"/>
                </a:lnTo>
                <a:lnTo>
                  <a:pt x="1426" y="447"/>
                </a:lnTo>
                <a:lnTo>
                  <a:pt x="1426" y="434"/>
                </a:lnTo>
                <a:lnTo>
                  <a:pt x="1424" y="425"/>
                </a:lnTo>
                <a:lnTo>
                  <a:pt x="1423" y="411"/>
                </a:lnTo>
                <a:lnTo>
                  <a:pt x="1411" y="381"/>
                </a:lnTo>
              </a:path>
            </a:pathLst>
          </a:custGeom>
          <a:solidFill>
            <a:srgbClr val="E3BE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>
              <a:cs typeface="B Lotus" pitchFamily="2" charset="-78"/>
            </a:endParaRPr>
          </a:p>
        </p:txBody>
      </p:sp>
      <p:sp>
        <p:nvSpPr>
          <p:cNvPr id="406537" name="Freeform 9"/>
          <p:cNvSpPr>
            <a:spLocks/>
          </p:cNvSpPr>
          <p:nvPr/>
        </p:nvSpPr>
        <p:spPr bwMode="auto">
          <a:xfrm rot="-937026">
            <a:off x="5916613" y="2538389"/>
            <a:ext cx="1511300" cy="2278063"/>
          </a:xfrm>
          <a:custGeom>
            <a:avLst/>
            <a:gdLst>
              <a:gd name="T0" fmla="*/ 2147483647 w 952"/>
              <a:gd name="T1" fmla="*/ 2147483647 h 1435"/>
              <a:gd name="T2" fmla="*/ 2147483647 w 952"/>
              <a:gd name="T3" fmla="*/ 2147483647 h 1435"/>
              <a:gd name="T4" fmla="*/ 2147483647 w 952"/>
              <a:gd name="T5" fmla="*/ 2147483647 h 1435"/>
              <a:gd name="T6" fmla="*/ 2147483647 w 952"/>
              <a:gd name="T7" fmla="*/ 2147483647 h 1435"/>
              <a:gd name="T8" fmla="*/ 2147483647 w 952"/>
              <a:gd name="T9" fmla="*/ 2147483647 h 1435"/>
              <a:gd name="T10" fmla="*/ 2147483647 w 952"/>
              <a:gd name="T11" fmla="*/ 2147483647 h 1435"/>
              <a:gd name="T12" fmla="*/ 2147483647 w 952"/>
              <a:gd name="T13" fmla="*/ 2147483647 h 1435"/>
              <a:gd name="T14" fmla="*/ 2147483647 w 952"/>
              <a:gd name="T15" fmla="*/ 2147483647 h 1435"/>
              <a:gd name="T16" fmla="*/ 2147483647 w 952"/>
              <a:gd name="T17" fmla="*/ 2147483647 h 1435"/>
              <a:gd name="T18" fmla="*/ 2147483647 w 952"/>
              <a:gd name="T19" fmla="*/ 2147483647 h 1435"/>
              <a:gd name="T20" fmla="*/ 2147483647 w 952"/>
              <a:gd name="T21" fmla="*/ 2147483647 h 1435"/>
              <a:gd name="T22" fmla="*/ 2147483647 w 952"/>
              <a:gd name="T23" fmla="*/ 2147483647 h 1435"/>
              <a:gd name="T24" fmla="*/ 2147483647 w 952"/>
              <a:gd name="T25" fmla="*/ 2147483647 h 1435"/>
              <a:gd name="T26" fmla="*/ 2147483647 w 952"/>
              <a:gd name="T27" fmla="*/ 2147483647 h 1435"/>
              <a:gd name="T28" fmla="*/ 2147483647 w 952"/>
              <a:gd name="T29" fmla="*/ 2147483647 h 1435"/>
              <a:gd name="T30" fmla="*/ 2147483647 w 952"/>
              <a:gd name="T31" fmla="*/ 2147483647 h 1435"/>
              <a:gd name="T32" fmla="*/ 2147483647 w 952"/>
              <a:gd name="T33" fmla="*/ 2147483647 h 1435"/>
              <a:gd name="T34" fmla="*/ 2147483647 w 952"/>
              <a:gd name="T35" fmla="*/ 2147483647 h 1435"/>
              <a:gd name="T36" fmla="*/ 2147483647 w 952"/>
              <a:gd name="T37" fmla="*/ 2147483647 h 1435"/>
              <a:gd name="T38" fmla="*/ 2147483647 w 952"/>
              <a:gd name="T39" fmla="*/ 2147483647 h 1435"/>
              <a:gd name="T40" fmla="*/ 2147483647 w 952"/>
              <a:gd name="T41" fmla="*/ 2147483647 h 1435"/>
              <a:gd name="T42" fmla="*/ 2147483647 w 952"/>
              <a:gd name="T43" fmla="*/ 2147483647 h 1435"/>
              <a:gd name="T44" fmla="*/ 2147483647 w 952"/>
              <a:gd name="T45" fmla="*/ 2147483647 h 1435"/>
              <a:gd name="T46" fmla="*/ 0 w 952"/>
              <a:gd name="T47" fmla="*/ 2147483647 h 1435"/>
              <a:gd name="T48" fmla="*/ 2147483647 w 952"/>
              <a:gd name="T49" fmla="*/ 2147483647 h 1435"/>
              <a:gd name="T50" fmla="*/ 2147483647 w 952"/>
              <a:gd name="T51" fmla="*/ 2147483647 h 1435"/>
              <a:gd name="T52" fmla="*/ 2147483647 w 952"/>
              <a:gd name="T53" fmla="*/ 2147483647 h 1435"/>
              <a:gd name="T54" fmla="*/ 2147483647 w 952"/>
              <a:gd name="T55" fmla="*/ 2147483647 h 1435"/>
              <a:gd name="T56" fmla="*/ 2147483647 w 952"/>
              <a:gd name="T57" fmla="*/ 2147483647 h 1435"/>
              <a:gd name="T58" fmla="*/ 2147483647 w 952"/>
              <a:gd name="T59" fmla="*/ 2147483647 h 1435"/>
              <a:gd name="T60" fmla="*/ 2147483647 w 952"/>
              <a:gd name="T61" fmla="*/ 2147483647 h 1435"/>
              <a:gd name="T62" fmla="*/ 2147483647 w 952"/>
              <a:gd name="T63" fmla="*/ 2147483647 h 1435"/>
              <a:gd name="T64" fmla="*/ 2147483647 w 952"/>
              <a:gd name="T65" fmla="*/ 2147483647 h 1435"/>
              <a:gd name="T66" fmla="*/ 2147483647 w 952"/>
              <a:gd name="T67" fmla="*/ 2147483647 h 1435"/>
              <a:gd name="T68" fmla="*/ 2147483647 w 952"/>
              <a:gd name="T69" fmla="*/ 2147483647 h 1435"/>
              <a:gd name="T70" fmla="*/ 2147483647 w 952"/>
              <a:gd name="T71" fmla="*/ 2147483647 h 1435"/>
              <a:gd name="T72" fmla="*/ 2147483647 w 952"/>
              <a:gd name="T73" fmla="*/ 2147483647 h 1435"/>
              <a:gd name="T74" fmla="*/ 2147483647 w 952"/>
              <a:gd name="T75" fmla="*/ 2147483647 h 1435"/>
              <a:gd name="T76" fmla="*/ 2147483647 w 952"/>
              <a:gd name="T77" fmla="*/ 2147483647 h 1435"/>
              <a:gd name="T78" fmla="*/ 2147483647 w 952"/>
              <a:gd name="T79" fmla="*/ 2147483647 h 1435"/>
              <a:gd name="T80" fmla="*/ 2147483647 w 952"/>
              <a:gd name="T81" fmla="*/ 2147483647 h 1435"/>
              <a:gd name="T82" fmla="*/ 2147483647 w 952"/>
              <a:gd name="T83" fmla="*/ 2147483647 h 1435"/>
              <a:gd name="T84" fmla="*/ 2147483647 w 952"/>
              <a:gd name="T85" fmla="*/ 0 h 143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52"/>
              <a:gd name="T130" fmla="*/ 0 h 1435"/>
              <a:gd name="T131" fmla="*/ 952 w 952"/>
              <a:gd name="T132" fmla="*/ 1435 h 143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52" h="1435">
                <a:moveTo>
                  <a:pt x="831" y="0"/>
                </a:moveTo>
                <a:lnTo>
                  <a:pt x="882" y="24"/>
                </a:lnTo>
                <a:lnTo>
                  <a:pt x="894" y="36"/>
                </a:lnTo>
                <a:lnTo>
                  <a:pt x="909" y="56"/>
                </a:lnTo>
                <a:lnTo>
                  <a:pt x="921" y="70"/>
                </a:lnTo>
                <a:lnTo>
                  <a:pt x="928" y="91"/>
                </a:lnTo>
                <a:lnTo>
                  <a:pt x="935" y="112"/>
                </a:lnTo>
                <a:lnTo>
                  <a:pt x="940" y="135"/>
                </a:lnTo>
                <a:lnTo>
                  <a:pt x="947" y="161"/>
                </a:lnTo>
                <a:lnTo>
                  <a:pt x="951" y="196"/>
                </a:lnTo>
                <a:lnTo>
                  <a:pt x="950" y="230"/>
                </a:lnTo>
                <a:lnTo>
                  <a:pt x="948" y="267"/>
                </a:lnTo>
                <a:lnTo>
                  <a:pt x="947" y="295"/>
                </a:lnTo>
                <a:lnTo>
                  <a:pt x="940" y="330"/>
                </a:lnTo>
                <a:lnTo>
                  <a:pt x="937" y="357"/>
                </a:lnTo>
                <a:lnTo>
                  <a:pt x="930" y="391"/>
                </a:lnTo>
                <a:lnTo>
                  <a:pt x="920" y="425"/>
                </a:lnTo>
                <a:lnTo>
                  <a:pt x="908" y="461"/>
                </a:lnTo>
                <a:lnTo>
                  <a:pt x="900" y="486"/>
                </a:lnTo>
                <a:lnTo>
                  <a:pt x="885" y="529"/>
                </a:lnTo>
                <a:lnTo>
                  <a:pt x="871" y="570"/>
                </a:lnTo>
                <a:lnTo>
                  <a:pt x="853" y="614"/>
                </a:lnTo>
                <a:lnTo>
                  <a:pt x="837" y="650"/>
                </a:lnTo>
                <a:lnTo>
                  <a:pt x="818" y="689"/>
                </a:lnTo>
                <a:lnTo>
                  <a:pt x="798" y="732"/>
                </a:lnTo>
                <a:lnTo>
                  <a:pt x="768" y="789"/>
                </a:lnTo>
                <a:lnTo>
                  <a:pt x="739" y="836"/>
                </a:lnTo>
                <a:lnTo>
                  <a:pt x="712" y="873"/>
                </a:lnTo>
                <a:lnTo>
                  <a:pt x="687" y="911"/>
                </a:lnTo>
                <a:lnTo>
                  <a:pt x="658" y="950"/>
                </a:lnTo>
                <a:lnTo>
                  <a:pt x="632" y="985"/>
                </a:lnTo>
                <a:lnTo>
                  <a:pt x="607" y="1018"/>
                </a:lnTo>
                <a:lnTo>
                  <a:pt x="571" y="1056"/>
                </a:lnTo>
                <a:lnTo>
                  <a:pt x="533" y="1099"/>
                </a:lnTo>
                <a:lnTo>
                  <a:pt x="500" y="1132"/>
                </a:lnTo>
                <a:lnTo>
                  <a:pt x="473" y="1163"/>
                </a:lnTo>
                <a:lnTo>
                  <a:pt x="442" y="1186"/>
                </a:lnTo>
                <a:lnTo>
                  <a:pt x="415" y="1209"/>
                </a:lnTo>
                <a:lnTo>
                  <a:pt x="386" y="1231"/>
                </a:lnTo>
                <a:lnTo>
                  <a:pt x="348" y="1258"/>
                </a:lnTo>
                <a:lnTo>
                  <a:pt x="318" y="1279"/>
                </a:lnTo>
                <a:lnTo>
                  <a:pt x="281" y="1299"/>
                </a:lnTo>
                <a:lnTo>
                  <a:pt x="219" y="1325"/>
                </a:lnTo>
                <a:lnTo>
                  <a:pt x="174" y="1339"/>
                </a:lnTo>
                <a:lnTo>
                  <a:pt x="129" y="1343"/>
                </a:lnTo>
                <a:lnTo>
                  <a:pt x="98" y="1342"/>
                </a:lnTo>
                <a:lnTo>
                  <a:pt x="59" y="1336"/>
                </a:lnTo>
                <a:lnTo>
                  <a:pt x="0" y="1434"/>
                </a:lnTo>
                <a:lnTo>
                  <a:pt x="20" y="1158"/>
                </a:lnTo>
                <a:lnTo>
                  <a:pt x="272" y="979"/>
                </a:lnTo>
                <a:lnTo>
                  <a:pt x="211" y="1078"/>
                </a:lnTo>
                <a:lnTo>
                  <a:pt x="250" y="1088"/>
                </a:lnTo>
                <a:lnTo>
                  <a:pt x="283" y="1084"/>
                </a:lnTo>
                <a:lnTo>
                  <a:pt x="318" y="1077"/>
                </a:lnTo>
                <a:lnTo>
                  <a:pt x="381" y="1052"/>
                </a:lnTo>
                <a:lnTo>
                  <a:pt x="414" y="1030"/>
                </a:lnTo>
                <a:lnTo>
                  <a:pt x="448" y="1007"/>
                </a:lnTo>
                <a:lnTo>
                  <a:pt x="483" y="979"/>
                </a:lnTo>
                <a:lnTo>
                  <a:pt x="517" y="952"/>
                </a:lnTo>
                <a:lnTo>
                  <a:pt x="546" y="924"/>
                </a:lnTo>
                <a:lnTo>
                  <a:pt x="577" y="893"/>
                </a:lnTo>
                <a:lnTo>
                  <a:pt x="613" y="857"/>
                </a:lnTo>
                <a:lnTo>
                  <a:pt x="650" y="810"/>
                </a:lnTo>
                <a:lnTo>
                  <a:pt x="682" y="769"/>
                </a:lnTo>
                <a:lnTo>
                  <a:pt x="708" y="729"/>
                </a:lnTo>
                <a:lnTo>
                  <a:pt x="742" y="678"/>
                </a:lnTo>
                <a:lnTo>
                  <a:pt x="771" y="631"/>
                </a:lnTo>
                <a:lnTo>
                  <a:pt x="793" y="594"/>
                </a:lnTo>
                <a:lnTo>
                  <a:pt x="812" y="557"/>
                </a:lnTo>
                <a:lnTo>
                  <a:pt x="834" y="511"/>
                </a:lnTo>
                <a:lnTo>
                  <a:pt x="853" y="470"/>
                </a:lnTo>
                <a:lnTo>
                  <a:pt x="869" y="426"/>
                </a:lnTo>
                <a:lnTo>
                  <a:pt x="883" y="384"/>
                </a:lnTo>
                <a:lnTo>
                  <a:pt x="900" y="322"/>
                </a:lnTo>
                <a:lnTo>
                  <a:pt x="909" y="279"/>
                </a:lnTo>
                <a:lnTo>
                  <a:pt x="915" y="234"/>
                </a:lnTo>
                <a:lnTo>
                  <a:pt x="920" y="188"/>
                </a:lnTo>
                <a:lnTo>
                  <a:pt x="917" y="162"/>
                </a:lnTo>
                <a:lnTo>
                  <a:pt x="916" y="135"/>
                </a:lnTo>
                <a:lnTo>
                  <a:pt x="911" y="112"/>
                </a:lnTo>
                <a:lnTo>
                  <a:pt x="907" y="93"/>
                </a:lnTo>
                <a:lnTo>
                  <a:pt x="903" y="77"/>
                </a:lnTo>
                <a:lnTo>
                  <a:pt x="893" y="63"/>
                </a:lnTo>
                <a:lnTo>
                  <a:pt x="884" y="51"/>
                </a:lnTo>
                <a:lnTo>
                  <a:pt x="871" y="35"/>
                </a:lnTo>
                <a:lnTo>
                  <a:pt x="831" y="0"/>
                </a:lnTo>
              </a:path>
            </a:pathLst>
          </a:custGeom>
          <a:gradFill rotWithShape="0">
            <a:gsLst>
              <a:gs pos="0">
                <a:srgbClr val="B760F9"/>
              </a:gs>
              <a:gs pos="100000">
                <a:srgbClr val="6E3A95"/>
              </a:gs>
            </a:gsLst>
            <a:lin ang="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fa-IR" sz="3200" b="1">
              <a:latin typeface="F_Nazanin" pitchFamily="2" charset="2"/>
              <a:cs typeface="Nazanin" pitchFamily="2" charset="-78"/>
            </a:endParaRPr>
          </a:p>
        </p:txBody>
      </p:sp>
      <p:sp>
        <p:nvSpPr>
          <p:cNvPr id="406538" name="Rectangle 10"/>
          <p:cNvSpPr>
            <a:spLocks noChangeArrowheads="1"/>
          </p:cNvSpPr>
          <p:nvPr/>
        </p:nvSpPr>
        <p:spPr bwMode="auto">
          <a:xfrm>
            <a:off x="5907088" y="1704952"/>
            <a:ext cx="2779712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/>
            <a:r>
              <a:rPr lang="fa-IR" sz="3200" b="1">
                <a:solidFill>
                  <a:srgbClr val="FF0000"/>
                </a:solidFill>
                <a:cs typeface="B Mitra" pitchFamily="2" charset="-78"/>
              </a:rPr>
              <a:t>آینده</a:t>
            </a:r>
            <a:r>
              <a:rPr lang="fa-IR" sz="3200" b="1">
                <a:solidFill>
                  <a:srgbClr val="FF0000"/>
                </a:solidFill>
                <a:cs typeface="B Lotus" pitchFamily="2" charset="-78"/>
              </a:rPr>
              <a:t>‌</a:t>
            </a:r>
            <a:r>
              <a:rPr lang="fa-IR" sz="3200" b="1">
                <a:solidFill>
                  <a:srgbClr val="FF0000"/>
                </a:solidFill>
                <a:cs typeface="B Mitra" pitchFamily="2" charset="-78"/>
              </a:rPr>
              <a:t>هاي كلان ملي</a:t>
            </a:r>
            <a:endParaRPr lang="en-GB" sz="3200" b="1">
              <a:solidFill>
                <a:srgbClr val="FF0000"/>
              </a:solidFill>
              <a:cs typeface="B Mitra" pitchFamily="2" charset="-78"/>
            </a:endParaRPr>
          </a:p>
        </p:txBody>
      </p:sp>
      <p:sp>
        <p:nvSpPr>
          <p:cNvPr id="406539" name="Freeform 11"/>
          <p:cNvSpPr>
            <a:spLocks/>
          </p:cNvSpPr>
          <p:nvPr/>
        </p:nvSpPr>
        <p:spPr bwMode="auto">
          <a:xfrm rot="527947">
            <a:off x="1809750" y="2430439"/>
            <a:ext cx="1225550" cy="2566988"/>
          </a:xfrm>
          <a:custGeom>
            <a:avLst/>
            <a:gdLst>
              <a:gd name="T0" fmla="*/ 2147483647 w 784"/>
              <a:gd name="T1" fmla="*/ 2147483647 h 1551"/>
              <a:gd name="T2" fmla="*/ 2147483647 w 784"/>
              <a:gd name="T3" fmla="*/ 2147483647 h 1551"/>
              <a:gd name="T4" fmla="*/ 2147483647 w 784"/>
              <a:gd name="T5" fmla="*/ 2147483647 h 1551"/>
              <a:gd name="T6" fmla="*/ 2147483647 w 784"/>
              <a:gd name="T7" fmla="*/ 2147483647 h 1551"/>
              <a:gd name="T8" fmla="*/ 2147483647 w 784"/>
              <a:gd name="T9" fmla="*/ 2147483647 h 1551"/>
              <a:gd name="T10" fmla="*/ 2147483647 w 784"/>
              <a:gd name="T11" fmla="*/ 2147483647 h 1551"/>
              <a:gd name="T12" fmla="*/ 2147483647 w 784"/>
              <a:gd name="T13" fmla="*/ 2147483647 h 1551"/>
              <a:gd name="T14" fmla="*/ 2147483647 w 784"/>
              <a:gd name="T15" fmla="*/ 2147483647 h 1551"/>
              <a:gd name="T16" fmla="*/ 2147483647 w 784"/>
              <a:gd name="T17" fmla="*/ 2147483647 h 1551"/>
              <a:gd name="T18" fmla="*/ 2147483647 w 784"/>
              <a:gd name="T19" fmla="*/ 2147483647 h 1551"/>
              <a:gd name="T20" fmla="*/ 2147483647 w 784"/>
              <a:gd name="T21" fmla="*/ 2147483647 h 1551"/>
              <a:gd name="T22" fmla="*/ 2147483647 w 784"/>
              <a:gd name="T23" fmla="*/ 2147483647 h 1551"/>
              <a:gd name="T24" fmla="*/ 2147483647 w 784"/>
              <a:gd name="T25" fmla="*/ 2147483647 h 1551"/>
              <a:gd name="T26" fmla="*/ 2147483647 w 784"/>
              <a:gd name="T27" fmla="*/ 2147483647 h 1551"/>
              <a:gd name="T28" fmla="*/ 2147483647 w 784"/>
              <a:gd name="T29" fmla="*/ 2147483647 h 1551"/>
              <a:gd name="T30" fmla="*/ 2147483647 w 784"/>
              <a:gd name="T31" fmla="*/ 2147483647 h 1551"/>
              <a:gd name="T32" fmla="*/ 2147483647 w 784"/>
              <a:gd name="T33" fmla="*/ 2147483647 h 1551"/>
              <a:gd name="T34" fmla="*/ 2147483647 w 784"/>
              <a:gd name="T35" fmla="*/ 2147483647 h 1551"/>
              <a:gd name="T36" fmla="*/ 2147483647 w 784"/>
              <a:gd name="T37" fmla="*/ 2147483647 h 1551"/>
              <a:gd name="T38" fmla="*/ 2147483647 w 784"/>
              <a:gd name="T39" fmla="*/ 2147483647 h 1551"/>
              <a:gd name="T40" fmla="*/ 2147483647 w 784"/>
              <a:gd name="T41" fmla="*/ 2147483647 h 1551"/>
              <a:gd name="T42" fmla="*/ 2147483647 w 784"/>
              <a:gd name="T43" fmla="*/ 2147483647 h 1551"/>
              <a:gd name="T44" fmla="*/ 2147483647 w 784"/>
              <a:gd name="T45" fmla="*/ 2147483647 h 1551"/>
              <a:gd name="T46" fmla="*/ 2147483647 w 784"/>
              <a:gd name="T47" fmla="*/ 2147483647 h 1551"/>
              <a:gd name="T48" fmla="*/ 2147483647 w 784"/>
              <a:gd name="T49" fmla="*/ 2147483647 h 1551"/>
              <a:gd name="T50" fmla="*/ 2147483647 w 784"/>
              <a:gd name="T51" fmla="*/ 2147483647 h 1551"/>
              <a:gd name="T52" fmla="*/ 2147483647 w 784"/>
              <a:gd name="T53" fmla="*/ 2147483647 h 1551"/>
              <a:gd name="T54" fmla="*/ 2147483647 w 784"/>
              <a:gd name="T55" fmla="*/ 2147483647 h 1551"/>
              <a:gd name="T56" fmla="*/ 2147483647 w 784"/>
              <a:gd name="T57" fmla="*/ 2147483647 h 1551"/>
              <a:gd name="T58" fmla="*/ 2147483647 w 784"/>
              <a:gd name="T59" fmla="*/ 2147483647 h 1551"/>
              <a:gd name="T60" fmla="*/ 2147483647 w 784"/>
              <a:gd name="T61" fmla="*/ 2147483647 h 1551"/>
              <a:gd name="T62" fmla="*/ 2147483647 w 784"/>
              <a:gd name="T63" fmla="*/ 2147483647 h 1551"/>
              <a:gd name="T64" fmla="*/ 2147483647 w 784"/>
              <a:gd name="T65" fmla="*/ 2147483647 h 1551"/>
              <a:gd name="T66" fmla="*/ 2147483647 w 784"/>
              <a:gd name="T67" fmla="*/ 2147483647 h 1551"/>
              <a:gd name="T68" fmla="*/ 2147483647 w 784"/>
              <a:gd name="T69" fmla="*/ 2147483647 h 1551"/>
              <a:gd name="T70" fmla="*/ 2147483647 w 784"/>
              <a:gd name="T71" fmla="*/ 2147483647 h 1551"/>
              <a:gd name="T72" fmla="*/ 2147483647 w 784"/>
              <a:gd name="T73" fmla="*/ 2147483647 h 1551"/>
              <a:gd name="T74" fmla="*/ 2147483647 w 784"/>
              <a:gd name="T75" fmla="*/ 2147483647 h 1551"/>
              <a:gd name="T76" fmla="*/ 2147483647 w 784"/>
              <a:gd name="T77" fmla="*/ 2147483647 h 1551"/>
              <a:gd name="T78" fmla="*/ 2147483647 w 784"/>
              <a:gd name="T79" fmla="*/ 2147483647 h 1551"/>
              <a:gd name="T80" fmla="*/ 2147483647 w 784"/>
              <a:gd name="T81" fmla="*/ 2147483647 h 1551"/>
              <a:gd name="T82" fmla="*/ 2147483647 w 784"/>
              <a:gd name="T83" fmla="*/ 2147483647 h 1551"/>
              <a:gd name="T84" fmla="*/ 2147483647 w 784"/>
              <a:gd name="T85" fmla="*/ 0 h 155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84"/>
              <a:gd name="T130" fmla="*/ 0 h 1551"/>
              <a:gd name="T131" fmla="*/ 784 w 784"/>
              <a:gd name="T132" fmla="*/ 1551 h 155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84" h="1551">
                <a:moveTo>
                  <a:pt x="161" y="0"/>
                </a:moveTo>
                <a:lnTo>
                  <a:pt x="108" y="17"/>
                </a:lnTo>
                <a:lnTo>
                  <a:pt x="95" y="29"/>
                </a:lnTo>
                <a:lnTo>
                  <a:pt x="75" y="44"/>
                </a:lnTo>
                <a:lnTo>
                  <a:pt x="62" y="58"/>
                </a:lnTo>
                <a:lnTo>
                  <a:pt x="51" y="76"/>
                </a:lnTo>
                <a:lnTo>
                  <a:pt x="40" y="96"/>
                </a:lnTo>
                <a:lnTo>
                  <a:pt x="32" y="119"/>
                </a:lnTo>
                <a:lnTo>
                  <a:pt x="23" y="143"/>
                </a:lnTo>
                <a:lnTo>
                  <a:pt x="13" y="176"/>
                </a:lnTo>
                <a:lnTo>
                  <a:pt x="8" y="210"/>
                </a:lnTo>
                <a:lnTo>
                  <a:pt x="5" y="248"/>
                </a:lnTo>
                <a:lnTo>
                  <a:pt x="1" y="275"/>
                </a:lnTo>
                <a:lnTo>
                  <a:pt x="1" y="311"/>
                </a:lnTo>
                <a:lnTo>
                  <a:pt x="0" y="337"/>
                </a:lnTo>
                <a:lnTo>
                  <a:pt x="2" y="373"/>
                </a:lnTo>
                <a:lnTo>
                  <a:pt x="7" y="407"/>
                </a:lnTo>
                <a:lnTo>
                  <a:pt x="14" y="445"/>
                </a:lnTo>
                <a:lnTo>
                  <a:pt x="16" y="471"/>
                </a:lnTo>
                <a:lnTo>
                  <a:pt x="25" y="517"/>
                </a:lnTo>
                <a:lnTo>
                  <a:pt x="32" y="558"/>
                </a:lnTo>
                <a:lnTo>
                  <a:pt x="44" y="605"/>
                </a:lnTo>
                <a:lnTo>
                  <a:pt x="53" y="642"/>
                </a:lnTo>
                <a:lnTo>
                  <a:pt x="65" y="683"/>
                </a:lnTo>
                <a:lnTo>
                  <a:pt x="79" y="729"/>
                </a:lnTo>
                <a:lnTo>
                  <a:pt x="102" y="791"/>
                </a:lnTo>
                <a:lnTo>
                  <a:pt x="122" y="840"/>
                </a:lnTo>
                <a:lnTo>
                  <a:pt x="141" y="882"/>
                </a:lnTo>
                <a:lnTo>
                  <a:pt x="162" y="923"/>
                </a:lnTo>
                <a:lnTo>
                  <a:pt x="184" y="968"/>
                </a:lnTo>
                <a:lnTo>
                  <a:pt x="204" y="1005"/>
                </a:lnTo>
                <a:lnTo>
                  <a:pt x="224" y="1041"/>
                </a:lnTo>
                <a:lnTo>
                  <a:pt x="253" y="1086"/>
                </a:lnTo>
                <a:lnTo>
                  <a:pt x="284" y="1134"/>
                </a:lnTo>
                <a:lnTo>
                  <a:pt x="310" y="1172"/>
                </a:lnTo>
                <a:lnTo>
                  <a:pt x="334" y="1207"/>
                </a:lnTo>
                <a:lnTo>
                  <a:pt x="361" y="1234"/>
                </a:lnTo>
                <a:lnTo>
                  <a:pt x="382" y="1260"/>
                </a:lnTo>
                <a:lnTo>
                  <a:pt x="408" y="1286"/>
                </a:lnTo>
                <a:lnTo>
                  <a:pt x="440" y="1320"/>
                </a:lnTo>
                <a:lnTo>
                  <a:pt x="470" y="1346"/>
                </a:lnTo>
                <a:lnTo>
                  <a:pt x="502" y="1370"/>
                </a:lnTo>
                <a:lnTo>
                  <a:pt x="559" y="1406"/>
                </a:lnTo>
                <a:lnTo>
                  <a:pt x="601" y="1425"/>
                </a:lnTo>
                <a:lnTo>
                  <a:pt x="644" y="1438"/>
                </a:lnTo>
                <a:lnTo>
                  <a:pt x="675" y="1442"/>
                </a:lnTo>
                <a:lnTo>
                  <a:pt x="715" y="1442"/>
                </a:lnTo>
                <a:lnTo>
                  <a:pt x="758" y="1550"/>
                </a:lnTo>
                <a:lnTo>
                  <a:pt x="783" y="1273"/>
                </a:lnTo>
                <a:lnTo>
                  <a:pt x="561" y="1056"/>
                </a:lnTo>
                <a:lnTo>
                  <a:pt x="604" y="1162"/>
                </a:lnTo>
                <a:lnTo>
                  <a:pt x="567" y="1166"/>
                </a:lnTo>
                <a:lnTo>
                  <a:pt x="535" y="1158"/>
                </a:lnTo>
                <a:lnTo>
                  <a:pt x="500" y="1146"/>
                </a:lnTo>
                <a:lnTo>
                  <a:pt x="442" y="1111"/>
                </a:lnTo>
                <a:lnTo>
                  <a:pt x="411" y="1085"/>
                </a:lnTo>
                <a:lnTo>
                  <a:pt x="383" y="1056"/>
                </a:lnTo>
                <a:lnTo>
                  <a:pt x="353" y="1024"/>
                </a:lnTo>
                <a:lnTo>
                  <a:pt x="323" y="991"/>
                </a:lnTo>
                <a:lnTo>
                  <a:pt x="299" y="958"/>
                </a:lnTo>
                <a:lnTo>
                  <a:pt x="272" y="924"/>
                </a:lnTo>
                <a:lnTo>
                  <a:pt x="244" y="882"/>
                </a:lnTo>
                <a:lnTo>
                  <a:pt x="214" y="830"/>
                </a:lnTo>
                <a:lnTo>
                  <a:pt x="188" y="785"/>
                </a:lnTo>
                <a:lnTo>
                  <a:pt x="168" y="741"/>
                </a:lnTo>
                <a:lnTo>
                  <a:pt x="144" y="684"/>
                </a:lnTo>
                <a:lnTo>
                  <a:pt x="122" y="633"/>
                </a:lnTo>
                <a:lnTo>
                  <a:pt x="106" y="595"/>
                </a:lnTo>
                <a:lnTo>
                  <a:pt x="93" y="555"/>
                </a:lnTo>
                <a:lnTo>
                  <a:pt x="78" y="506"/>
                </a:lnTo>
                <a:lnTo>
                  <a:pt x="68" y="460"/>
                </a:lnTo>
                <a:lnTo>
                  <a:pt x="59" y="416"/>
                </a:lnTo>
                <a:lnTo>
                  <a:pt x="52" y="371"/>
                </a:lnTo>
                <a:lnTo>
                  <a:pt x="43" y="308"/>
                </a:lnTo>
                <a:lnTo>
                  <a:pt x="41" y="265"/>
                </a:lnTo>
                <a:lnTo>
                  <a:pt x="41" y="220"/>
                </a:lnTo>
                <a:lnTo>
                  <a:pt x="45" y="174"/>
                </a:lnTo>
                <a:lnTo>
                  <a:pt x="50" y="149"/>
                </a:lnTo>
                <a:lnTo>
                  <a:pt x="56" y="122"/>
                </a:lnTo>
                <a:lnTo>
                  <a:pt x="64" y="100"/>
                </a:lnTo>
                <a:lnTo>
                  <a:pt x="72" y="83"/>
                </a:lnTo>
                <a:lnTo>
                  <a:pt x="78" y="67"/>
                </a:lnTo>
                <a:lnTo>
                  <a:pt x="91" y="54"/>
                </a:lnTo>
                <a:lnTo>
                  <a:pt x="102" y="43"/>
                </a:lnTo>
                <a:lnTo>
                  <a:pt x="117" y="30"/>
                </a:lnTo>
                <a:lnTo>
                  <a:pt x="161" y="0"/>
                </a:lnTo>
              </a:path>
            </a:pathLst>
          </a:custGeom>
          <a:gradFill rotWithShape="0">
            <a:gsLst>
              <a:gs pos="0">
                <a:srgbClr val="5B307C"/>
              </a:gs>
              <a:gs pos="100000">
                <a:srgbClr val="B760F9"/>
              </a:gs>
            </a:gsLst>
            <a:lin ang="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>
              <a:cs typeface="B Lotus" pitchFamily="2" charset="-78"/>
            </a:endParaRPr>
          </a:p>
        </p:txBody>
      </p:sp>
      <p:sp>
        <p:nvSpPr>
          <p:cNvPr id="406540" name="Freeform 12"/>
          <p:cNvSpPr>
            <a:spLocks/>
          </p:cNvSpPr>
          <p:nvPr/>
        </p:nvSpPr>
        <p:spPr bwMode="auto">
          <a:xfrm rot="-908659">
            <a:off x="4921250" y="1998639"/>
            <a:ext cx="1412875" cy="2349500"/>
          </a:xfrm>
          <a:custGeom>
            <a:avLst/>
            <a:gdLst>
              <a:gd name="T0" fmla="*/ 2147483647 w 890"/>
              <a:gd name="T1" fmla="*/ 2147483647 h 1480"/>
              <a:gd name="T2" fmla="*/ 2147483647 w 890"/>
              <a:gd name="T3" fmla="*/ 2147483647 h 1480"/>
              <a:gd name="T4" fmla="*/ 2147483647 w 890"/>
              <a:gd name="T5" fmla="*/ 2147483647 h 1480"/>
              <a:gd name="T6" fmla="*/ 2147483647 w 890"/>
              <a:gd name="T7" fmla="*/ 2147483647 h 1480"/>
              <a:gd name="T8" fmla="*/ 2147483647 w 890"/>
              <a:gd name="T9" fmla="*/ 2147483647 h 1480"/>
              <a:gd name="T10" fmla="*/ 2147483647 w 890"/>
              <a:gd name="T11" fmla="*/ 2147483647 h 1480"/>
              <a:gd name="T12" fmla="*/ 2147483647 w 890"/>
              <a:gd name="T13" fmla="*/ 2147483647 h 1480"/>
              <a:gd name="T14" fmla="*/ 2147483647 w 890"/>
              <a:gd name="T15" fmla="*/ 2147483647 h 1480"/>
              <a:gd name="T16" fmla="*/ 2147483647 w 890"/>
              <a:gd name="T17" fmla="*/ 2147483647 h 1480"/>
              <a:gd name="T18" fmla="*/ 2147483647 w 890"/>
              <a:gd name="T19" fmla="*/ 2147483647 h 1480"/>
              <a:gd name="T20" fmla="*/ 2147483647 w 890"/>
              <a:gd name="T21" fmla="*/ 2147483647 h 1480"/>
              <a:gd name="T22" fmla="*/ 2147483647 w 890"/>
              <a:gd name="T23" fmla="*/ 2147483647 h 1480"/>
              <a:gd name="T24" fmla="*/ 2147483647 w 890"/>
              <a:gd name="T25" fmla="*/ 2147483647 h 1480"/>
              <a:gd name="T26" fmla="*/ 2147483647 w 890"/>
              <a:gd name="T27" fmla="*/ 2147483647 h 1480"/>
              <a:gd name="T28" fmla="*/ 2147483647 w 890"/>
              <a:gd name="T29" fmla="*/ 2147483647 h 1480"/>
              <a:gd name="T30" fmla="*/ 2147483647 w 890"/>
              <a:gd name="T31" fmla="*/ 2147483647 h 1480"/>
              <a:gd name="T32" fmla="*/ 2147483647 w 890"/>
              <a:gd name="T33" fmla="*/ 2147483647 h 1480"/>
              <a:gd name="T34" fmla="*/ 2147483647 w 890"/>
              <a:gd name="T35" fmla="*/ 2147483647 h 1480"/>
              <a:gd name="T36" fmla="*/ 2147483647 w 890"/>
              <a:gd name="T37" fmla="*/ 2147483647 h 1480"/>
              <a:gd name="T38" fmla="*/ 2147483647 w 890"/>
              <a:gd name="T39" fmla="*/ 2147483647 h 1480"/>
              <a:gd name="T40" fmla="*/ 2147483647 w 890"/>
              <a:gd name="T41" fmla="*/ 2147483647 h 1480"/>
              <a:gd name="T42" fmla="*/ 2147483647 w 890"/>
              <a:gd name="T43" fmla="*/ 2147483647 h 1480"/>
              <a:gd name="T44" fmla="*/ 2147483647 w 890"/>
              <a:gd name="T45" fmla="*/ 2147483647 h 1480"/>
              <a:gd name="T46" fmla="*/ 2147483647 w 890"/>
              <a:gd name="T47" fmla="*/ 0 h 1480"/>
              <a:gd name="T48" fmla="*/ 2147483647 w 890"/>
              <a:gd name="T49" fmla="*/ 2147483647 h 1480"/>
              <a:gd name="T50" fmla="*/ 2147483647 w 890"/>
              <a:gd name="T51" fmla="*/ 2147483647 h 1480"/>
              <a:gd name="T52" fmla="*/ 2147483647 w 890"/>
              <a:gd name="T53" fmla="*/ 2147483647 h 1480"/>
              <a:gd name="T54" fmla="*/ 2147483647 w 890"/>
              <a:gd name="T55" fmla="*/ 2147483647 h 1480"/>
              <a:gd name="T56" fmla="*/ 2147483647 w 890"/>
              <a:gd name="T57" fmla="*/ 2147483647 h 1480"/>
              <a:gd name="T58" fmla="*/ 2147483647 w 890"/>
              <a:gd name="T59" fmla="*/ 2147483647 h 1480"/>
              <a:gd name="T60" fmla="*/ 2147483647 w 890"/>
              <a:gd name="T61" fmla="*/ 2147483647 h 1480"/>
              <a:gd name="T62" fmla="*/ 2147483647 w 890"/>
              <a:gd name="T63" fmla="*/ 2147483647 h 1480"/>
              <a:gd name="T64" fmla="*/ 2147483647 w 890"/>
              <a:gd name="T65" fmla="*/ 2147483647 h 1480"/>
              <a:gd name="T66" fmla="*/ 2147483647 w 890"/>
              <a:gd name="T67" fmla="*/ 2147483647 h 1480"/>
              <a:gd name="T68" fmla="*/ 2147483647 w 890"/>
              <a:gd name="T69" fmla="*/ 2147483647 h 1480"/>
              <a:gd name="T70" fmla="*/ 2147483647 w 890"/>
              <a:gd name="T71" fmla="*/ 2147483647 h 1480"/>
              <a:gd name="T72" fmla="*/ 2147483647 w 890"/>
              <a:gd name="T73" fmla="*/ 2147483647 h 1480"/>
              <a:gd name="T74" fmla="*/ 2147483647 w 890"/>
              <a:gd name="T75" fmla="*/ 2147483647 h 1480"/>
              <a:gd name="T76" fmla="*/ 2147483647 w 890"/>
              <a:gd name="T77" fmla="*/ 2147483647 h 1480"/>
              <a:gd name="T78" fmla="*/ 2147483647 w 890"/>
              <a:gd name="T79" fmla="*/ 2147483647 h 1480"/>
              <a:gd name="T80" fmla="*/ 2147483647 w 890"/>
              <a:gd name="T81" fmla="*/ 2147483647 h 1480"/>
              <a:gd name="T82" fmla="*/ 2147483647 w 890"/>
              <a:gd name="T83" fmla="*/ 2147483647 h 1480"/>
              <a:gd name="T84" fmla="*/ 2147483647 w 890"/>
              <a:gd name="T85" fmla="*/ 2147483647 h 148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90"/>
              <a:gd name="T130" fmla="*/ 0 h 1480"/>
              <a:gd name="T131" fmla="*/ 890 w 890"/>
              <a:gd name="T132" fmla="*/ 1480 h 148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90" h="1480">
                <a:moveTo>
                  <a:pt x="132" y="1479"/>
                </a:moveTo>
                <a:lnTo>
                  <a:pt x="79" y="1455"/>
                </a:lnTo>
                <a:lnTo>
                  <a:pt x="68" y="1443"/>
                </a:lnTo>
                <a:lnTo>
                  <a:pt x="52" y="1425"/>
                </a:lnTo>
                <a:lnTo>
                  <a:pt x="40" y="1410"/>
                </a:lnTo>
                <a:lnTo>
                  <a:pt x="31" y="1392"/>
                </a:lnTo>
                <a:lnTo>
                  <a:pt x="22" y="1372"/>
                </a:lnTo>
                <a:lnTo>
                  <a:pt x="16" y="1348"/>
                </a:lnTo>
                <a:lnTo>
                  <a:pt x="9" y="1321"/>
                </a:lnTo>
                <a:lnTo>
                  <a:pt x="3" y="1286"/>
                </a:lnTo>
                <a:lnTo>
                  <a:pt x="0" y="1254"/>
                </a:lnTo>
                <a:lnTo>
                  <a:pt x="3" y="1215"/>
                </a:lnTo>
                <a:lnTo>
                  <a:pt x="3" y="1188"/>
                </a:lnTo>
                <a:lnTo>
                  <a:pt x="6" y="1153"/>
                </a:lnTo>
                <a:lnTo>
                  <a:pt x="8" y="1128"/>
                </a:lnTo>
                <a:lnTo>
                  <a:pt x="13" y="1091"/>
                </a:lnTo>
                <a:lnTo>
                  <a:pt x="21" y="1057"/>
                </a:lnTo>
                <a:lnTo>
                  <a:pt x="34" y="1022"/>
                </a:lnTo>
                <a:lnTo>
                  <a:pt x="37" y="995"/>
                </a:lnTo>
                <a:lnTo>
                  <a:pt x="52" y="950"/>
                </a:lnTo>
                <a:lnTo>
                  <a:pt x="63" y="910"/>
                </a:lnTo>
                <a:lnTo>
                  <a:pt x="79" y="863"/>
                </a:lnTo>
                <a:lnTo>
                  <a:pt x="92" y="830"/>
                </a:lnTo>
                <a:lnTo>
                  <a:pt x="108" y="787"/>
                </a:lnTo>
                <a:lnTo>
                  <a:pt x="128" y="743"/>
                </a:lnTo>
                <a:lnTo>
                  <a:pt x="156" y="685"/>
                </a:lnTo>
                <a:lnTo>
                  <a:pt x="181" y="638"/>
                </a:lnTo>
                <a:lnTo>
                  <a:pt x="204" y="599"/>
                </a:lnTo>
                <a:lnTo>
                  <a:pt x="229" y="559"/>
                </a:lnTo>
                <a:lnTo>
                  <a:pt x="257" y="516"/>
                </a:lnTo>
                <a:lnTo>
                  <a:pt x="280" y="483"/>
                </a:lnTo>
                <a:lnTo>
                  <a:pt x="304" y="450"/>
                </a:lnTo>
                <a:lnTo>
                  <a:pt x="337" y="407"/>
                </a:lnTo>
                <a:lnTo>
                  <a:pt x="374" y="362"/>
                </a:lnTo>
                <a:lnTo>
                  <a:pt x="405" y="327"/>
                </a:lnTo>
                <a:lnTo>
                  <a:pt x="431" y="297"/>
                </a:lnTo>
                <a:lnTo>
                  <a:pt x="461" y="273"/>
                </a:lnTo>
                <a:lnTo>
                  <a:pt x="484" y="247"/>
                </a:lnTo>
                <a:lnTo>
                  <a:pt x="511" y="224"/>
                </a:lnTo>
                <a:lnTo>
                  <a:pt x="547" y="192"/>
                </a:lnTo>
                <a:lnTo>
                  <a:pt x="577" y="171"/>
                </a:lnTo>
                <a:lnTo>
                  <a:pt x="615" y="149"/>
                </a:lnTo>
                <a:lnTo>
                  <a:pt x="676" y="121"/>
                </a:lnTo>
                <a:lnTo>
                  <a:pt x="719" y="107"/>
                </a:lnTo>
                <a:lnTo>
                  <a:pt x="762" y="98"/>
                </a:lnTo>
                <a:lnTo>
                  <a:pt x="795" y="97"/>
                </a:lnTo>
                <a:lnTo>
                  <a:pt x="834" y="103"/>
                </a:lnTo>
                <a:lnTo>
                  <a:pt x="889" y="0"/>
                </a:lnTo>
                <a:lnTo>
                  <a:pt x="883" y="278"/>
                </a:lnTo>
                <a:lnTo>
                  <a:pt x="642" y="470"/>
                </a:lnTo>
                <a:lnTo>
                  <a:pt x="696" y="368"/>
                </a:lnTo>
                <a:lnTo>
                  <a:pt x="659" y="361"/>
                </a:lnTo>
                <a:lnTo>
                  <a:pt x="625" y="364"/>
                </a:lnTo>
                <a:lnTo>
                  <a:pt x="589" y="372"/>
                </a:lnTo>
                <a:lnTo>
                  <a:pt x="529" y="404"/>
                </a:lnTo>
                <a:lnTo>
                  <a:pt x="495" y="425"/>
                </a:lnTo>
                <a:lnTo>
                  <a:pt x="462" y="452"/>
                </a:lnTo>
                <a:lnTo>
                  <a:pt x="429" y="479"/>
                </a:lnTo>
                <a:lnTo>
                  <a:pt x="396" y="509"/>
                </a:lnTo>
                <a:lnTo>
                  <a:pt x="368" y="541"/>
                </a:lnTo>
                <a:lnTo>
                  <a:pt x="339" y="572"/>
                </a:lnTo>
                <a:lnTo>
                  <a:pt x="307" y="610"/>
                </a:lnTo>
                <a:lnTo>
                  <a:pt x="271" y="658"/>
                </a:lnTo>
                <a:lnTo>
                  <a:pt x="241" y="700"/>
                </a:lnTo>
                <a:lnTo>
                  <a:pt x="217" y="743"/>
                </a:lnTo>
                <a:lnTo>
                  <a:pt x="188" y="795"/>
                </a:lnTo>
                <a:lnTo>
                  <a:pt x="157" y="845"/>
                </a:lnTo>
                <a:lnTo>
                  <a:pt x="139" y="881"/>
                </a:lnTo>
                <a:lnTo>
                  <a:pt x="122" y="920"/>
                </a:lnTo>
                <a:lnTo>
                  <a:pt x="101" y="966"/>
                </a:lnTo>
                <a:lnTo>
                  <a:pt x="88" y="1010"/>
                </a:lnTo>
                <a:lnTo>
                  <a:pt x="74" y="1054"/>
                </a:lnTo>
                <a:lnTo>
                  <a:pt x="62" y="1097"/>
                </a:lnTo>
                <a:lnTo>
                  <a:pt x="47" y="1160"/>
                </a:lnTo>
                <a:lnTo>
                  <a:pt x="41" y="1201"/>
                </a:lnTo>
                <a:lnTo>
                  <a:pt x="37" y="1247"/>
                </a:lnTo>
                <a:lnTo>
                  <a:pt x="35" y="1292"/>
                </a:lnTo>
                <a:lnTo>
                  <a:pt x="39" y="1317"/>
                </a:lnTo>
                <a:lnTo>
                  <a:pt x="40" y="1346"/>
                </a:lnTo>
                <a:lnTo>
                  <a:pt x="45" y="1369"/>
                </a:lnTo>
                <a:lnTo>
                  <a:pt x="52" y="1387"/>
                </a:lnTo>
                <a:lnTo>
                  <a:pt x="56" y="1402"/>
                </a:lnTo>
                <a:lnTo>
                  <a:pt x="67" y="1417"/>
                </a:lnTo>
                <a:lnTo>
                  <a:pt x="78" y="1431"/>
                </a:lnTo>
                <a:lnTo>
                  <a:pt x="91" y="1443"/>
                </a:lnTo>
                <a:lnTo>
                  <a:pt x="132" y="1479"/>
                </a:lnTo>
              </a:path>
            </a:pathLst>
          </a:custGeom>
          <a:gradFill rotWithShape="0">
            <a:gsLst>
              <a:gs pos="0">
                <a:srgbClr val="5B307C"/>
              </a:gs>
              <a:gs pos="100000">
                <a:srgbClr val="B760F9"/>
              </a:gs>
            </a:gsLst>
            <a:lin ang="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a-IR">
              <a:cs typeface="B Lotus" pitchFamily="2" charset="-78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2819400" y="5938814"/>
            <a:ext cx="2286000" cy="457200"/>
          </a:xfrm>
          <a:prstGeom prst="rect">
            <a:avLst/>
          </a:prstGeom>
          <a:noFill/>
        </p:spPr>
        <p:txBody>
          <a:bodyPr/>
          <a:lstStyle/>
          <a:p>
            <a:pPr algn="l">
              <a:defRPr/>
            </a:pPr>
            <a:fld id="{FAE17DC6-C523-47A6-916E-613C5C54261E}" type="slidenum">
              <a:rPr lang="fa-IR"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pPr algn="l">
                <a:defRPr/>
              </a:pPr>
              <a:t>6</a:t>
            </a:fld>
            <a:endParaRPr lang="en-US" sz="1000" b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6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6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6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6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6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6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6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6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6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6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6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6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6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6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6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6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6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6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6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6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6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6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6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6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6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6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6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6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6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6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6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6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1" grpId="0" autoUpdateAnimBg="0"/>
      <p:bldP spid="406534" grpId="0" autoUpdateAnimBg="0"/>
      <p:bldP spid="406535" grpId="0" animBg="1"/>
      <p:bldP spid="406536" grpId="0" animBg="1"/>
      <p:bldP spid="406537" grpId="0" animBg="1"/>
      <p:bldP spid="406538" grpId="0" autoUpdateAnimBg="0"/>
      <p:bldP spid="406539" grpId="0" animBg="1"/>
      <p:bldP spid="4065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b="1">
                <a:cs typeface="B Mitra" pitchFamily="2" charset="-78"/>
              </a:rPr>
              <a:t>2. آینده چگونه ساخته می‌شود؟</a:t>
            </a:r>
            <a:endParaRPr lang="en-US" b="1">
              <a:cs typeface="B Mitra" pitchFamily="2" charset="-7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None/>
            </a:pPr>
            <a:r>
              <a:rPr lang="ar-SA" sz="3600" b="1">
                <a:cs typeface="B Mitra" pitchFamily="2" charset="-78"/>
              </a:rPr>
              <a:t>"آينده‌</a:t>
            </a:r>
            <a:r>
              <a:rPr lang="en-US" sz="3600" b="1">
                <a:cs typeface="B Mitra" pitchFamily="2" charset="-78"/>
              </a:rPr>
              <a:t>"  </a:t>
            </a:r>
            <a:r>
              <a:rPr lang="ar-SA" sz="3600" b="1">
                <a:cs typeface="B Mitra" pitchFamily="2" charset="-78"/>
              </a:rPr>
              <a:t>احتمالاً از درهم‌كنش‌ چهار مؤلفه</a:t>
            </a:r>
            <a:r>
              <a:rPr lang="fa-IR" sz="3600" b="1">
                <a:cs typeface="B Mitra" pitchFamily="2" charset="-78"/>
              </a:rPr>
              <a:t>‌ي</a:t>
            </a:r>
            <a:r>
              <a:rPr lang="en-US" sz="3600" b="1">
                <a:cs typeface="B Mitra" pitchFamily="2" charset="-78"/>
              </a:rPr>
              <a:t>‌ </a:t>
            </a:r>
            <a:r>
              <a:rPr lang="ar-SA" sz="3600" b="1">
                <a:cs typeface="B Mitra" pitchFamily="2" charset="-78"/>
              </a:rPr>
              <a:t>زير پديد مي‌آيد:</a:t>
            </a:r>
            <a:endParaRPr lang="fa-IR" sz="3600" b="1">
              <a:cs typeface="B Mitra" pitchFamily="2" charset="-78"/>
            </a:endParaRPr>
          </a:p>
          <a:p>
            <a:pPr marL="457200" indent="-457200">
              <a:buFont typeface="Wingdings" pitchFamily="2" charset="2"/>
              <a:buAutoNum type="arabicPeriod"/>
            </a:pPr>
            <a:r>
              <a:rPr lang="ar-SA" sz="3600" b="1">
                <a:cs typeface="B Mitra" pitchFamily="2" charset="-78"/>
              </a:rPr>
              <a:t> رويدادها</a:t>
            </a:r>
            <a:r>
              <a:rPr lang="fa-IR" sz="3600" b="1">
                <a:cs typeface="B Mitra" pitchFamily="2" charset="-78"/>
              </a:rPr>
              <a:t> </a:t>
            </a:r>
            <a:r>
              <a:rPr lang="en-US" sz="2400">
                <a:cs typeface="B Mitra" pitchFamily="2" charset="-78"/>
              </a:rPr>
              <a:t>events</a:t>
            </a:r>
            <a:endParaRPr lang="fa-IR" sz="3600" b="1">
              <a:cs typeface="B Mitra" pitchFamily="2" charset="-78"/>
            </a:endParaRPr>
          </a:p>
          <a:p>
            <a:pPr marL="457200" indent="-457200">
              <a:buFont typeface="Wingdings" pitchFamily="2" charset="2"/>
              <a:buAutoNum type="arabicPeriod"/>
            </a:pPr>
            <a:r>
              <a:rPr lang="ar-SA" sz="3600" b="1">
                <a:cs typeface="B Mitra" pitchFamily="2" charset="-78"/>
              </a:rPr>
              <a:t>روندها</a:t>
            </a:r>
            <a:r>
              <a:rPr lang="en-US" sz="3600" b="1">
                <a:cs typeface="B Mitra" pitchFamily="2" charset="-78"/>
              </a:rPr>
              <a:t> </a:t>
            </a:r>
            <a:r>
              <a:rPr lang="en-US" sz="2400">
                <a:cs typeface="B Mitra" pitchFamily="2" charset="-78"/>
              </a:rPr>
              <a:t>Trends </a:t>
            </a:r>
            <a:endParaRPr lang="fa-IR" sz="3600" b="1">
              <a:cs typeface="B Mitra" pitchFamily="2" charset="-78"/>
            </a:endParaRPr>
          </a:p>
          <a:p>
            <a:pPr marL="457200" indent="-457200">
              <a:buFont typeface="Wingdings" pitchFamily="2" charset="2"/>
              <a:buAutoNum type="arabicPeriod"/>
            </a:pPr>
            <a:r>
              <a:rPr lang="ar-SA" sz="3600" b="1">
                <a:cs typeface="B Mitra" pitchFamily="2" charset="-78"/>
              </a:rPr>
              <a:t>تصويرها</a:t>
            </a:r>
            <a:r>
              <a:rPr lang="en-US" sz="3600" b="1">
                <a:cs typeface="B Mitra" pitchFamily="2" charset="-78"/>
              </a:rPr>
              <a:t> </a:t>
            </a:r>
            <a:r>
              <a:rPr lang="en-US" sz="2400">
                <a:cs typeface="B Mitra" pitchFamily="2" charset="-78"/>
              </a:rPr>
              <a:t>Images </a:t>
            </a:r>
            <a:endParaRPr lang="fa-IR" sz="3600" b="1">
              <a:cs typeface="B Mitra" pitchFamily="2" charset="-78"/>
            </a:endParaRPr>
          </a:p>
          <a:p>
            <a:pPr marL="457200" indent="-457200">
              <a:buFont typeface="Wingdings" pitchFamily="2" charset="2"/>
              <a:buAutoNum type="arabicPeriod"/>
            </a:pPr>
            <a:r>
              <a:rPr lang="ar-SA" sz="3600" b="1">
                <a:cs typeface="B Mitra" pitchFamily="2" charset="-78"/>
              </a:rPr>
              <a:t>اقدام‌ها</a:t>
            </a:r>
            <a:r>
              <a:rPr lang="fa-IR" sz="3600" b="1">
                <a:cs typeface="B Mitra" pitchFamily="2" charset="-78"/>
              </a:rPr>
              <a:t> </a:t>
            </a:r>
            <a:r>
              <a:rPr lang="en-US" sz="2400">
                <a:cs typeface="B Mitra" pitchFamily="2" charset="-78"/>
              </a:rPr>
              <a:t>Actions</a:t>
            </a:r>
            <a:r>
              <a:rPr lang="en-US" sz="3600">
                <a:cs typeface="B Mitra" pitchFamily="2" charset="-78"/>
              </a:rPr>
              <a:t> </a:t>
            </a:r>
            <a:endParaRPr lang="fa-IR" sz="3600" b="1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>
                <a:cs typeface="B Mitra" pitchFamily="2" charset="-78"/>
              </a:rPr>
              <a:t>روندها</a:t>
            </a:r>
            <a:r>
              <a:rPr lang="fa-IR" b="1">
                <a:cs typeface="B Mitra" pitchFamily="2" charset="-78"/>
              </a:rPr>
              <a:t> و رویدادها</a:t>
            </a:r>
            <a:endParaRPr lang="en-US" b="1">
              <a:cs typeface="B Mitra" pitchFamily="2" charset="-78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>
                <a:cs typeface="B Mitra" pitchFamily="2" charset="-78"/>
              </a:rPr>
              <a:t>"تغییرات منظم در داده‌ها یا پدیده‌ها در خلال زمان”</a:t>
            </a:r>
          </a:p>
          <a:p>
            <a:pPr lvl="1"/>
            <a:r>
              <a:rPr lang="fa-IR">
                <a:cs typeface="B Mitra" pitchFamily="2" charset="-78"/>
              </a:rPr>
              <a:t>روندها بر اساس این پیش‌فرض شکل می‌گیرد، تغییرات در جهان دارای پیوستگی تاریخی است. </a:t>
            </a:r>
          </a:p>
          <a:p>
            <a:r>
              <a:rPr lang="fa-IR">
                <a:cs typeface="B Mitra" pitchFamily="2" charset="-78"/>
              </a:rPr>
              <a:t>”وقایعی که نظم موجود در داده‌ها یا پدیده‌ها را بر هم می‌زند”</a:t>
            </a:r>
          </a:p>
          <a:p>
            <a:pPr lvl="1"/>
            <a:r>
              <a:rPr lang="fa-IR">
                <a:cs typeface="B Mitra" pitchFamily="2" charset="-78"/>
              </a:rPr>
              <a:t>رویدادها بر خلاف روندها بر اساس این پیش‌فرض شکل می‌گیرد، تغییرات در جهان دارای گسستگی تاریخی است.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>
                <a:cs typeface="B Mitra" pitchFamily="2" charset="-78"/>
              </a:rPr>
              <a:t>تصويرها</a:t>
            </a:r>
            <a:r>
              <a:rPr lang="fa-IR" b="1">
                <a:cs typeface="B Mitra" pitchFamily="2" charset="-78"/>
              </a:rPr>
              <a:t> و </a:t>
            </a:r>
            <a:r>
              <a:rPr lang="ar-SA" b="1">
                <a:cs typeface="B Mitra" pitchFamily="2" charset="-78"/>
              </a:rPr>
              <a:t>اقدام‌ها</a:t>
            </a:r>
            <a:endParaRPr lang="en-US" b="1">
              <a:cs typeface="B Mitra" pitchFamily="2" charset="-78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r-SA">
                <a:cs typeface="B Mitra" pitchFamily="2" charset="-78"/>
              </a:rPr>
              <a:t>مردم‌ تصويرهايي‌ از آيـنده‌ در ذهـن‌ خود مي‌پرورانند</a:t>
            </a:r>
            <a:r>
              <a:rPr lang="fa-IR">
                <a:cs typeface="B Mitra" pitchFamily="2" charset="-78"/>
              </a:rPr>
              <a:t> و </a:t>
            </a:r>
            <a:r>
              <a:rPr lang="ar-SA">
                <a:cs typeface="B Mitra" pitchFamily="2" charset="-78"/>
              </a:rPr>
              <a:t>اقدام‌هايي‌ </a:t>
            </a:r>
            <a:r>
              <a:rPr lang="fa-IR">
                <a:cs typeface="B Mitra" pitchFamily="2" charset="-78"/>
              </a:rPr>
              <a:t>را</a:t>
            </a:r>
            <a:r>
              <a:rPr lang="ar-SA">
                <a:cs typeface="B Mitra" pitchFamily="2" charset="-78"/>
              </a:rPr>
              <a:t> بر مبناي‌ آن‌ها انجام‌ مي‌دهند</a:t>
            </a:r>
            <a:r>
              <a:rPr lang="en-US">
                <a:cs typeface="B Mitra" pitchFamily="2" charset="-78"/>
              </a:rPr>
              <a:t> </a:t>
            </a:r>
            <a:r>
              <a:rPr lang="fa-IR">
                <a:cs typeface="B Mitra" pitchFamily="2" charset="-78"/>
              </a:rPr>
              <a:t>.</a:t>
            </a:r>
          </a:p>
          <a:p>
            <a:r>
              <a:rPr lang="fa-IR">
                <a:cs typeface="B Mitra" pitchFamily="2" charset="-78"/>
              </a:rPr>
              <a:t>هم‌افزایی اقدامات </a:t>
            </a:r>
          </a:p>
          <a:p>
            <a:r>
              <a:rPr lang="fa-IR">
                <a:cs typeface="B Mitra" pitchFamily="2" charset="-78"/>
              </a:rPr>
              <a:t>چشم‌اندازها یا سناریوها نوعی از تصویرهایی است که به صورت آگاهانه یا ناآگاهانه در ذهن مردم ایجاد می‌گردد.</a:t>
            </a:r>
          </a:p>
          <a:p>
            <a:r>
              <a:rPr lang="fa-IR">
                <a:cs typeface="B Mitra" pitchFamily="2" charset="-78"/>
              </a:rPr>
              <a:t>مثال: چشم‌انداز سفر به ماه ژول‌ ورن- تصویر آمریکای امن در فیلم‌های هالیوودی</a:t>
            </a:r>
            <a:endParaRPr lang="en-US">
              <a:cs typeface="B Mitra" pitchFamily="2" charset="-78"/>
            </a:endParaRPr>
          </a:p>
        </p:txBody>
      </p:sp>
      <p:pic>
        <p:nvPicPr>
          <p:cNvPr id="24580" name="Picture 4" descr="learning anticipato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5181600"/>
            <a:ext cx="4438650" cy="685800"/>
          </a:xfrm>
          <a:prstGeom prst="rect">
            <a:avLst/>
          </a:prstGeom>
          <a:noFill/>
        </p:spPr>
      </p:pic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1219200" y="26670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1219200" y="2895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2667000" y="29718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 rot="10800000">
            <a:off x="3352800" y="29718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MFA">
  <a:themeElements>
    <a:clrScheme name="PAMF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MF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MF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MF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MF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MF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MF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MF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MF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MF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MF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MF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MF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MF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PAMFA</Template>
  <TotalTime>803</TotalTime>
  <Words>2466</Words>
  <Application>Microsoft Office PowerPoint</Application>
  <PresentationFormat>On-screen Show (4:3)</PresentationFormat>
  <Paragraphs>518</Paragraphs>
  <Slides>46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B Mitra</vt:lpstr>
      <vt:lpstr>PAMFA</vt:lpstr>
      <vt:lpstr>Clip</vt:lpstr>
      <vt:lpstr>Equation</vt:lpstr>
      <vt:lpstr>معرفی برنامه‌ی پایلوت آینده‌نگاری مناسب‌ترین فناوری‌های ایران 1404</vt:lpstr>
      <vt:lpstr>سرفصل مطالب</vt:lpstr>
      <vt:lpstr>PowerPoint Presentation</vt:lpstr>
      <vt:lpstr>PowerPoint Presentation</vt:lpstr>
      <vt:lpstr>PowerPoint Presentation</vt:lpstr>
      <vt:lpstr>PowerPoint Presentation</vt:lpstr>
      <vt:lpstr>2. آینده چگونه ساخته می‌شود؟</vt:lpstr>
      <vt:lpstr>روندها و رویدادها</vt:lpstr>
      <vt:lpstr>تصويرها و اقدام‌ها</vt:lpstr>
      <vt:lpstr>نیروهای پیش‌ران کلیدی</vt:lpstr>
      <vt:lpstr>روش سناریو</vt:lpstr>
      <vt:lpstr>روش استنتاجی یا تشکیل ماتریس  2*2</vt:lpstr>
      <vt:lpstr>دلفی چیست؟</vt:lpstr>
      <vt:lpstr>PowerPoint Presentation</vt:lpstr>
      <vt:lpstr>آینده‌نگاری فعالیت گرانی است!!</vt:lpstr>
      <vt:lpstr>PowerPoint Presentation</vt:lpstr>
      <vt:lpstr>4. تعريف آينده نگاري</vt:lpstr>
      <vt:lpstr>PowerPoint Presentation</vt:lpstr>
      <vt:lpstr>تاریخچه</vt:lpstr>
      <vt:lpstr>روش انجام فاز 1</vt:lpstr>
      <vt:lpstr>توزیع پرسشنامه ها</vt:lpstr>
      <vt:lpstr>نتایج برنامه</vt:lpstr>
      <vt:lpstr>PowerPoint Presentation</vt:lpstr>
      <vt:lpstr>نتایجی از فاز1 و استفاده در فاز2</vt:lpstr>
      <vt:lpstr>نتایجی از فاز1 و استفاده در فاز2 (ادامه)</vt:lpstr>
      <vt:lpstr>نتایجی از فاز1 و استفاده در فاز2 (ادامه)</vt:lpstr>
      <vt:lpstr>اسامی پانلها</vt:lpstr>
      <vt:lpstr>روش اصلی برنامه</vt:lpstr>
      <vt:lpstr>اعضاءكميته مشاوران پروژه پایلوت ایران 1404</vt:lpstr>
      <vt:lpstr>PowerPoint Presentation</vt:lpstr>
      <vt:lpstr>نمونه از اعضای پانل</vt:lpstr>
      <vt:lpstr>بررسی وضعیت فعلی در هر پانل</vt:lpstr>
      <vt:lpstr>تهیه نگاشت عوامل موثر در هر حوزه</vt:lpstr>
      <vt:lpstr>PowerPoint Presentation</vt:lpstr>
      <vt:lpstr>رابطه آینده‌نگاری علم و فناوری (پامفا) با نقشه جامع علمی کشور</vt:lpstr>
      <vt:lpstr>رابطه دلفی (در حال انجام) با سناریوها</vt:lpstr>
      <vt:lpstr>PowerPoint Presentation</vt:lpstr>
      <vt:lpstr>دسته اول سوالات (شناسایی عدم‌قطعیت‌ها)</vt:lpstr>
      <vt:lpstr>دسته اول سوالات (ادامه)</vt:lpstr>
      <vt:lpstr>سوالات دسته دوم</vt:lpstr>
      <vt:lpstr>دسته سوم سوالات (شناسایی اولویت‌ها)</vt:lpstr>
      <vt:lpstr>سوالات دسته چهارم (شناسایی تاثیرگذاری‌ها)</vt:lpstr>
      <vt:lpstr>نحوه همکاری معاونت‌های پژوهشی و فناوری دانشگاه‌ها و مؤسسات پژوهشی</vt:lpstr>
      <vt:lpstr>PowerPoint Presentation</vt:lpstr>
      <vt:lpstr>توالی فازهای پروژه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Amir</dc:creator>
  <cp:lastModifiedBy>Amir Nazemi</cp:lastModifiedBy>
  <cp:revision>181</cp:revision>
  <dcterms:created xsi:type="dcterms:W3CDTF">2007-11-03T10:39:15Z</dcterms:created>
  <dcterms:modified xsi:type="dcterms:W3CDTF">2024-06-09T17:14:45Z</dcterms:modified>
</cp:coreProperties>
</file>