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1.xml" ContentType="application/vnd.openxmlformats-officedocument.drawingml.chart+xml"/>
  <Override PartName="/ppt/notesSlides/notesSlide54.xml" ContentType="application/vnd.openxmlformats-officedocument.presentationml.notesSlide+xml"/>
  <Override PartName="/ppt/charts/chart2.xml" ContentType="application/vnd.openxmlformats-officedocument.drawingml.chart+xml"/>
  <Override PartName="/ppt/notesSlides/notesSlide55.xml" ContentType="application/vnd.openxmlformats-officedocument.presentationml.notesSlide+xml"/>
  <Override PartName="/ppt/charts/chart3.xml" ContentType="application/vnd.openxmlformats-officedocument.drawingml.chart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6" r:id="rId1"/>
  </p:sldMasterIdLst>
  <p:notesMasterIdLst>
    <p:notesMasterId r:id="rId72"/>
  </p:notesMasterIdLst>
  <p:handoutMasterIdLst>
    <p:handoutMasterId r:id="rId73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327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28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</p:sldIdLst>
  <p:sldSz cx="9144000" cy="6858000" type="screen4x3"/>
  <p:notesSz cx="7315200" cy="96012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00FF"/>
    <a:srgbClr val="9900FF"/>
    <a:srgbClr val="6699FF"/>
    <a:srgbClr val="CC66FF"/>
    <a:srgbClr val="0099FF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1" autoAdjust="0"/>
    <p:restoredTop sz="94559" autoAdjust="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807779235928842"/>
          <c:y val="9.1250208493605628E-2"/>
          <c:w val="0.4467456498493243"/>
          <c:h val="0.7248554740070092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Life quality </c:v>
                </c:pt>
                <c:pt idx="1">
                  <c:v>Wealth-creation </c:v>
                </c:pt>
                <c:pt idx="2">
                  <c:v>Scientific-technologic capacity </c:v>
                </c:pt>
                <c:pt idx="3">
                  <c:v>competitiveness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2.2200000000000002</c:v>
                </c:pt>
                <c:pt idx="1">
                  <c:v>1.7500000000000007</c:v>
                </c:pt>
                <c:pt idx="2">
                  <c:v>2.1</c:v>
                </c:pt>
                <c:pt idx="3">
                  <c:v>1.8900000000000001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5A-44CB-819B-611091AA8E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Life quality </c:v>
                </c:pt>
                <c:pt idx="1">
                  <c:v>Wealth-creation </c:v>
                </c:pt>
                <c:pt idx="2">
                  <c:v>Scientific-technologic capacity </c:v>
                </c:pt>
                <c:pt idx="3">
                  <c:v>competitiveness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D95A-44CB-819B-611091AA8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278720"/>
        <c:axId val="91280512"/>
      </c:radarChart>
      <c:catAx>
        <c:axId val="912787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1280512"/>
        <c:crosses val="autoZero"/>
        <c:auto val="1"/>
        <c:lblAlgn val="ctr"/>
        <c:lblOffset val="100"/>
        <c:noMultiLvlLbl val="0"/>
      </c:catAx>
      <c:valAx>
        <c:axId val="9128051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91278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chemeClr val="accent2"/>
              </a:solidFill>
              <a:ln w="57150">
                <a:solidFill>
                  <a:srgbClr val="FF000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Central Asia </c:v>
                </c:pt>
                <c:pt idx="1">
                  <c:v>Pakistan </c:v>
                </c:pt>
                <c:pt idx="2">
                  <c:v>Arabic states of Persian gulf </c:v>
                </c:pt>
                <c:pt idx="3">
                  <c:v>Egypt </c:v>
                </c:pt>
                <c:pt idx="4">
                  <c:v>turkey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1.6400000000000001</c:v>
                </c:pt>
                <c:pt idx="1">
                  <c:v>1.74</c:v>
                </c:pt>
                <c:pt idx="2">
                  <c:v>1.9700000000000011</c:v>
                </c:pt>
                <c:pt idx="3">
                  <c:v>1.83</c:v>
                </c:pt>
                <c:pt idx="4">
                  <c:v>2.3499999999999988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2-407B-928A-50EAA79FB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26656"/>
        <c:axId val="63928576"/>
      </c:radarChart>
      <c:catAx>
        <c:axId val="639266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3928576"/>
        <c:crosses val="autoZero"/>
        <c:auto val="1"/>
        <c:lblAlgn val="ctr"/>
        <c:lblOffset val="100"/>
        <c:noMultiLvlLbl val="0"/>
      </c:catAx>
      <c:valAx>
        <c:axId val="6392857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63926656"/>
        <c:crosses val="autoZero"/>
        <c:crossBetween val="between"/>
      </c:valAx>
    </c:plotArea>
    <c:plotVisOnly val="1"/>
    <c:dispBlanksAs val="gap"/>
    <c:showDLblsOverMax val="0"/>
  </c:chart>
  <c:spPr>
    <a:ln w="57150"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33069885481555"/>
          <c:y val="0.14308150866884037"/>
          <c:w val="0.39436139291766692"/>
          <c:h val="0.65875103557243131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Sheet1!$A$2:$A$7</c:f>
              <c:strCache>
                <c:ptCount val="6"/>
                <c:pt idx="0">
                  <c:v>Improve IPR System </c:v>
                </c:pt>
                <c:pt idx="1">
                  <c:v>Infrastructure Development </c:v>
                </c:pt>
                <c:pt idx="2">
                  <c:v>International Tech. Collaboration </c:v>
                </c:pt>
                <c:pt idx="3">
                  <c:v>Establish of statistical IT data bank </c:v>
                </c:pt>
                <c:pt idx="4">
                  <c:v>Privatization in IT industry </c:v>
                </c:pt>
                <c:pt idx="5">
                  <c:v>Improve human’s skill &amp; education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</c:v>
                </c:pt>
                <c:pt idx="1">
                  <c:v>34</c:v>
                </c:pt>
                <c:pt idx="2">
                  <c:v>24</c:v>
                </c:pt>
                <c:pt idx="3">
                  <c:v>42</c:v>
                </c:pt>
                <c:pt idx="4">
                  <c:v>32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B3-4719-9530-6DBD93AA0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012544"/>
        <c:axId val="74014080"/>
      </c:radarChart>
      <c:catAx>
        <c:axId val="740125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4014080"/>
        <c:crosses val="autoZero"/>
        <c:auto val="1"/>
        <c:lblAlgn val="ctr"/>
        <c:lblOffset val="100"/>
        <c:noMultiLvlLbl val="0"/>
      </c:catAx>
      <c:valAx>
        <c:axId val="7401408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74012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86B70-908F-4707-933B-19E739A789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D325A840-12E4-43C2-A47E-4BDCB00300F6}">
      <dgm:prSet phldrT="[Text]" custT="1"/>
      <dgm:spPr>
        <a:solidFill>
          <a:srgbClr val="FFC000"/>
        </a:solidFill>
      </dgm:spPr>
      <dgm:t>
        <a:bodyPr/>
        <a:lstStyle/>
        <a:p>
          <a:pPr rtl="1"/>
          <a:r>
            <a:rPr lang="en-US" sz="2000" b="1" dirty="0">
              <a:solidFill>
                <a:schemeClr val="accent6">
                  <a:lumMod val="75000"/>
                </a:schemeClr>
              </a:solidFill>
            </a:rPr>
            <a:t>preliminary</a:t>
          </a:r>
          <a:endParaRPr lang="fa-IR" sz="2000" b="1" dirty="0">
            <a:solidFill>
              <a:schemeClr val="accent6">
                <a:lumMod val="75000"/>
              </a:schemeClr>
            </a:solidFill>
            <a:cs typeface="B Mitra" pitchFamily="2" charset="-78"/>
          </a:endParaRPr>
        </a:p>
      </dgm:t>
    </dgm:pt>
    <dgm:pt modelId="{100000A2-B9CD-4F23-A97C-F01E62750E68}" type="parTrans" cxnId="{C4220796-57EB-45E7-AA53-5CF8B159F21A}">
      <dgm:prSet/>
      <dgm:spPr/>
      <dgm:t>
        <a:bodyPr/>
        <a:lstStyle/>
        <a:p>
          <a:pPr rtl="1"/>
          <a:endParaRPr lang="fa-IR" sz="2800" b="1">
            <a:cs typeface="B Mitra" pitchFamily="2" charset="-78"/>
          </a:endParaRPr>
        </a:p>
      </dgm:t>
    </dgm:pt>
    <dgm:pt modelId="{95680BE7-F2E0-4E05-88DC-2698C16FD775}" type="sibTrans" cxnId="{C4220796-57EB-45E7-AA53-5CF8B159F21A}">
      <dgm:prSet/>
      <dgm:spPr/>
      <dgm:t>
        <a:bodyPr/>
        <a:lstStyle/>
        <a:p>
          <a:pPr rtl="1"/>
          <a:endParaRPr lang="fa-IR" sz="2800" b="1">
            <a:cs typeface="B Mitra" pitchFamily="2" charset="-78"/>
          </a:endParaRPr>
        </a:p>
      </dgm:t>
    </dgm:pt>
    <dgm:pt modelId="{958B00B5-D639-46AD-9A4D-2DD73C48AF48}">
      <dgm:prSet phldrT="[Text]" custT="1"/>
      <dgm:spPr>
        <a:solidFill>
          <a:schemeClr val="accent2"/>
        </a:solidFill>
      </dgm:spPr>
      <dgm:t>
        <a:bodyPr/>
        <a:lstStyle/>
        <a:p>
          <a:pPr rtl="1"/>
          <a:r>
            <a:rPr lang="en-US" sz="2000" b="1" dirty="0">
              <a:solidFill>
                <a:srgbClr val="FFC000"/>
              </a:solidFill>
              <a:cs typeface="B Mitra" pitchFamily="2" charset="-78"/>
            </a:rPr>
            <a:t>Pre Foresight</a:t>
          </a:r>
          <a:endParaRPr lang="fa-IR" sz="2000" b="1" dirty="0">
            <a:solidFill>
              <a:srgbClr val="FFC000"/>
            </a:solidFill>
            <a:cs typeface="B Mitra" pitchFamily="2" charset="-78"/>
          </a:endParaRPr>
        </a:p>
      </dgm:t>
    </dgm:pt>
    <dgm:pt modelId="{5FE7C1A1-7121-48E2-B176-BD914763FB46}" type="parTrans" cxnId="{1E2C55A5-F8AD-4104-B069-38EBF68B4F1A}">
      <dgm:prSet/>
      <dgm:spPr/>
      <dgm:t>
        <a:bodyPr/>
        <a:lstStyle/>
        <a:p>
          <a:pPr rtl="1"/>
          <a:endParaRPr lang="fa-IR" sz="2800" b="1">
            <a:cs typeface="B Mitra" pitchFamily="2" charset="-78"/>
          </a:endParaRPr>
        </a:p>
      </dgm:t>
    </dgm:pt>
    <dgm:pt modelId="{6188C2B2-CAEE-4708-950F-0EA291F45418}" type="sibTrans" cxnId="{1E2C55A5-F8AD-4104-B069-38EBF68B4F1A}">
      <dgm:prSet/>
      <dgm:spPr/>
      <dgm:t>
        <a:bodyPr/>
        <a:lstStyle/>
        <a:p>
          <a:pPr rtl="1"/>
          <a:endParaRPr lang="fa-IR" sz="2800" b="1">
            <a:cs typeface="B Mitra" pitchFamily="2" charset="-78"/>
          </a:endParaRPr>
        </a:p>
      </dgm:t>
    </dgm:pt>
    <dgm:pt modelId="{D3620239-BF05-4A1A-A847-7F93D3CCBB23}">
      <dgm:prSet phldrT="[Text]" custT="1"/>
      <dgm:spPr/>
      <dgm:t>
        <a:bodyPr/>
        <a:lstStyle/>
        <a:p>
          <a:pPr rtl="0"/>
          <a:r>
            <a:rPr lang="en-US" sz="1600" b="1" dirty="0">
              <a:cs typeface="B Mitra" pitchFamily="2" charset="-78"/>
            </a:rPr>
            <a:t>Expert Recognition: Co-nomination</a:t>
          </a:r>
          <a:endParaRPr lang="fa-IR" sz="1600" b="1" dirty="0">
            <a:cs typeface="B Mitra" pitchFamily="2" charset="-78"/>
          </a:endParaRPr>
        </a:p>
      </dgm:t>
    </dgm:pt>
    <dgm:pt modelId="{A384D630-E1D9-42DA-A5F7-24BEB98367F5}" type="parTrans" cxnId="{15032AFC-66FD-475A-A3B6-2658A2A2475F}">
      <dgm:prSet/>
      <dgm:spPr/>
      <dgm:t>
        <a:bodyPr/>
        <a:lstStyle/>
        <a:p>
          <a:pPr rtl="1"/>
          <a:endParaRPr lang="fa-IR" sz="2800" b="1">
            <a:cs typeface="B Mitra" pitchFamily="2" charset="-78"/>
          </a:endParaRPr>
        </a:p>
      </dgm:t>
    </dgm:pt>
    <dgm:pt modelId="{D22B7D17-D348-48DA-A1A4-BC23237B7713}" type="sibTrans" cxnId="{15032AFC-66FD-475A-A3B6-2658A2A2475F}">
      <dgm:prSet/>
      <dgm:spPr/>
      <dgm:t>
        <a:bodyPr/>
        <a:lstStyle/>
        <a:p>
          <a:pPr rtl="1"/>
          <a:endParaRPr lang="fa-IR" sz="2800" b="1">
            <a:cs typeface="B Mitra" pitchFamily="2" charset="-78"/>
          </a:endParaRPr>
        </a:p>
      </dgm:t>
    </dgm:pt>
    <dgm:pt modelId="{F7A12E42-DEC8-4486-A85C-DC373C4F3F15}">
      <dgm:prSet phldrT="[Text]" custT="1"/>
      <dgm:spPr/>
      <dgm:t>
        <a:bodyPr/>
        <a:lstStyle/>
        <a:p>
          <a:pPr rtl="0"/>
          <a:r>
            <a:rPr lang="en-US" sz="1600" b="1" dirty="0">
              <a:cs typeface="B Mitra" pitchFamily="2" charset="-78"/>
            </a:rPr>
            <a:t>Panel Setting</a:t>
          </a:r>
          <a:endParaRPr lang="fa-IR" sz="1600" b="1" dirty="0">
            <a:cs typeface="B Mitra" pitchFamily="2" charset="-78"/>
          </a:endParaRPr>
        </a:p>
      </dgm:t>
    </dgm:pt>
    <dgm:pt modelId="{AA1026A2-A37F-42DA-AC09-768E3623ED76}" type="parTrans" cxnId="{E6983543-2225-44E0-B1E0-D52040BD700F}">
      <dgm:prSet/>
      <dgm:spPr/>
      <dgm:t>
        <a:bodyPr/>
        <a:lstStyle/>
        <a:p>
          <a:pPr rtl="1"/>
          <a:endParaRPr lang="fa-IR" sz="2800" b="1">
            <a:cs typeface="B Mitra" pitchFamily="2" charset="-78"/>
          </a:endParaRPr>
        </a:p>
      </dgm:t>
    </dgm:pt>
    <dgm:pt modelId="{FCDDC227-CB68-460A-9B44-18A3BB95DFB4}" type="sibTrans" cxnId="{E6983543-2225-44E0-B1E0-D52040BD700F}">
      <dgm:prSet/>
      <dgm:spPr/>
      <dgm:t>
        <a:bodyPr/>
        <a:lstStyle/>
        <a:p>
          <a:pPr rtl="1"/>
          <a:endParaRPr lang="fa-IR" sz="2800" b="1">
            <a:cs typeface="B Mitra" pitchFamily="2" charset="-78"/>
          </a:endParaRPr>
        </a:p>
      </dgm:t>
    </dgm:pt>
    <dgm:pt modelId="{519E5E98-692B-4BF6-827B-152E6D687435}">
      <dgm:prSet phldrT="[Text]" custT="1"/>
      <dgm:spPr>
        <a:solidFill>
          <a:schemeClr val="accent2"/>
        </a:solidFill>
      </dgm:spPr>
      <dgm:t>
        <a:bodyPr/>
        <a:lstStyle/>
        <a:p>
          <a:pPr rtl="1"/>
          <a:r>
            <a:rPr lang="en-US" sz="2000" b="1" dirty="0">
              <a:solidFill>
                <a:srgbClr val="FFC000"/>
              </a:solidFill>
              <a:cs typeface="B Mitra" pitchFamily="2" charset="-78"/>
            </a:rPr>
            <a:t>Main Foresight</a:t>
          </a:r>
          <a:endParaRPr lang="fa-IR" sz="2000" b="1" dirty="0">
            <a:solidFill>
              <a:srgbClr val="FFC000"/>
            </a:solidFill>
            <a:cs typeface="B Mitra" pitchFamily="2" charset="-78"/>
          </a:endParaRPr>
        </a:p>
      </dgm:t>
    </dgm:pt>
    <dgm:pt modelId="{987963B8-EB79-4BFD-89F6-AD32A2915B33}" type="parTrans" cxnId="{C3252BF6-7372-4D1A-9A22-48BA8C47AAE2}">
      <dgm:prSet/>
      <dgm:spPr/>
      <dgm:t>
        <a:bodyPr/>
        <a:lstStyle/>
        <a:p>
          <a:pPr rtl="1"/>
          <a:endParaRPr lang="fa-IR" sz="2800" b="1">
            <a:cs typeface="B Mitra" pitchFamily="2" charset="-78"/>
          </a:endParaRPr>
        </a:p>
      </dgm:t>
    </dgm:pt>
    <dgm:pt modelId="{3AC0ED12-96D1-47AF-A5B8-33664B3E26CB}" type="sibTrans" cxnId="{C3252BF6-7372-4D1A-9A22-48BA8C47AAE2}">
      <dgm:prSet/>
      <dgm:spPr/>
      <dgm:t>
        <a:bodyPr/>
        <a:lstStyle/>
        <a:p>
          <a:pPr rtl="1"/>
          <a:endParaRPr lang="fa-IR" sz="2800" b="1">
            <a:cs typeface="B Mitra" pitchFamily="2" charset="-78"/>
          </a:endParaRPr>
        </a:p>
      </dgm:t>
    </dgm:pt>
    <dgm:pt modelId="{111907C1-55FC-41A6-AFBA-E13FDF7DFFF1}">
      <dgm:prSet phldrT="[Text]" custT="1"/>
      <dgm:spPr/>
      <dgm:t>
        <a:bodyPr/>
        <a:lstStyle/>
        <a:p>
          <a:pPr rtl="0"/>
          <a:r>
            <a:rPr lang="en-US" sz="1600" b="1" dirty="0">
              <a:cs typeface="B Mitra" pitchFamily="2" charset="-78"/>
            </a:rPr>
            <a:t>Delphi / Scenario Planning</a:t>
          </a:r>
          <a:endParaRPr lang="fa-IR" sz="1600" b="1" dirty="0">
            <a:cs typeface="B Mitra" pitchFamily="2" charset="-78"/>
          </a:endParaRPr>
        </a:p>
      </dgm:t>
    </dgm:pt>
    <dgm:pt modelId="{5962AAC1-143B-43F3-87B6-0798081205F3}" type="parTrans" cxnId="{E92FB66D-6711-4ADB-A957-BA8B94AD5E7F}">
      <dgm:prSet/>
      <dgm:spPr/>
      <dgm:t>
        <a:bodyPr/>
        <a:lstStyle/>
        <a:p>
          <a:pPr rtl="1"/>
          <a:endParaRPr lang="fa-IR" sz="2800" b="1">
            <a:cs typeface="B Mitra" pitchFamily="2" charset="-78"/>
          </a:endParaRPr>
        </a:p>
      </dgm:t>
    </dgm:pt>
    <dgm:pt modelId="{91F4395F-7DB4-42C1-B8A2-7CCEB6FB6A3D}" type="sibTrans" cxnId="{E92FB66D-6711-4ADB-A957-BA8B94AD5E7F}">
      <dgm:prSet/>
      <dgm:spPr/>
      <dgm:t>
        <a:bodyPr/>
        <a:lstStyle/>
        <a:p>
          <a:pPr rtl="1"/>
          <a:endParaRPr lang="fa-IR" sz="2800" b="1">
            <a:cs typeface="B Mitra" pitchFamily="2" charset="-78"/>
          </a:endParaRPr>
        </a:p>
      </dgm:t>
    </dgm:pt>
    <dgm:pt modelId="{F24B2B33-3093-47DF-9883-A27B6E039D89}">
      <dgm:prSet phldrT="[Text]"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2000" b="1" dirty="0">
              <a:solidFill>
                <a:srgbClr val="FFC000"/>
              </a:solidFill>
              <a:cs typeface="B Mitra" pitchFamily="2" charset="-78"/>
            </a:rPr>
            <a:t>Post Foresight</a:t>
          </a:r>
          <a:endParaRPr lang="fa-IR" sz="2000" b="1" dirty="0">
            <a:solidFill>
              <a:srgbClr val="FFC000"/>
            </a:solidFill>
            <a:cs typeface="B Mitra" pitchFamily="2" charset="-78"/>
          </a:endParaRPr>
        </a:p>
      </dgm:t>
    </dgm:pt>
    <dgm:pt modelId="{C0E1E86E-4E5C-4E2D-B18F-C0BB1793739D}" type="parTrans" cxnId="{612E2F90-32B4-4015-9D2A-A3D3253ED7E1}">
      <dgm:prSet/>
      <dgm:spPr/>
      <dgm:t>
        <a:bodyPr/>
        <a:lstStyle/>
        <a:p>
          <a:endParaRPr lang="en-US" sz="2800"/>
        </a:p>
      </dgm:t>
    </dgm:pt>
    <dgm:pt modelId="{13D6DCD3-1900-40D3-A5CA-9F9F22DC093D}" type="sibTrans" cxnId="{612E2F90-32B4-4015-9D2A-A3D3253ED7E1}">
      <dgm:prSet/>
      <dgm:spPr/>
      <dgm:t>
        <a:bodyPr/>
        <a:lstStyle/>
        <a:p>
          <a:endParaRPr lang="en-US" sz="2800"/>
        </a:p>
      </dgm:t>
    </dgm:pt>
    <dgm:pt modelId="{791240CD-D525-4101-80B5-2224FFE4C986}">
      <dgm:prSet phldrT="[Text]" custT="1"/>
      <dgm:spPr/>
      <dgm:t>
        <a:bodyPr/>
        <a:lstStyle/>
        <a:p>
          <a:pPr rtl="0"/>
          <a:r>
            <a:rPr lang="en-US" sz="1600" b="1" dirty="0">
              <a:cs typeface="B Mitra" pitchFamily="2" charset="-78"/>
            </a:rPr>
            <a:t>UNIDO Seminar</a:t>
          </a:r>
          <a:endParaRPr lang="fa-IR" sz="1600" b="1" dirty="0">
            <a:cs typeface="B Mitra" pitchFamily="2" charset="-78"/>
          </a:endParaRPr>
        </a:p>
      </dgm:t>
    </dgm:pt>
    <dgm:pt modelId="{2A7670BA-8BF4-4242-8328-821B0A813792}" type="parTrans" cxnId="{A200BFF3-DB66-419C-9AB2-BF89EFB3AC8D}">
      <dgm:prSet/>
      <dgm:spPr/>
      <dgm:t>
        <a:bodyPr/>
        <a:lstStyle/>
        <a:p>
          <a:endParaRPr lang="en-US" sz="2800"/>
        </a:p>
      </dgm:t>
    </dgm:pt>
    <dgm:pt modelId="{5E14839B-FFAE-42BF-B6C4-CC75C4B754BF}" type="sibTrans" cxnId="{A200BFF3-DB66-419C-9AB2-BF89EFB3AC8D}">
      <dgm:prSet/>
      <dgm:spPr/>
      <dgm:t>
        <a:bodyPr/>
        <a:lstStyle/>
        <a:p>
          <a:endParaRPr lang="en-US" sz="2800"/>
        </a:p>
      </dgm:t>
    </dgm:pt>
    <dgm:pt modelId="{2653232C-DF6C-466A-9DEE-463189B51404}">
      <dgm:prSet phldrT="[Text]" custT="1"/>
      <dgm:spPr/>
      <dgm:t>
        <a:bodyPr/>
        <a:lstStyle/>
        <a:p>
          <a:pPr rtl="0"/>
          <a:r>
            <a:rPr lang="en-US" sz="1600" b="1" dirty="0">
              <a:cs typeface="B Mitra" pitchFamily="2" charset="-78"/>
            </a:rPr>
            <a:t>8</a:t>
          </a:r>
          <a:r>
            <a:rPr lang="en-US" sz="1600" b="1" baseline="30000" dirty="0">
              <a:cs typeface="B Mitra" pitchFamily="2" charset="-78"/>
            </a:rPr>
            <a:t>th</a:t>
          </a:r>
          <a:r>
            <a:rPr lang="en-US" sz="1600" b="1" dirty="0">
              <a:cs typeface="B Mitra" pitchFamily="2" charset="-78"/>
            </a:rPr>
            <a:t> Japanese Delphi</a:t>
          </a:r>
          <a:endParaRPr lang="fa-IR" sz="1600" b="1" dirty="0">
            <a:cs typeface="B Mitra" pitchFamily="2" charset="-78"/>
          </a:endParaRPr>
        </a:p>
      </dgm:t>
    </dgm:pt>
    <dgm:pt modelId="{175C3540-EFE9-420B-83AF-BEA509C5ADF6}" type="parTrans" cxnId="{0E38E0EC-EA5B-4D46-93E0-05BD5DFD2895}">
      <dgm:prSet/>
      <dgm:spPr/>
      <dgm:t>
        <a:bodyPr/>
        <a:lstStyle/>
        <a:p>
          <a:endParaRPr lang="en-US" sz="2800"/>
        </a:p>
      </dgm:t>
    </dgm:pt>
    <dgm:pt modelId="{1E3DE4ED-C99E-4B05-8908-22B8DF0C6339}" type="sibTrans" cxnId="{0E38E0EC-EA5B-4D46-93E0-05BD5DFD2895}">
      <dgm:prSet/>
      <dgm:spPr/>
      <dgm:t>
        <a:bodyPr/>
        <a:lstStyle/>
        <a:p>
          <a:endParaRPr lang="en-US" sz="2800"/>
        </a:p>
      </dgm:t>
    </dgm:pt>
    <dgm:pt modelId="{6221E39C-F334-43CD-BE61-00D4A9E7CDC6}">
      <dgm:prSet phldrT="[Text]" custT="1"/>
      <dgm:spPr/>
      <dgm:t>
        <a:bodyPr/>
        <a:lstStyle/>
        <a:p>
          <a:pPr rtl="0"/>
          <a:r>
            <a:rPr lang="en-US" sz="1600" b="1" dirty="0">
              <a:cs typeface="B Mitra" pitchFamily="2" charset="-78"/>
            </a:rPr>
            <a:t>Workshop</a:t>
          </a:r>
          <a:endParaRPr lang="fa-IR" sz="1600" b="1" dirty="0">
            <a:cs typeface="B Mitra" pitchFamily="2" charset="-78"/>
          </a:endParaRPr>
        </a:p>
      </dgm:t>
    </dgm:pt>
    <dgm:pt modelId="{FAF73F94-91CC-46FE-AA86-5AB77D628B0B}" type="sibTrans" cxnId="{C746BE1D-7EB5-484D-B7D9-708893514345}">
      <dgm:prSet/>
      <dgm:spPr/>
      <dgm:t>
        <a:bodyPr/>
        <a:lstStyle/>
        <a:p>
          <a:pPr rtl="1"/>
          <a:endParaRPr lang="fa-IR" sz="2800" b="1">
            <a:cs typeface="B Mitra" pitchFamily="2" charset="-78"/>
          </a:endParaRPr>
        </a:p>
      </dgm:t>
    </dgm:pt>
    <dgm:pt modelId="{F19163BC-F056-4E84-927C-7930542C3185}" type="parTrans" cxnId="{C746BE1D-7EB5-484D-B7D9-708893514345}">
      <dgm:prSet/>
      <dgm:spPr/>
      <dgm:t>
        <a:bodyPr/>
        <a:lstStyle/>
        <a:p>
          <a:pPr rtl="1"/>
          <a:endParaRPr lang="fa-IR" sz="2800" b="1">
            <a:cs typeface="B Mitra" pitchFamily="2" charset="-78"/>
          </a:endParaRPr>
        </a:p>
      </dgm:t>
    </dgm:pt>
    <dgm:pt modelId="{55037C0A-7303-46E6-9238-74CEF24FF1D5}">
      <dgm:prSet phldrT="[Text]" custT="1"/>
      <dgm:spPr/>
      <dgm:t>
        <a:bodyPr/>
        <a:lstStyle/>
        <a:p>
          <a:pPr rtl="0"/>
          <a:r>
            <a:rPr lang="en-US" sz="1600" b="1" dirty="0">
              <a:cs typeface="B Mitra" pitchFamily="2" charset="-78"/>
            </a:rPr>
            <a:t>Publication: Book / Paper</a:t>
          </a:r>
          <a:endParaRPr lang="fa-IR" sz="1600" b="1" dirty="0">
            <a:cs typeface="B Mitra" pitchFamily="2" charset="-78"/>
          </a:endParaRPr>
        </a:p>
      </dgm:t>
    </dgm:pt>
    <dgm:pt modelId="{4DBC44A9-4EC4-427F-85F6-AF81808CCD95}" type="parTrans" cxnId="{CD37F922-2BBA-422E-A78F-10FE43F6EEA6}">
      <dgm:prSet/>
      <dgm:spPr/>
      <dgm:t>
        <a:bodyPr/>
        <a:lstStyle/>
        <a:p>
          <a:endParaRPr lang="en-US" sz="2800"/>
        </a:p>
      </dgm:t>
    </dgm:pt>
    <dgm:pt modelId="{E9C435E4-A752-49E2-AACC-DF78F64B3385}" type="sibTrans" cxnId="{CD37F922-2BBA-422E-A78F-10FE43F6EEA6}">
      <dgm:prSet/>
      <dgm:spPr/>
      <dgm:t>
        <a:bodyPr/>
        <a:lstStyle/>
        <a:p>
          <a:endParaRPr lang="en-US" sz="2800"/>
        </a:p>
      </dgm:t>
    </dgm:pt>
    <dgm:pt modelId="{11ED0CEA-98B8-45BE-A52F-3F32EC13BA25}">
      <dgm:prSet phldrT="[Text]" custT="1"/>
      <dgm:spPr/>
      <dgm:t>
        <a:bodyPr/>
        <a:lstStyle/>
        <a:p>
          <a:pPr rtl="0"/>
          <a:r>
            <a:rPr lang="en-US" sz="1600" b="1" dirty="0">
              <a:cs typeface="B Mitra" pitchFamily="2" charset="-78"/>
            </a:rPr>
            <a:t>Workshop &amp; Seminars</a:t>
          </a:r>
          <a:endParaRPr lang="fa-IR" sz="1600" b="1" dirty="0">
            <a:cs typeface="B Mitra" pitchFamily="2" charset="-78"/>
          </a:endParaRPr>
        </a:p>
      </dgm:t>
    </dgm:pt>
    <dgm:pt modelId="{8125D0CA-6B11-4DAB-8F62-9B8031EC028A}" type="parTrans" cxnId="{92E88784-E3A6-4446-BE5A-5741CBEC5F8B}">
      <dgm:prSet/>
      <dgm:spPr/>
      <dgm:t>
        <a:bodyPr/>
        <a:lstStyle/>
        <a:p>
          <a:endParaRPr lang="en-US" sz="2800"/>
        </a:p>
      </dgm:t>
    </dgm:pt>
    <dgm:pt modelId="{A7820DA2-2930-4348-A926-E19ADE9AAF22}" type="sibTrans" cxnId="{92E88784-E3A6-4446-BE5A-5741CBEC5F8B}">
      <dgm:prSet/>
      <dgm:spPr/>
      <dgm:t>
        <a:bodyPr/>
        <a:lstStyle/>
        <a:p>
          <a:endParaRPr lang="en-US" sz="2800"/>
        </a:p>
      </dgm:t>
    </dgm:pt>
    <dgm:pt modelId="{AFED0809-5D81-4346-BFE8-9CB64B3275AF}">
      <dgm:prSet phldrT="[Text]" custT="1"/>
      <dgm:spPr/>
      <dgm:t>
        <a:bodyPr/>
        <a:lstStyle/>
        <a:p>
          <a:pPr rtl="0"/>
          <a:r>
            <a:rPr lang="en-US" sz="1600" b="1" dirty="0">
              <a:cs typeface="B Mitra" pitchFamily="2" charset="-78"/>
            </a:rPr>
            <a:t>Result Presentation: Key Entities &amp; Policy Makers</a:t>
          </a:r>
          <a:endParaRPr lang="fa-IR" sz="1600" b="1" dirty="0">
            <a:cs typeface="B Mitra" pitchFamily="2" charset="-78"/>
          </a:endParaRPr>
        </a:p>
      </dgm:t>
    </dgm:pt>
    <dgm:pt modelId="{9EFF4FE0-F7FA-4C84-9303-D61CF8CC21D3}" type="parTrans" cxnId="{3A62459E-65F3-4C4D-B35C-8BB5F01297C1}">
      <dgm:prSet/>
      <dgm:spPr/>
      <dgm:t>
        <a:bodyPr/>
        <a:lstStyle/>
        <a:p>
          <a:endParaRPr lang="en-US" sz="2800"/>
        </a:p>
      </dgm:t>
    </dgm:pt>
    <dgm:pt modelId="{B83E0313-BA84-4A91-BAD3-469C8E90ACBD}" type="sibTrans" cxnId="{3A62459E-65F3-4C4D-B35C-8BB5F01297C1}">
      <dgm:prSet/>
      <dgm:spPr/>
      <dgm:t>
        <a:bodyPr/>
        <a:lstStyle/>
        <a:p>
          <a:endParaRPr lang="en-US" sz="2800"/>
        </a:p>
      </dgm:t>
    </dgm:pt>
    <dgm:pt modelId="{6333FFF0-82F8-44DC-91D5-23FEBF2A8FEF}">
      <dgm:prSet phldrT="[Text]" custT="1"/>
      <dgm:spPr/>
      <dgm:t>
        <a:bodyPr/>
        <a:lstStyle/>
        <a:p>
          <a:pPr rtl="0"/>
          <a:r>
            <a:rPr lang="en-US" sz="1600" b="1" dirty="0">
              <a:cs typeface="B Mitra" pitchFamily="2" charset="-78"/>
            </a:rPr>
            <a:t>Design main foresight</a:t>
          </a:r>
          <a:endParaRPr lang="fa-IR" sz="1600" b="1" dirty="0">
            <a:cs typeface="B Mitra" pitchFamily="2" charset="-78"/>
          </a:endParaRPr>
        </a:p>
      </dgm:t>
    </dgm:pt>
    <dgm:pt modelId="{10310F54-7868-4A92-9490-6AF84136A83A}" type="parTrans" cxnId="{7F897DE3-8193-46DD-BBAA-A83210642AD7}">
      <dgm:prSet/>
      <dgm:spPr/>
    </dgm:pt>
    <dgm:pt modelId="{77475AA6-3529-4116-A40F-461699158F16}" type="sibTrans" cxnId="{7F897DE3-8193-46DD-BBAA-A83210642AD7}">
      <dgm:prSet/>
      <dgm:spPr/>
    </dgm:pt>
    <dgm:pt modelId="{456536D2-E60B-439C-A05F-24439624B396}" type="pres">
      <dgm:prSet presAssocID="{EE786B70-908F-4707-933B-19E739A78940}" presName="Name0" presStyleCnt="0">
        <dgm:presLayoutVars>
          <dgm:dir/>
          <dgm:animLvl val="lvl"/>
          <dgm:resizeHandles val="exact"/>
        </dgm:presLayoutVars>
      </dgm:prSet>
      <dgm:spPr/>
    </dgm:pt>
    <dgm:pt modelId="{1DA5EF60-E418-472E-BD64-062F67F7E191}" type="pres">
      <dgm:prSet presAssocID="{D325A840-12E4-43C2-A47E-4BDCB00300F6}" presName="linNode" presStyleCnt="0"/>
      <dgm:spPr/>
    </dgm:pt>
    <dgm:pt modelId="{1652C8BA-D358-41E7-BD3E-D95A80EC3125}" type="pres">
      <dgm:prSet presAssocID="{D325A840-12E4-43C2-A47E-4BDCB00300F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179316F-339D-477C-B7FA-3E03C719B4AA}" type="pres">
      <dgm:prSet presAssocID="{D325A840-12E4-43C2-A47E-4BDCB00300F6}" presName="descendantText" presStyleLbl="alignAccFollowNode1" presStyleIdx="0" presStyleCnt="4" custScaleX="137864">
        <dgm:presLayoutVars>
          <dgm:bulletEnabled val="1"/>
        </dgm:presLayoutVars>
      </dgm:prSet>
      <dgm:spPr/>
    </dgm:pt>
    <dgm:pt modelId="{D9E826DE-4D34-4640-8CB8-F0A09B226A88}" type="pres">
      <dgm:prSet presAssocID="{95680BE7-F2E0-4E05-88DC-2698C16FD775}" presName="sp" presStyleCnt="0"/>
      <dgm:spPr/>
    </dgm:pt>
    <dgm:pt modelId="{232F0878-1C7D-4E91-AA62-D4907D49C57B}" type="pres">
      <dgm:prSet presAssocID="{958B00B5-D639-46AD-9A4D-2DD73C48AF48}" presName="linNode" presStyleCnt="0"/>
      <dgm:spPr/>
    </dgm:pt>
    <dgm:pt modelId="{A7C847B7-8330-4E84-91B3-E4C2F752727C}" type="pres">
      <dgm:prSet presAssocID="{958B00B5-D639-46AD-9A4D-2DD73C48AF4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2DB4C1F-DD1C-4968-A92B-5E85FC508E1A}" type="pres">
      <dgm:prSet presAssocID="{958B00B5-D639-46AD-9A4D-2DD73C48AF48}" presName="descendantText" presStyleLbl="alignAccFollowNode1" presStyleIdx="1" presStyleCnt="4" custScaleX="137864">
        <dgm:presLayoutVars>
          <dgm:bulletEnabled val="1"/>
        </dgm:presLayoutVars>
      </dgm:prSet>
      <dgm:spPr/>
    </dgm:pt>
    <dgm:pt modelId="{6B943C7A-85B7-483B-B6D7-60EEDE8A5403}" type="pres">
      <dgm:prSet presAssocID="{6188C2B2-CAEE-4708-950F-0EA291F45418}" presName="sp" presStyleCnt="0"/>
      <dgm:spPr/>
    </dgm:pt>
    <dgm:pt modelId="{DDDB9EE7-1E18-4B26-A05F-471F21FB4615}" type="pres">
      <dgm:prSet presAssocID="{519E5E98-692B-4BF6-827B-152E6D687435}" presName="linNode" presStyleCnt="0"/>
      <dgm:spPr/>
    </dgm:pt>
    <dgm:pt modelId="{7BB9E8BB-B7B6-44D8-B3C5-51E3904C24E1}" type="pres">
      <dgm:prSet presAssocID="{519E5E98-692B-4BF6-827B-152E6D68743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67AB111A-945A-4A28-A022-C59970E3F9AD}" type="pres">
      <dgm:prSet presAssocID="{519E5E98-692B-4BF6-827B-152E6D687435}" presName="descendantText" presStyleLbl="alignAccFollowNode1" presStyleIdx="2" presStyleCnt="4" custScaleX="137864">
        <dgm:presLayoutVars>
          <dgm:bulletEnabled val="1"/>
        </dgm:presLayoutVars>
      </dgm:prSet>
      <dgm:spPr/>
    </dgm:pt>
    <dgm:pt modelId="{94C8DFD6-AD9D-4942-ABB2-651F01582AA4}" type="pres">
      <dgm:prSet presAssocID="{3AC0ED12-96D1-47AF-A5B8-33664B3E26CB}" presName="sp" presStyleCnt="0"/>
      <dgm:spPr/>
    </dgm:pt>
    <dgm:pt modelId="{72211698-D88C-4EAF-AB0E-1CF6F191FCD6}" type="pres">
      <dgm:prSet presAssocID="{F24B2B33-3093-47DF-9883-A27B6E039D89}" presName="linNode" presStyleCnt="0"/>
      <dgm:spPr/>
    </dgm:pt>
    <dgm:pt modelId="{129962F9-0A0A-49C5-B7C4-CF6FDB6DE5EC}" type="pres">
      <dgm:prSet presAssocID="{F24B2B33-3093-47DF-9883-A27B6E039D89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68B5E8EB-3C7B-4ECC-90DB-E6851E52F0A5}" type="pres">
      <dgm:prSet presAssocID="{F24B2B33-3093-47DF-9883-A27B6E039D89}" presName="descendantText" presStyleLbl="alignAccFollowNode1" presStyleIdx="3" presStyleCnt="4" custScaleX="137864">
        <dgm:presLayoutVars>
          <dgm:bulletEnabled val="1"/>
        </dgm:presLayoutVars>
      </dgm:prSet>
      <dgm:spPr/>
    </dgm:pt>
  </dgm:ptLst>
  <dgm:cxnLst>
    <dgm:cxn modelId="{F87B1304-4882-4183-8910-A9FBC3A85006}" type="presOf" srcId="{6221E39C-F334-43CD-BE61-00D4A9E7CDC6}" destId="{8179316F-339D-477C-B7FA-3E03C719B4AA}" srcOrd="0" destOrd="0" presId="urn:microsoft.com/office/officeart/2005/8/layout/vList5"/>
    <dgm:cxn modelId="{C746BE1D-7EB5-484D-B7D9-708893514345}" srcId="{D325A840-12E4-43C2-A47E-4BDCB00300F6}" destId="{6221E39C-F334-43CD-BE61-00D4A9E7CDC6}" srcOrd="0" destOrd="0" parTransId="{F19163BC-F056-4E84-927C-7930542C3185}" sibTransId="{FAF73F94-91CC-46FE-AA86-5AB77D628B0B}"/>
    <dgm:cxn modelId="{3774DD21-10EF-4335-81C0-EFC6A67A9060}" type="presOf" srcId="{11ED0CEA-98B8-45BE-A52F-3F32EC13BA25}" destId="{68B5E8EB-3C7B-4ECC-90DB-E6851E52F0A5}" srcOrd="0" destOrd="1" presId="urn:microsoft.com/office/officeart/2005/8/layout/vList5"/>
    <dgm:cxn modelId="{CD37F922-2BBA-422E-A78F-10FE43F6EEA6}" srcId="{F24B2B33-3093-47DF-9883-A27B6E039D89}" destId="{55037C0A-7303-46E6-9238-74CEF24FF1D5}" srcOrd="0" destOrd="0" parTransId="{4DBC44A9-4EC4-427F-85F6-AF81808CCD95}" sibTransId="{E9C435E4-A752-49E2-AACC-DF78F64B3385}"/>
    <dgm:cxn modelId="{C37F7F35-6822-4886-A41E-A926D93CC338}" type="presOf" srcId="{791240CD-D525-4101-80B5-2224FFE4C986}" destId="{8179316F-339D-477C-B7FA-3E03C719B4AA}" srcOrd="0" destOrd="1" presId="urn:microsoft.com/office/officeart/2005/8/layout/vList5"/>
    <dgm:cxn modelId="{50B11240-BC39-44F4-A4B8-54A29C188996}" type="presOf" srcId="{AFED0809-5D81-4346-BFE8-9CB64B3275AF}" destId="{68B5E8EB-3C7B-4ECC-90DB-E6851E52F0A5}" srcOrd="0" destOrd="2" presId="urn:microsoft.com/office/officeart/2005/8/layout/vList5"/>
    <dgm:cxn modelId="{5926035C-1E54-4E23-8031-4FC974B015DB}" type="presOf" srcId="{EE786B70-908F-4707-933B-19E739A78940}" destId="{456536D2-E60B-439C-A05F-24439624B396}" srcOrd="0" destOrd="0" presId="urn:microsoft.com/office/officeart/2005/8/layout/vList5"/>
    <dgm:cxn modelId="{CF3C1A61-B476-4DB3-B924-B610ED1304B5}" type="presOf" srcId="{2653232C-DF6C-466A-9DEE-463189B51404}" destId="{8179316F-339D-477C-B7FA-3E03C719B4AA}" srcOrd="0" destOrd="2" presId="urn:microsoft.com/office/officeart/2005/8/layout/vList5"/>
    <dgm:cxn modelId="{BD56B861-C7D1-4FD8-BA2F-E8D19C4F8EEC}" type="presOf" srcId="{D325A840-12E4-43C2-A47E-4BDCB00300F6}" destId="{1652C8BA-D358-41E7-BD3E-D95A80EC3125}" srcOrd="0" destOrd="0" presId="urn:microsoft.com/office/officeart/2005/8/layout/vList5"/>
    <dgm:cxn modelId="{23B23F62-E847-4C7F-9582-07C748F655D2}" type="presOf" srcId="{F7A12E42-DEC8-4486-A85C-DC373C4F3F15}" destId="{52DB4C1F-DD1C-4968-A92B-5E85FC508E1A}" srcOrd="0" destOrd="2" presId="urn:microsoft.com/office/officeart/2005/8/layout/vList5"/>
    <dgm:cxn modelId="{E6983543-2225-44E0-B1E0-D52040BD700F}" srcId="{958B00B5-D639-46AD-9A4D-2DD73C48AF48}" destId="{F7A12E42-DEC8-4486-A85C-DC373C4F3F15}" srcOrd="2" destOrd="0" parTransId="{AA1026A2-A37F-42DA-AC09-768E3623ED76}" sibTransId="{FCDDC227-CB68-460A-9B44-18A3BB95DFB4}"/>
    <dgm:cxn modelId="{CBCEC668-1789-453E-A077-F5E46DB50F74}" type="presOf" srcId="{519E5E98-692B-4BF6-827B-152E6D687435}" destId="{7BB9E8BB-B7B6-44D8-B3C5-51E3904C24E1}" srcOrd="0" destOrd="0" presId="urn:microsoft.com/office/officeart/2005/8/layout/vList5"/>
    <dgm:cxn modelId="{E92FB66D-6711-4ADB-A957-BA8B94AD5E7F}" srcId="{519E5E98-692B-4BF6-827B-152E6D687435}" destId="{111907C1-55FC-41A6-AFBA-E13FDF7DFFF1}" srcOrd="0" destOrd="0" parTransId="{5962AAC1-143B-43F3-87B6-0798081205F3}" sibTransId="{91F4395F-7DB4-42C1-B8A2-7CCEB6FB6A3D}"/>
    <dgm:cxn modelId="{CC8A737A-F499-434E-B4E5-37F982A94DDE}" type="presOf" srcId="{6333FFF0-82F8-44DC-91D5-23FEBF2A8FEF}" destId="{52DB4C1F-DD1C-4968-A92B-5E85FC508E1A}" srcOrd="0" destOrd="0" presId="urn:microsoft.com/office/officeart/2005/8/layout/vList5"/>
    <dgm:cxn modelId="{6243C17D-A9DF-4C12-8884-1D85D590B5DA}" type="presOf" srcId="{111907C1-55FC-41A6-AFBA-E13FDF7DFFF1}" destId="{67AB111A-945A-4A28-A022-C59970E3F9AD}" srcOrd="0" destOrd="0" presId="urn:microsoft.com/office/officeart/2005/8/layout/vList5"/>
    <dgm:cxn modelId="{92E88784-E3A6-4446-BE5A-5741CBEC5F8B}" srcId="{F24B2B33-3093-47DF-9883-A27B6E039D89}" destId="{11ED0CEA-98B8-45BE-A52F-3F32EC13BA25}" srcOrd="1" destOrd="0" parTransId="{8125D0CA-6B11-4DAB-8F62-9B8031EC028A}" sibTransId="{A7820DA2-2930-4348-A926-E19ADE9AAF22}"/>
    <dgm:cxn modelId="{612E2F90-32B4-4015-9D2A-A3D3253ED7E1}" srcId="{EE786B70-908F-4707-933B-19E739A78940}" destId="{F24B2B33-3093-47DF-9883-A27B6E039D89}" srcOrd="3" destOrd="0" parTransId="{C0E1E86E-4E5C-4E2D-B18F-C0BB1793739D}" sibTransId="{13D6DCD3-1900-40D3-A5CA-9F9F22DC093D}"/>
    <dgm:cxn modelId="{C4220796-57EB-45E7-AA53-5CF8B159F21A}" srcId="{EE786B70-908F-4707-933B-19E739A78940}" destId="{D325A840-12E4-43C2-A47E-4BDCB00300F6}" srcOrd="0" destOrd="0" parTransId="{100000A2-B9CD-4F23-A97C-F01E62750E68}" sibTransId="{95680BE7-F2E0-4E05-88DC-2698C16FD775}"/>
    <dgm:cxn modelId="{3A62459E-65F3-4C4D-B35C-8BB5F01297C1}" srcId="{F24B2B33-3093-47DF-9883-A27B6E039D89}" destId="{AFED0809-5D81-4346-BFE8-9CB64B3275AF}" srcOrd="2" destOrd="0" parTransId="{9EFF4FE0-F7FA-4C84-9303-D61CF8CC21D3}" sibTransId="{B83E0313-BA84-4A91-BAD3-469C8E90ACBD}"/>
    <dgm:cxn modelId="{1E2C55A5-F8AD-4104-B069-38EBF68B4F1A}" srcId="{EE786B70-908F-4707-933B-19E739A78940}" destId="{958B00B5-D639-46AD-9A4D-2DD73C48AF48}" srcOrd="1" destOrd="0" parTransId="{5FE7C1A1-7121-48E2-B176-BD914763FB46}" sibTransId="{6188C2B2-CAEE-4708-950F-0EA291F45418}"/>
    <dgm:cxn modelId="{836B00AC-D93C-43E0-8A03-EF8A70A9D1A4}" type="presOf" srcId="{F24B2B33-3093-47DF-9883-A27B6E039D89}" destId="{129962F9-0A0A-49C5-B7C4-CF6FDB6DE5EC}" srcOrd="0" destOrd="0" presId="urn:microsoft.com/office/officeart/2005/8/layout/vList5"/>
    <dgm:cxn modelId="{E9124ECF-A66E-4368-AEBF-F33F85F1722F}" type="presOf" srcId="{D3620239-BF05-4A1A-A847-7F93D3CCBB23}" destId="{52DB4C1F-DD1C-4968-A92B-5E85FC508E1A}" srcOrd="0" destOrd="1" presId="urn:microsoft.com/office/officeart/2005/8/layout/vList5"/>
    <dgm:cxn modelId="{7F897DE3-8193-46DD-BBAA-A83210642AD7}" srcId="{958B00B5-D639-46AD-9A4D-2DD73C48AF48}" destId="{6333FFF0-82F8-44DC-91D5-23FEBF2A8FEF}" srcOrd="0" destOrd="0" parTransId="{10310F54-7868-4A92-9490-6AF84136A83A}" sibTransId="{77475AA6-3529-4116-A40F-461699158F16}"/>
    <dgm:cxn modelId="{FEA259E6-E1D0-48F0-BC6A-489C241D7ED5}" type="presOf" srcId="{958B00B5-D639-46AD-9A4D-2DD73C48AF48}" destId="{A7C847B7-8330-4E84-91B3-E4C2F752727C}" srcOrd="0" destOrd="0" presId="urn:microsoft.com/office/officeart/2005/8/layout/vList5"/>
    <dgm:cxn modelId="{0E38E0EC-EA5B-4D46-93E0-05BD5DFD2895}" srcId="{D325A840-12E4-43C2-A47E-4BDCB00300F6}" destId="{2653232C-DF6C-466A-9DEE-463189B51404}" srcOrd="2" destOrd="0" parTransId="{175C3540-EFE9-420B-83AF-BEA509C5ADF6}" sibTransId="{1E3DE4ED-C99E-4B05-8908-22B8DF0C6339}"/>
    <dgm:cxn modelId="{A200BFF3-DB66-419C-9AB2-BF89EFB3AC8D}" srcId="{D325A840-12E4-43C2-A47E-4BDCB00300F6}" destId="{791240CD-D525-4101-80B5-2224FFE4C986}" srcOrd="1" destOrd="0" parTransId="{2A7670BA-8BF4-4242-8328-821B0A813792}" sibTransId="{5E14839B-FFAE-42BF-B6C4-CC75C4B754BF}"/>
    <dgm:cxn modelId="{C3252BF6-7372-4D1A-9A22-48BA8C47AAE2}" srcId="{EE786B70-908F-4707-933B-19E739A78940}" destId="{519E5E98-692B-4BF6-827B-152E6D687435}" srcOrd="2" destOrd="0" parTransId="{987963B8-EB79-4BFD-89F6-AD32A2915B33}" sibTransId="{3AC0ED12-96D1-47AF-A5B8-33664B3E26CB}"/>
    <dgm:cxn modelId="{15032AFC-66FD-475A-A3B6-2658A2A2475F}" srcId="{958B00B5-D639-46AD-9A4D-2DD73C48AF48}" destId="{D3620239-BF05-4A1A-A847-7F93D3CCBB23}" srcOrd="1" destOrd="0" parTransId="{A384D630-E1D9-42DA-A5F7-24BEB98367F5}" sibTransId="{D22B7D17-D348-48DA-A1A4-BC23237B7713}"/>
    <dgm:cxn modelId="{2AA30FFD-A9D5-4F98-B919-24DC057C5D2F}" type="presOf" srcId="{55037C0A-7303-46E6-9238-74CEF24FF1D5}" destId="{68B5E8EB-3C7B-4ECC-90DB-E6851E52F0A5}" srcOrd="0" destOrd="0" presId="urn:microsoft.com/office/officeart/2005/8/layout/vList5"/>
    <dgm:cxn modelId="{19F4819F-DC1F-4FC1-A170-3743F5CDB294}" type="presParOf" srcId="{456536D2-E60B-439C-A05F-24439624B396}" destId="{1DA5EF60-E418-472E-BD64-062F67F7E191}" srcOrd="0" destOrd="0" presId="urn:microsoft.com/office/officeart/2005/8/layout/vList5"/>
    <dgm:cxn modelId="{119C94B0-35AB-4903-87AC-A803FE174114}" type="presParOf" srcId="{1DA5EF60-E418-472E-BD64-062F67F7E191}" destId="{1652C8BA-D358-41E7-BD3E-D95A80EC3125}" srcOrd="0" destOrd="0" presId="urn:microsoft.com/office/officeart/2005/8/layout/vList5"/>
    <dgm:cxn modelId="{50A76C9E-A63B-48F0-A919-16DDCA984C6D}" type="presParOf" srcId="{1DA5EF60-E418-472E-BD64-062F67F7E191}" destId="{8179316F-339D-477C-B7FA-3E03C719B4AA}" srcOrd="1" destOrd="0" presId="urn:microsoft.com/office/officeart/2005/8/layout/vList5"/>
    <dgm:cxn modelId="{BE5940B1-1C34-4C91-BF38-A18822EFB260}" type="presParOf" srcId="{456536D2-E60B-439C-A05F-24439624B396}" destId="{D9E826DE-4D34-4640-8CB8-F0A09B226A88}" srcOrd="1" destOrd="0" presId="urn:microsoft.com/office/officeart/2005/8/layout/vList5"/>
    <dgm:cxn modelId="{5BF03396-85B3-49B5-BBFF-16864F4DF3F4}" type="presParOf" srcId="{456536D2-E60B-439C-A05F-24439624B396}" destId="{232F0878-1C7D-4E91-AA62-D4907D49C57B}" srcOrd="2" destOrd="0" presId="urn:microsoft.com/office/officeart/2005/8/layout/vList5"/>
    <dgm:cxn modelId="{4360980D-B929-4F2C-ACD1-88666D3199AC}" type="presParOf" srcId="{232F0878-1C7D-4E91-AA62-D4907D49C57B}" destId="{A7C847B7-8330-4E84-91B3-E4C2F752727C}" srcOrd="0" destOrd="0" presId="urn:microsoft.com/office/officeart/2005/8/layout/vList5"/>
    <dgm:cxn modelId="{6518E202-7A26-4DFD-8ACA-CDF07A546D00}" type="presParOf" srcId="{232F0878-1C7D-4E91-AA62-D4907D49C57B}" destId="{52DB4C1F-DD1C-4968-A92B-5E85FC508E1A}" srcOrd="1" destOrd="0" presId="urn:microsoft.com/office/officeart/2005/8/layout/vList5"/>
    <dgm:cxn modelId="{1C7956B2-48AD-418F-8935-19799903B7CF}" type="presParOf" srcId="{456536D2-E60B-439C-A05F-24439624B396}" destId="{6B943C7A-85B7-483B-B6D7-60EEDE8A5403}" srcOrd="3" destOrd="0" presId="urn:microsoft.com/office/officeart/2005/8/layout/vList5"/>
    <dgm:cxn modelId="{7784F007-5494-46D4-881E-8B6C74F2A5F4}" type="presParOf" srcId="{456536D2-E60B-439C-A05F-24439624B396}" destId="{DDDB9EE7-1E18-4B26-A05F-471F21FB4615}" srcOrd="4" destOrd="0" presId="urn:microsoft.com/office/officeart/2005/8/layout/vList5"/>
    <dgm:cxn modelId="{256BE057-A773-4D02-B1D5-113BA565EFBB}" type="presParOf" srcId="{DDDB9EE7-1E18-4B26-A05F-471F21FB4615}" destId="{7BB9E8BB-B7B6-44D8-B3C5-51E3904C24E1}" srcOrd="0" destOrd="0" presId="urn:microsoft.com/office/officeart/2005/8/layout/vList5"/>
    <dgm:cxn modelId="{147844A3-35A4-4BF3-828D-7C3FAE0225F7}" type="presParOf" srcId="{DDDB9EE7-1E18-4B26-A05F-471F21FB4615}" destId="{67AB111A-945A-4A28-A022-C59970E3F9AD}" srcOrd="1" destOrd="0" presId="urn:microsoft.com/office/officeart/2005/8/layout/vList5"/>
    <dgm:cxn modelId="{2DE753D5-8930-4E64-A515-4250DEA2C01E}" type="presParOf" srcId="{456536D2-E60B-439C-A05F-24439624B396}" destId="{94C8DFD6-AD9D-4942-ABB2-651F01582AA4}" srcOrd="5" destOrd="0" presId="urn:microsoft.com/office/officeart/2005/8/layout/vList5"/>
    <dgm:cxn modelId="{CE78B405-81A2-4FDD-B287-9D811474D334}" type="presParOf" srcId="{456536D2-E60B-439C-A05F-24439624B396}" destId="{72211698-D88C-4EAF-AB0E-1CF6F191FCD6}" srcOrd="6" destOrd="0" presId="urn:microsoft.com/office/officeart/2005/8/layout/vList5"/>
    <dgm:cxn modelId="{EB20BFDE-19C5-4021-A1E8-1A3E8611162C}" type="presParOf" srcId="{72211698-D88C-4EAF-AB0E-1CF6F191FCD6}" destId="{129962F9-0A0A-49C5-B7C4-CF6FDB6DE5EC}" srcOrd="0" destOrd="0" presId="urn:microsoft.com/office/officeart/2005/8/layout/vList5"/>
    <dgm:cxn modelId="{138E77A1-84AA-418B-8162-97CCCBDE742D}" type="presParOf" srcId="{72211698-D88C-4EAF-AB0E-1CF6F191FCD6}" destId="{68B5E8EB-3C7B-4ECC-90DB-E6851E52F0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0E8A9-FC7B-4166-BEA1-08F2DC896BC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15EC2E1-586E-42D7-8010-44F77101FB9F}">
      <dgm:prSet phldrT="[Text]"/>
      <dgm:spPr/>
      <dgm:t>
        <a:bodyPr/>
        <a:lstStyle/>
        <a:p>
          <a:pPr rtl="1"/>
          <a:r>
            <a:rPr lang="en-US" b="1" dirty="0">
              <a:solidFill>
                <a:srgbClr val="9900FF"/>
              </a:solidFill>
              <a:cs typeface="B Mitra" pitchFamily="2" charset="-78"/>
            </a:rPr>
            <a:t>Identification of  factors that shape the future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78500569-7F28-4EEF-8CA0-81BC824DDBD7}" type="parTrans" cxnId="{E4C7BAA6-FCA5-4EFE-A483-24ECB60582A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598CE701-319F-44DB-A139-6E2F18C3B27C}" type="sibTrans" cxnId="{E4C7BAA6-FCA5-4EFE-A483-24ECB60582A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F24AA567-9BE7-4EF0-AF5F-8A4BF590FF67}">
      <dgm:prSet phldrT="[Text]"/>
      <dgm:spPr/>
      <dgm:t>
        <a:bodyPr/>
        <a:lstStyle/>
        <a:p>
          <a:pPr rtl="1"/>
          <a:r>
            <a:rPr lang="en-US" b="1" dirty="0">
              <a:solidFill>
                <a:srgbClr val="9900FF"/>
              </a:solidFill>
              <a:cs typeface="B Mitra" pitchFamily="2" charset="-78"/>
            </a:rPr>
            <a:t>Identification of uncertainties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F9665FA8-C4A5-4189-8699-3F2DA308EE7D}" type="parTrans" cxnId="{CFF13D5A-9708-4190-9401-87EC51BB8D6D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5678F4D1-84AC-45E8-9C19-CEB5648A0DFB}" type="sibTrans" cxnId="{CFF13D5A-9708-4190-9401-87EC51BB8D6D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6DCE671A-DAD4-4AAA-A091-336F0734813E}">
      <dgm:prSet phldrT="[Text]"/>
      <dgm:spPr/>
      <dgm:t>
        <a:bodyPr/>
        <a:lstStyle/>
        <a:p>
          <a:pPr rtl="1"/>
          <a:r>
            <a:rPr lang="en-US" b="1" dirty="0">
              <a:solidFill>
                <a:srgbClr val="9900FF"/>
              </a:solidFill>
              <a:cs typeface="B Mitra" pitchFamily="2" charset="-78"/>
            </a:rPr>
            <a:t>Specifying  scenarios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DB63F3F6-AD2F-4A87-9164-7268AD0A9835}" type="parTrans" cxnId="{4020FE0F-99A0-4EE4-9B6A-4EF78BCA55F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992EA157-47B7-4706-94A0-53C5AA37B7CF}" type="sibTrans" cxnId="{4020FE0F-99A0-4EE4-9B6A-4EF78BCA55F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B7D3B244-789F-444D-A8A6-8CD7ABA760DF}">
      <dgm:prSet phldrT="[Text]"/>
      <dgm:spPr/>
      <dgm:t>
        <a:bodyPr/>
        <a:lstStyle/>
        <a:p>
          <a:pPr rtl="1"/>
          <a:r>
            <a:rPr lang="en-US" b="1" dirty="0">
              <a:solidFill>
                <a:srgbClr val="9900FF"/>
              </a:solidFill>
              <a:cs typeface="B Mitra" pitchFamily="2" charset="-78"/>
            </a:rPr>
            <a:t>Identification of major axes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17C0A211-87D2-45B8-8DB5-051032A606B9}" type="parTrans" cxnId="{17A4D5D5-1A03-4051-A217-6A0B8F0315BE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898E2624-9E98-4E0C-8D9A-4437E82FADE6}" type="sibTrans" cxnId="{17A4D5D5-1A03-4051-A217-6A0B8F0315BE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676CA49C-B082-4C28-A78B-650AC4F5145B}">
      <dgm:prSet phldrT="[Text]"/>
      <dgm:spPr/>
      <dgm:t>
        <a:bodyPr/>
        <a:lstStyle/>
        <a:p>
          <a:pPr rtl="1"/>
          <a:r>
            <a:rPr lang="en-US" b="1" dirty="0">
              <a:solidFill>
                <a:srgbClr val="9900FF"/>
              </a:solidFill>
              <a:cs typeface="B Mitra" pitchFamily="2" charset="-78"/>
            </a:rPr>
            <a:t>Scenario Analysis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F264BC40-D640-4108-AFE4-17919AD3A286}" type="parTrans" cxnId="{25A714A4-39EC-4FB2-943A-2CD7C7378B40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0A208497-33ED-49F1-8CCE-7DB129CE46DA}" type="sibTrans" cxnId="{25A714A4-39EC-4FB2-943A-2CD7C7378B40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53B25D0B-8442-4A66-917D-D02B4BB8F773}" type="pres">
      <dgm:prSet presAssocID="{5850E8A9-FC7B-4166-BEA1-08F2DC896BCB}" presName="Name0" presStyleCnt="0">
        <dgm:presLayoutVars>
          <dgm:dir/>
          <dgm:animLvl val="lvl"/>
          <dgm:resizeHandles val="exact"/>
        </dgm:presLayoutVars>
      </dgm:prSet>
      <dgm:spPr/>
    </dgm:pt>
    <dgm:pt modelId="{A93F1E3F-1295-489A-8C4E-F69640097686}" type="pres">
      <dgm:prSet presAssocID="{815EC2E1-586E-42D7-8010-44F77101FB9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30A1AC2-0C11-4F3C-B178-2D6DF6ACB4DC}" type="pres">
      <dgm:prSet presAssocID="{598CE701-319F-44DB-A139-6E2F18C3B27C}" presName="parTxOnlySpace" presStyleCnt="0"/>
      <dgm:spPr/>
    </dgm:pt>
    <dgm:pt modelId="{9D776A0C-8732-40E1-9922-A2E923163376}" type="pres">
      <dgm:prSet presAssocID="{F24AA567-9BE7-4EF0-AF5F-8A4BF590FF67}" presName="parTxOnly" presStyleLbl="node1" presStyleIdx="1" presStyleCnt="5" custLinFactNeighborX="4237" custLinFactNeighborY="4733">
        <dgm:presLayoutVars>
          <dgm:chMax val="0"/>
          <dgm:chPref val="0"/>
          <dgm:bulletEnabled val="1"/>
        </dgm:presLayoutVars>
      </dgm:prSet>
      <dgm:spPr/>
    </dgm:pt>
    <dgm:pt modelId="{6A589CDE-8FF0-417C-B326-2A96DF114B9B}" type="pres">
      <dgm:prSet presAssocID="{5678F4D1-84AC-45E8-9C19-CEB5648A0DFB}" presName="parTxOnlySpace" presStyleCnt="0"/>
      <dgm:spPr/>
    </dgm:pt>
    <dgm:pt modelId="{DC3D2389-FFDE-4923-9728-D5223F833C9B}" type="pres">
      <dgm:prSet presAssocID="{B7D3B244-789F-444D-A8A6-8CD7ABA760D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AAC6CC5-C4B0-4320-B925-0B8A56382E24}" type="pres">
      <dgm:prSet presAssocID="{898E2624-9E98-4E0C-8D9A-4437E82FADE6}" presName="parTxOnlySpace" presStyleCnt="0"/>
      <dgm:spPr/>
    </dgm:pt>
    <dgm:pt modelId="{B2E7F3F6-3374-4B8E-897D-940E554D8D89}" type="pres">
      <dgm:prSet presAssocID="{6DCE671A-DAD4-4AAA-A091-336F0734813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9EC06F-AF90-4708-8719-918A00D89CED}" type="pres">
      <dgm:prSet presAssocID="{992EA157-47B7-4706-94A0-53C5AA37B7CF}" presName="parTxOnlySpace" presStyleCnt="0"/>
      <dgm:spPr/>
    </dgm:pt>
    <dgm:pt modelId="{34A326EF-4B7B-4568-B09A-80840634B2F8}" type="pres">
      <dgm:prSet presAssocID="{676CA49C-B082-4C28-A78B-650AC4F514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020FE0F-99A0-4EE4-9B6A-4EF78BCA55FC}" srcId="{5850E8A9-FC7B-4166-BEA1-08F2DC896BCB}" destId="{6DCE671A-DAD4-4AAA-A091-336F0734813E}" srcOrd="3" destOrd="0" parTransId="{DB63F3F6-AD2F-4A87-9164-7268AD0A9835}" sibTransId="{992EA157-47B7-4706-94A0-53C5AA37B7CF}"/>
    <dgm:cxn modelId="{A243BF61-D32C-4BA3-BA91-9AFE215AC6BB}" type="presOf" srcId="{6DCE671A-DAD4-4AAA-A091-336F0734813E}" destId="{B2E7F3F6-3374-4B8E-897D-940E554D8D89}" srcOrd="0" destOrd="0" presId="urn:microsoft.com/office/officeart/2005/8/layout/chevron1"/>
    <dgm:cxn modelId="{AA086E6D-42C7-4925-8FEC-9A4DD0CB49CF}" type="presOf" srcId="{F24AA567-9BE7-4EF0-AF5F-8A4BF590FF67}" destId="{9D776A0C-8732-40E1-9922-A2E923163376}" srcOrd="0" destOrd="0" presId="urn:microsoft.com/office/officeart/2005/8/layout/chevron1"/>
    <dgm:cxn modelId="{CFF13D5A-9708-4190-9401-87EC51BB8D6D}" srcId="{5850E8A9-FC7B-4166-BEA1-08F2DC896BCB}" destId="{F24AA567-9BE7-4EF0-AF5F-8A4BF590FF67}" srcOrd="1" destOrd="0" parTransId="{F9665FA8-C4A5-4189-8699-3F2DA308EE7D}" sibTransId="{5678F4D1-84AC-45E8-9C19-CEB5648A0DFB}"/>
    <dgm:cxn modelId="{BB4AA47E-B05D-498F-B0B4-F230A8F21185}" type="presOf" srcId="{676CA49C-B082-4C28-A78B-650AC4F5145B}" destId="{34A326EF-4B7B-4568-B09A-80840634B2F8}" srcOrd="0" destOrd="0" presId="urn:microsoft.com/office/officeart/2005/8/layout/chevron1"/>
    <dgm:cxn modelId="{E5B0BB7E-2950-4276-9918-E5B7C4B312C9}" type="presOf" srcId="{B7D3B244-789F-444D-A8A6-8CD7ABA760DF}" destId="{DC3D2389-FFDE-4923-9728-D5223F833C9B}" srcOrd="0" destOrd="0" presId="urn:microsoft.com/office/officeart/2005/8/layout/chevron1"/>
    <dgm:cxn modelId="{25A714A4-39EC-4FB2-943A-2CD7C7378B40}" srcId="{5850E8A9-FC7B-4166-BEA1-08F2DC896BCB}" destId="{676CA49C-B082-4C28-A78B-650AC4F5145B}" srcOrd="4" destOrd="0" parTransId="{F264BC40-D640-4108-AFE4-17919AD3A286}" sibTransId="{0A208497-33ED-49F1-8CCE-7DB129CE46DA}"/>
    <dgm:cxn modelId="{E4C7BAA6-FCA5-4EFE-A483-24ECB60582AC}" srcId="{5850E8A9-FC7B-4166-BEA1-08F2DC896BCB}" destId="{815EC2E1-586E-42D7-8010-44F77101FB9F}" srcOrd="0" destOrd="0" parTransId="{78500569-7F28-4EEF-8CA0-81BC824DDBD7}" sibTransId="{598CE701-319F-44DB-A139-6E2F18C3B27C}"/>
    <dgm:cxn modelId="{C2A77DAA-2FC5-4EF4-A6E6-1D87317E6E32}" type="presOf" srcId="{5850E8A9-FC7B-4166-BEA1-08F2DC896BCB}" destId="{53B25D0B-8442-4A66-917D-D02B4BB8F773}" srcOrd="0" destOrd="0" presId="urn:microsoft.com/office/officeart/2005/8/layout/chevron1"/>
    <dgm:cxn modelId="{AE43BBCB-27D5-4D94-83FE-9B23D60A9AA6}" type="presOf" srcId="{815EC2E1-586E-42D7-8010-44F77101FB9F}" destId="{A93F1E3F-1295-489A-8C4E-F69640097686}" srcOrd="0" destOrd="0" presId="urn:microsoft.com/office/officeart/2005/8/layout/chevron1"/>
    <dgm:cxn modelId="{17A4D5D5-1A03-4051-A217-6A0B8F0315BE}" srcId="{5850E8A9-FC7B-4166-BEA1-08F2DC896BCB}" destId="{B7D3B244-789F-444D-A8A6-8CD7ABA760DF}" srcOrd="2" destOrd="0" parTransId="{17C0A211-87D2-45B8-8DB5-051032A606B9}" sibTransId="{898E2624-9E98-4E0C-8D9A-4437E82FADE6}"/>
    <dgm:cxn modelId="{CBB12C99-78BE-4CE4-8116-0176E02E3582}" type="presParOf" srcId="{53B25D0B-8442-4A66-917D-D02B4BB8F773}" destId="{A93F1E3F-1295-489A-8C4E-F69640097686}" srcOrd="0" destOrd="0" presId="urn:microsoft.com/office/officeart/2005/8/layout/chevron1"/>
    <dgm:cxn modelId="{229CCA4C-E3FC-470F-9260-8C0F04097C97}" type="presParOf" srcId="{53B25D0B-8442-4A66-917D-D02B4BB8F773}" destId="{C30A1AC2-0C11-4F3C-B178-2D6DF6ACB4DC}" srcOrd="1" destOrd="0" presId="urn:microsoft.com/office/officeart/2005/8/layout/chevron1"/>
    <dgm:cxn modelId="{33F69BA6-496F-4E72-949A-B1AF7E5B5D5F}" type="presParOf" srcId="{53B25D0B-8442-4A66-917D-D02B4BB8F773}" destId="{9D776A0C-8732-40E1-9922-A2E923163376}" srcOrd="2" destOrd="0" presId="urn:microsoft.com/office/officeart/2005/8/layout/chevron1"/>
    <dgm:cxn modelId="{9A429321-8098-4931-A6AA-21F444274CD6}" type="presParOf" srcId="{53B25D0B-8442-4A66-917D-D02B4BB8F773}" destId="{6A589CDE-8FF0-417C-B326-2A96DF114B9B}" srcOrd="3" destOrd="0" presId="urn:microsoft.com/office/officeart/2005/8/layout/chevron1"/>
    <dgm:cxn modelId="{EE0459DB-4752-4CE0-8357-A8634AD32863}" type="presParOf" srcId="{53B25D0B-8442-4A66-917D-D02B4BB8F773}" destId="{DC3D2389-FFDE-4923-9728-D5223F833C9B}" srcOrd="4" destOrd="0" presId="urn:microsoft.com/office/officeart/2005/8/layout/chevron1"/>
    <dgm:cxn modelId="{C56BB995-08E4-419C-BB6D-2386E40F285F}" type="presParOf" srcId="{53B25D0B-8442-4A66-917D-D02B4BB8F773}" destId="{7AAC6CC5-C4B0-4320-B925-0B8A56382E24}" srcOrd="5" destOrd="0" presId="urn:microsoft.com/office/officeart/2005/8/layout/chevron1"/>
    <dgm:cxn modelId="{5BF90F0C-FB87-4896-AF33-E634EFBEF7F8}" type="presParOf" srcId="{53B25D0B-8442-4A66-917D-D02B4BB8F773}" destId="{B2E7F3F6-3374-4B8E-897D-940E554D8D89}" srcOrd="6" destOrd="0" presId="urn:microsoft.com/office/officeart/2005/8/layout/chevron1"/>
    <dgm:cxn modelId="{8B407C8A-AA31-47A8-9625-3FA1CFBC656B}" type="presParOf" srcId="{53B25D0B-8442-4A66-917D-D02B4BB8F773}" destId="{A39EC06F-AF90-4708-8719-918A00D89CED}" srcOrd="7" destOrd="0" presId="urn:microsoft.com/office/officeart/2005/8/layout/chevron1"/>
    <dgm:cxn modelId="{C0AACE5C-BB3C-4DA0-83C3-8EA30A473B41}" type="presParOf" srcId="{53B25D0B-8442-4A66-917D-D02B4BB8F773}" destId="{34A326EF-4B7B-4568-B09A-80840634B2F8}" srcOrd="8" destOrd="0" presId="urn:microsoft.com/office/officeart/2005/8/layout/chevron1"/>
  </dgm:cxnLst>
  <dgm:bg>
    <a:solidFill>
      <a:srgbClr val="6600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50E8A9-FC7B-4166-BEA1-08F2DC896BC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15EC2E1-586E-42D7-8010-44F77101FB9F}">
      <dgm:prSet phldrT="[Text]"/>
      <dgm:spPr/>
      <dgm:t>
        <a:bodyPr/>
        <a:lstStyle/>
        <a:p>
          <a:pPr rtl="1"/>
          <a:r>
            <a:rPr lang="en-US" b="1" dirty="0">
              <a:solidFill>
                <a:srgbClr val="9900FF"/>
              </a:solidFill>
              <a:cs typeface="B Mitra" pitchFamily="2" charset="-78"/>
            </a:rPr>
            <a:t>Identification of  factors that shape the future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78500569-7F28-4EEF-8CA0-81BC824DDBD7}" type="parTrans" cxnId="{E4C7BAA6-FCA5-4EFE-A483-24ECB60582A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598CE701-319F-44DB-A139-6E2F18C3B27C}" type="sibTrans" cxnId="{E4C7BAA6-FCA5-4EFE-A483-24ECB60582A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F24AA567-9BE7-4EF0-AF5F-8A4BF590FF67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en-US" sz="1200" b="1" dirty="0">
              <a:solidFill>
                <a:srgbClr val="9900FF"/>
              </a:solidFill>
              <a:cs typeface="B Mitra" pitchFamily="2" charset="-78"/>
            </a:rPr>
            <a:t>Identification of uncertainties</a:t>
          </a:r>
          <a:endParaRPr lang="fa-IR" sz="1200" b="1" dirty="0">
            <a:solidFill>
              <a:srgbClr val="9900FF"/>
            </a:solidFill>
            <a:cs typeface="B Mitra" pitchFamily="2" charset="-78"/>
          </a:endParaRPr>
        </a:p>
      </dgm:t>
    </dgm:pt>
    <dgm:pt modelId="{F9665FA8-C4A5-4189-8699-3F2DA308EE7D}" type="parTrans" cxnId="{CFF13D5A-9708-4190-9401-87EC51BB8D6D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5678F4D1-84AC-45E8-9C19-CEB5648A0DFB}" type="sibTrans" cxnId="{CFF13D5A-9708-4190-9401-87EC51BB8D6D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6DCE671A-DAD4-4AAA-A091-336F0734813E}">
      <dgm:prSet phldrT="[Text]"/>
      <dgm:spPr/>
      <dgm:t>
        <a:bodyPr/>
        <a:lstStyle/>
        <a:p>
          <a:pPr rtl="1"/>
          <a:r>
            <a:rPr lang="en-US" b="1" dirty="0">
              <a:solidFill>
                <a:srgbClr val="9900FF"/>
              </a:solidFill>
              <a:cs typeface="B Mitra" pitchFamily="2" charset="-78"/>
            </a:rPr>
            <a:t>Specifying  scenarios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DB63F3F6-AD2F-4A87-9164-7268AD0A9835}" type="parTrans" cxnId="{4020FE0F-99A0-4EE4-9B6A-4EF78BCA55F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992EA157-47B7-4706-94A0-53C5AA37B7CF}" type="sibTrans" cxnId="{4020FE0F-99A0-4EE4-9B6A-4EF78BCA55F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B7D3B244-789F-444D-A8A6-8CD7ABA760DF}">
      <dgm:prSet phldrT="[Text]"/>
      <dgm:spPr/>
      <dgm:t>
        <a:bodyPr/>
        <a:lstStyle/>
        <a:p>
          <a:pPr rtl="1"/>
          <a:r>
            <a:rPr lang="en-US" b="1" dirty="0">
              <a:solidFill>
                <a:srgbClr val="9900FF"/>
              </a:solidFill>
              <a:cs typeface="B Mitra" pitchFamily="2" charset="-78"/>
            </a:rPr>
            <a:t>Identification of major axes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17C0A211-87D2-45B8-8DB5-051032A606B9}" type="parTrans" cxnId="{17A4D5D5-1A03-4051-A217-6A0B8F0315BE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898E2624-9E98-4E0C-8D9A-4437E82FADE6}" type="sibTrans" cxnId="{17A4D5D5-1A03-4051-A217-6A0B8F0315BE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676CA49C-B082-4C28-A78B-650AC4F5145B}">
      <dgm:prSet phldrT="[Text]"/>
      <dgm:spPr/>
      <dgm:t>
        <a:bodyPr/>
        <a:lstStyle/>
        <a:p>
          <a:pPr rtl="1"/>
          <a:r>
            <a:rPr lang="en-US" b="1" dirty="0">
              <a:solidFill>
                <a:srgbClr val="9900FF"/>
              </a:solidFill>
              <a:cs typeface="B Mitra" pitchFamily="2" charset="-78"/>
            </a:rPr>
            <a:t>Scenario</a:t>
          </a:r>
        </a:p>
        <a:p>
          <a:pPr rtl="0"/>
          <a:r>
            <a:rPr lang="en-US" b="1" dirty="0">
              <a:solidFill>
                <a:srgbClr val="9900FF"/>
              </a:solidFill>
              <a:cs typeface="B Mitra" pitchFamily="2" charset="-78"/>
            </a:rPr>
            <a:t>Analysis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F264BC40-D640-4108-AFE4-17919AD3A286}" type="parTrans" cxnId="{25A714A4-39EC-4FB2-943A-2CD7C7378B40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0A208497-33ED-49F1-8CCE-7DB129CE46DA}" type="sibTrans" cxnId="{25A714A4-39EC-4FB2-943A-2CD7C7378B40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53B25D0B-8442-4A66-917D-D02B4BB8F773}" type="pres">
      <dgm:prSet presAssocID="{5850E8A9-FC7B-4166-BEA1-08F2DC896BCB}" presName="Name0" presStyleCnt="0">
        <dgm:presLayoutVars>
          <dgm:dir/>
          <dgm:animLvl val="lvl"/>
          <dgm:resizeHandles val="exact"/>
        </dgm:presLayoutVars>
      </dgm:prSet>
      <dgm:spPr/>
    </dgm:pt>
    <dgm:pt modelId="{A93F1E3F-1295-489A-8C4E-F69640097686}" type="pres">
      <dgm:prSet presAssocID="{815EC2E1-586E-42D7-8010-44F77101FB9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30A1AC2-0C11-4F3C-B178-2D6DF6ACB4DC}" type="pres">
      <dgm:prSet presAssocID="{598CE701-319F-44DB-A139-6E2F18C3B27C}" presName="parTxOnlySpace" presStyleCnt="0"/>
      <dgm:spPr/>
    </dgm:pt>
    <dgm:pt modelId="{9D776A0C-8732-40E1-9922-A2E923163376}" type="pres">
      <dgm:prSet presAssocID="{F24AA567-9BE7-4EF0-AF5F-8A4BF590FF6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A589CDE-8FF0-417C-B326-2A96DF114B9B}" type="pres">
      <dgm:prSet presAssocID="{5678F4D1-84AC-45E8-9C19-CEB5648A0DFB}" presName="parTxOnlySpace" presStyleCnt="0"/>
      <dgm:spPr/>
    </dgm:pt>
    <dgm:pt modelId="{DC3D2389-FFDE-4923-9728-D5223F833C9B}" type="pres">
      <dgm:prSet presAssocID="{B7D3B244-789F-444D-A8A6-8CD7ABA760D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AAC6CC5-C4B0-4320-B925-0B8A56382E24}" type="pres">
      <dgm:prSet presAssocID="{898E2624-9E98-4E0C-8D9A-4437E82FADE6}" presName="parTxOnlySpace" presStyleCnt="0"/>
      <dgm:spPr/>
    </dgm:pt>
    <dgm:pt modelId="{B2E7F3F6-3374-4B8E-897D-940E554D8D89}" type="pres">
      <dgm:prSet presAssocID="{6DCE671A-DAD4-4AAA-A091-336F0734813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9EC06F-AF90-4708-8719-918A00D89CED}" type="pres">
      <dgm:prSet presAssocID="{992EA157-47B7-4706-94A0-53C5AA37B7CF}" presName="parTxOnlySpace" presStyleCnt="0"/>
      <dgm:spPr/>
    </dgm:pt>
    <dgm:pt modelId="{34A326EF-4B7B-4568-B09A-80840634B2F8}" type="pres">
      <dgm:prSet presAssocID="{676CA49C-B082-4C28-A78B-650AC4F5145B}" presName="parTxOnly" presStyleLbl="node1" presStyleIdx="4" presStyleCnt="5" custLinFactX="1428" custLinFactNeighborX="100000" custLinFactNeighborY="959">
        <dgm:presLayoutVars>
          <dgm:chMax val="0"/>
          <dgm:chPref val="0"/>
          <dgm:bulletEnabled val="1"/>
        </dgm:presLayoutVars>
      </dgm:prSet>
      <dgm:spPr/>
    </dgm:pt>
  </dgm:ptLst>
  <dgm:cxnLst>
    <dgm:cxn modelId="{4020FE0F-99A0-4EE4-9B6A-4EF78BCA55FC}" srcId="{5850E8A9-FC7B-4166-BEA1-08F2DC896BCB}" destId="{6DCE671A-DAD4-4AAA-A091-336F0734813E}" srcOrd="3" destOrd="0" parTransId="{DB63F3F6-AD2F-4A87-9164-7268AD0A9835}" sibTransId="{992EA157-47B7-4706-94A0-53C5AA37B7CF}"/>
    <dgm:cxn modelId="{49AE1D10-D570-4456-8589-586029E88925}" type="presOf" srcId="{815EC2E1-586E-42D7-8010-44F77101FB9F}" destId="{A93F1E3F-1295-489A-8C4E-F69640097686}" srcOrd="0" destOrd="0" presId="urn:microsoft.com/office/officeart/2005/8/layout/chevron1"/>
    <dgm:cxn modelId="{26740060-A5A2-46BE-9DF1-924D793B9D4D}" type="presOf" srcId="{5850E8A9-FC7B-4166-BEA1-08F2DC896BCB}" destId="{53B25D0B-8442-4A66-917D-D02B4BB8F773}" srcOrd="0" destOrd="0" presId="urn:microsoft.com/office/officeart/2005/8/layout/chevron1"/>
    <dgm:cxn modelId="{ACD4714C-1A23-4C76-A7B1-CBA9645E4AA9}" type="presOf" srcId="{B7D3B244-789F-444D-A8A6-8CD7ABA760DF}" destId="{DC3D2389-FFDE-4923-9728-D5223F833C9B}" srcOrd="0" destOrd="0" presId="urn:microsoft.com/office/officeart/2005/8/layout/chevron1"/>
    <dgm:cxn modelId="{CFF13D5A-9708-4190-9401-87EC51BB8D6D}" srcId="{5850E8A9-FC7B-4166-BEA1-08F2DC896BCB}" destId="{F24AA567-9BE7-4EF0-AF5F-8A4BF590FF67}" srcOrd="1" destOrd="0" parTransId="{F9665FA8-C4A5-4189-8699-3F2DA308EE7D}" sibTransId="{5678F4D1-84AC-45E8-9C19-CEB5648A0DFB}"/>
    <dgm:cxn modelId="{C7644A7D-77DA-4FBA-B95D-F0D6AEA6CDEC}" type="presOf" srcId="{6DCE671A-DAD4-4AAA-A091-336F0734813E}" destId="{B2E7F3F6-3374-4B8E-897D-940E554D8D89}" srcOrd="0" destOrd="0" presId="urn:microsoft.com/office/officeart/2005/8/layout/chevron1"/>
    <dgm:cxn modelId="{FE207A84-49DA-4146-9F12-EBB9C9CF0D7F}" type="presOf" srcId="{F24AA567-9BE7-4EF0-AF5F-8A4BF590FF67}" destId="{9D776A0C-8732-40E1-9922-A2E923163376}" srcOrd="0" destOrd="0" presId="urn:microsoft.com/office/officeart/2005/8/layout/chevron1"/>
    <dgm:cxn modelId="{25A714A4-39EC-4FB2-943A-2CD7C7378B40}" srcId="{5850E8A9-FC7B-4166-BEA1-08F2DC896BCB}" destId="{676CA49C-B082-4C28-A78B-650AC4F5145B}" srcOrd="4" destOrd="0" parTransId="{F264BC40-D640-4108-AFE4-17919AD3A286}" sibTransId="{0A208497-33ED-49F1-8CCE-7DB129CE46DA}"/>
    <dgm:cxn modelId="{0AD64DA6-1D02-458E-BF1C-860338C9913D}" type="presOf" srcId="{676CA49C-B082-4C28-A78B-650AC4F5145B}" destId="{34A326EF-4B7B-4568-B09A-80840634B2F8}" srcOrd="0" destOrd="0" presId="urn:microsoft.com/office/officeart/2005/8/layout/chevron1"/>
    <dgm:cxn modelId="{E4C7BAA6-FCA5-4EFE-A483-24ECB60582AC}" srcId="{5850E8A9-FC7B-4166-BEA1-08F2DC896BCB}" destId="{815EC2E1-586E-42D7-8010-44F77101FB9F}" srcOrd="0" destOrd="0" parTransId="{78500569-7F28-4EEF-8CA0-81BC824DDBD7}" sibTransId="{598CE701-319F-44DB-A139-6E2F18C3B27C}"/>
    <dgm:cxn modelId="{17A4D5D5-1A03-4051-A217-6A0B8F0315BE}" srcId="{5850E8A9-FC7B-4166-BEA1-08F2DC896BCB}" destId="{B7D3B244-789F-444D-A8A6-8CD7ABA760DF}" srcOrd="2" destOrd="0" parTransId="{17C0A211-87D2-45B8-8DB5-051032A606B9}" sibTransId="{898E2624-9E98-4E0C-8D9A-4437E82FADE6}"/>
    <dgm:cxn modelId="{67D1802D-EF9A-4A8D-99B9-3E9E95CEF9C0}" type="presParOf" srcId="{53B25D0B-8442-4A66-917D-D02B4BB8F773}" destId="{A93F1E3F-1295-489A-8C4E-F69640097686}" srcOrd="0" destOrd="0" presId="urn:microsoft.com/office/officeart/2005/8/layout/chevron1"/>
    <dgm:cxn modelId="{01E921B6-21A7-415F-BBB9-FB246C1CBF38}" type="presParOf" srcId="{53B25D0B-8442-4A66-917D-D02B4BB8F773}" destId="{C30A1AC2-0C11-4F3C-B178-2D6DF6ACB4DC}" srcOrd="1" destOrd="0" presId="urn:microsoft.com/office/officeart/2005/8/layout/chevron1"/>
    <dgm:cxn modelId="{A0706519-CA2A-4057-8DAF-1317AEA6422B}" type="presParOf" srcId="{53B25D0B-8442-4A66-917D-D02B4BB8F773}" destId="{9D776A0C-8732-40E1-9922-A2E923163376}" srcOrd="2" destOrd="0" presId="urn:microsoft.com/office/officeart/2005/8/layout/chevron1"/>
    <dgm:cxn modelId="{6E6444F3-619A-40C4-8713-AF3191A4AD5A}" type="presParOf" srcId="{53B25D0B-8442-4A66-917D-D02B4BB8F773}" destId="{6A589CDE-8FF0-417C-B326-2A96DF114B9B}" srcOrd="3" destOrd="0" presId="urn:microsoft.com/office/officeart/2005/8/layout/chevron1"/>
    <dgm:cxn modelId="{58CF74F5-63BF-44C1-827A-E24C76098699}" type="presParOf" srcId="{53B25D0B-8442-4A66-917D-D02B4BB8F773}" destId="{DC3D2389-FFDE-4923-9728-D5223F833C9B}" srcOrd="4" destOrd="0" presId="urn:microsoft.com/office/officeart/2005/8/layout/chevron1"/>
    <dgm:cxn modelId="{56CA2DC4-D687-4A62-BEF4-701B9AFCA2B7}" type="presParOf" srcId="{53B25D0B-8442-4A66-917D-D02B4BB8F773}" destId="{7AAC6CC5-C4B0-4320-B925-0B8A56382E24}" srcOrd="5" destOrd="0" presId="urn:microsoft.com/office/officeart/2005/8/layout/chevron1"/>
    <dgm:cxn modelId="{3AE87F1C-B278-46B2-92D1-DAD0C4AF83BF}" type="presParOf" srcId="{53B25D0B-8442-4A66-917D-D02B4BB8F773}" destId="{B2E7F3F6-3374-4B8E-897D-940E554D8D89}" srcOrd="6" destOrd="0" presId="urn:microsoft.com/office/officeart/2005/8/layout/chevron1"/>
    <dgm:cxn modelId="{D842BF64-FBED-4F13-AF56-EAC7AD26782E}" type="presParOf" srcId="{53B25D0B-8442-4A66-917D-D02B4BB8F773}" destId="{A39EC06F-AF90-4708-8719-918A00D89CED}" srcOrd="7" destOrd="0" presId="urn:microsoft.com/office/officeart/2005/8/layout/chevron1"/>
    <dgm:cxn modelId="{069BA50E-0B02-4ADE-B3EA-F4B42FFB488B}" type="presParOf" srcId="{53B25D0B-8442-4A66-917D-D02B4BB8F773}" destId="{34A326EF-4B7B-4568-B09A-80840634B2F8}" srcOrd="8" destOrd="0" presId="urn:microsoft.com/office/officeart/2005/8/layout/chevron1"/>
  </dgm:cxnLst>
  <dgm:bg>
    <a:solidFill>
      <a:srgbClr val="6600FF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50E8A9-FC7B-4166-BEA1-08F2DC896BC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15EC2E1-586E-42D7-8010-44F77101FB9F}">
      <dgm:prSet phldrT="[Text]"/>
      <dgm:spPr/>
      <dgm:t>
        <a:bodyPr/>
        <a:lstStyle/>
        <a:p>
          <a:pPr rtl="1"/>
          <a:r>
            <a:rPr lang="en-US" b="1" dirty="0">
              <a:solidFill>
                <a:srgbClr val="9900FF"/>
              </a:solidFill>
              <a:cs typeface="B Mitra" pitchFamily="2" charset="-78"/>
            </a:rPr>
            <a:t>Identification of  factors that shape the future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78500569-7F28-4EEF-8CA0-81BC824DDBD7}" type="parTrans" cxnId="{E4C7BAA6-FCA5-4EFE-A483-24ECB60582A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598CE701-319F-44DB-A139-6E2F18C3B27C}" type="sibTrans" cxnId="{E4C7BAA6-FCA5-4EFE-A483-24ECB60582A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F24AA567-9BE7-4EF0-AF5F-8A4BF590FF67}">
      <dgm:prSet phldrT="[Text]"/>
      <dgm:spPr/>
      <dgm:t>
        <a:bodyPr/>
        <a:lstStyle/>
        <a:p>
          <a:pPr rtl="1"/>
          <a:r>
            <a:rPr lang="en-US" b="1" dirty="0">
              <a:solidFill>
                <a:srgbClr val="9900FF"/>
              </a:solidFill>
              <a:cs typeface="B Mitra" pitchFamily="2" charset="-78"/>
            </a:rPr>
            <a:t>Identification of uncertainties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F9665FA8-C4A5-4189-8699-3F2DA308EE7D}" type="parTrans" cxnId="{CFF13D5A-9708-4190-9401-87EC51BB8D6D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5678F4D1-84AC-45E8-9C19-CEB5648A0DFB}" type="sibTrans" cxnId="{CFF13D5A-9708-4190-9401-87EC51BB8D6D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6DCE671A-DAD4-4AAA-A091-336F0734813E}">
      <dgm:prSet phldrT="[Text]"/>
      <dgm:spPr/>
      <dgm:t>
        <a:bodyPr/>
        <a:lstStyle/>
        <a:p>
          <a:pPr rtl="1"/>
          <a:r>
            <a:rPr lang="en-US" b="1" dirty="0">
              <a:solidFill>
                <a:srgbClr val="9900FF"/>
              </a:solidFill>
              <a:cs typeface="B Mitra" pitchFamily="2" charset="-78"/>
            </a:rPr>
            <a:t>Specifying  scenarios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DB63F3F6-AD2F-4A87-9164-7268AD0A9835}" type="parTrans" cxnId="{4020FE0F-99A0-4EE4-9B6A-4EF78BCA55F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992EA157-47B7-4706-94A0-53C5AA37B7CF}" type="sibTrans" cxnId="{4020FE0F-99A0-4EE4-9B6A-4EF78BCA55F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B7D3B244-789F-444D-A8A6-8CD7ABA760DF}">
      <dgm:prSet phldrT="[Text]"/>
      <dgm:spPr>
        <a:solidFill>
          <a:srgbClr val="FFFF00"/>
        </a:solidFill>
      </dgm:spPr>
      <dgm:t>
        <a:bodyPr/>
        <a:lstStyle/>
        <a:p>
          <a:pPr rtl="1"/>
          <a:r>
            <a:rPr lang="en-US" b="1" dirty="0">
              <a:solidFill>
                <a:srgbClr val="9900FF"/>
              </a:solidFill>
              <a:cs typeface="B Mitra" pitchFamily="2" charset="-78"/>
            </a:rPr>
            <a:t>Identification of major axes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17C0A211-87D2-45B8-8DB5-051032A606B9}" type="parTrans" cxnId="{17A4D5D5-1A03-4051-A217-6A0B8F0315BE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898E2624-9E98-4E0C-8D9A-4437E82FADE6}" type="sibTrans" cxnId="{17A4D5D5-1A03-4051-A217-6A0B8F0315BE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676CA49C-B082-4C28-A78B-650AC4F5145B}">
      <dgm:prSet phldrT="[Text]"/>
      <dgm:spPr/>
      <dgm:t>
        <a:bodyPr/>
        <a:lstStyle/>
        <a:p>
          <a:pPr rtl="1"/>
          <a:r>
            <a:rPr lang="en-US" b="1" dirty="0">
              <a:solidFill>
                <a:srgbClr val="9900FF"/>
              </a:solidFill>
              <a:cs typeface="B Mitra" pitchFamily="2" charset="-78"/>
            </a:rPr>
            <a:t>Scenario</a:t>
          </a:r>
        </a:p>
        <a:p>
          <a:r>
            <a:rPr lang="en-US" b="1" dirty="0">
              <a:solidFill>
                <a:srgbClr val="9900FF"/>
              </a:solidFill>
              <a:cs typeface="B Mitra" pitchFamily="2" charset="-78"/>
            </a:rPr>
            <a:t>Analysis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F264BC40-D640-4108-AFE4-17919AD3A286}" type="parTrans" cxnId="{25A714A4-39EC-4FB2-943A-2CD7C7378B40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0A208497-33ED-49F1-8CCE-7DB129CE46DA}" type="sibTrans" cxnId="{25A714A4-39EC-4FB2-943A-2CD7C7378B40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53B25D0B-8442-4A66-917D-D02B4BB8F773}" type="pres">
      <dgm:prSet presAssocID="{5850E8A9-FC7B-4166-BEA1-08F2DC896BCB}" presName="Name0" presStyleCnt="0">
        <dgm:presLayoutVars>
          <dgm:dir/>
          <dgm:animLvl val="lvl"/>
          <dgm:resizeHandles val="exact"/>
        </dgm:presLayoutVars>
      </dgm:prSet>
      <dgm:spPr/>
    </dgm:pt>
    <dgm:pt modelId="{A93F1E3F-1295-489A-8C4E-F69640097686}" type="pres">
      <dgm:prSet presAssocID="{815EC2E1-586E-42D7-8010-44F77101FB9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30A1AC2-0C11-4F3C-B178-2D6DF6ACB4DC}" type="pres">
      <dgm:prSet presAssocID="{598CE701-319F-44DB-A139-6E2F18C3B27C}" presName="parTxOnlySpace" presStyleCnt="0"/>
      <dgm:spPr/>
    </dgm:pt>
    <dgm:pt modelId="{9D776A0C-8732-40E1-9922-A2E923163376}" type="pres">
      <dgm:prSet presAssocID="{F24AA567-9BE7-4EF0-AF5F-8A4BF590FF6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A589CDE-8FF0-417C-B326-2A96DF114B9B}" type="pres">
      <dgm:prSet presAssocID="{5678F4D1-84AC-45E8-9C19-CEB5648A0DFB}" presName="parTxOnlySpace" presStyleCnt="0"/>
      <dgm:spPr/>
    </dgm:pt>
    <dgm:pt modelId="{DC3D2389-FFDE-4923-9728-D5223F833C9B}" type="pres">
      <dgm:prSet presAssocID="{B7D3B244-789F-444D-A8A6-8CD7ABA760D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AAC6CC5-C4B0-4320-B925-0B8A56382E24}" type="pres">
      <dgm:prSet presAssocID="{898E2624-9E98-4E0C-8D9A-4437E82FADE6}" presName="parTxOnlySpace" presStyleCnt="0"/>
      <dgm:spPr/>
    </dgm:pt>
    <dgm:pt modelId="{B2E7F3F6-3374-4B8E-897D-940E554D8D89}" type="pres">
      <dgm:prSet presAssocID="{6DCE671A-DAD4-4AAA-A091-336F0734813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9EC06F-AF90-4708-8719-918A00D89CED}" type="pres">
      <dgm:prSet presAssocID="{992EA157-47B7-4706-94A0-53C5AA37B7CF}" presName="parTxOnlySpace" presStyleCnt="0"/>
      <dgm:spPr/>
    </dgm:pt>
    <dgm:pt modelId="{34A326EF-4B7B-4568-B09A-80840634B2F8}" type="pres">
      <dgm:prSet presAssocID="{676CA49C-B082-4C28-A78B-650AC4F514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020FE0F-99A0-4EE4-9B6A-4EF78BCA55FC}" srcId="{5850E8A9-FC7B-4166-BEA1-08F2DC896BCB}" destId="{6DCE671A-DAD4-4AAA-A091-336F0734813E}" srcOrd="3" destOrd="0" parTransId="{DB63F3F6-AD2F-4A87-9164-7268AD0A9835}" sibTransId="{992EA157-47B7-4706-94A0-53C5AA37B7CF}"/>
    <dgm:cxn modelId="{8D03BE2C-F790-4C19-830F-4B4A3744F8D9}" type="presOf" srcId="{5850E8A9-FC7B-4166-BEA1-08F2DC896BCB}" destId="{53B25D0B-8442-4A66-917D-D02B4BB8F773}" srcOrd="0" destOrd="0" presId="urn:microsoft.com/office/officeart/2005/8/layout/chevron1"/>
    <dgm:cxn modelId="{6E88FC63-57A0-4CBF-9587-46972C4EEE79}" type="presOf" srcId="{6DCE671A-DAD4-4AAA-A091-336F0734813E}" destId="{B2E7F3F6-3374-4B8E-897D-940E554D8D89}" srcOrd="0" destOrd="0" presId="urn:microsoft.com/office/officeart/2005/8/layout/chevron1"/>
    <dgm:cxn modelId="{CFF13D5A-9708-4190-9401-87EC51BB8D6D}" srcId="{5850E8A9-FC7B-4166-BEA1-08F2DC896BCB}" destId="{F24AA567-9BE7-4EF0-AF5F-8A4BF590FF67}" srcOrd="1" destOrd="0" parTransId="{F9665FA8-C4A5-4189-8699-3F2DA308EE7D}" sibTransId="{5678F4D1-84AC-45E8-9C19-CEB5648A0DFB}"/>
    <dgm:cxn modelId="{2CA85280-F56F-4120-B934-02E58822FA70}" type="presOf" srcId="{B7D3B244-789F-444D-A8A6-8CD7ABA760DF}" destId="{DC3D2389-FFDE-4923-9728-D5223F833C9B}" srcOrd="0" destOrd="0" presId="urn:microsoft.com/office/officeart/2005/8/layout/chevron1"/>
    <dgm:cxn modelId="{25A714A4-39EC-4FB2-943A-2CD7C7378B40}" srcId="{5850E8A9-FC7B-4166-BEA1-08F2DC896BCB}" destId="{676CA49C-B082-4C28-A78B-650AC4F5145B}" srcOrd="4" destOrd="0" parTransId="{F264BC40-D640-4108-AFE4-17919AD3A286}" sibTransId="{0A208497-33ED-49F1-8CCE-7DB129CE46DA}"/>
    <dgm:cxn modelId="{E4C7BAA6-FCA5-4EFE-A483-24ECB60582AC}" srcId="{5850E8A9-FC7B-4166-BEA1-08F2DC896BCB}" destId="{815EC2E1-586E-42D7-8010-44F77101FB9F}" srcOrd="0" destOrd="0" parTransId="{78500569-7F28-4EEF-8CA0-81BC824DDBD7}" sibTransId="{598CE701-319F-44DB-A139-6E2F18C3B27C}"/>
    <dgm:cxn modelId="{D4ADCFC2-F39F-4E6B-B242-D6E86BE65E38}" type="presOf" srcId="{815EC2E1-586E-42D7-8010-44F77101FB9F}" destId="{A93F1E3F-1295-489A-8C4E-F69640097686}" srcOrd="0" destOrd="0" presId="urn:microsoft.com/office/officeart/2005/8/layout/chevron1"/>
    <dgm:cxn modelId="{17A4D5D5-1A03-4051-A217-6A0B8F0315BE}" srcId="{5850E8A9-FC7B-4166-BEA1-08F2DC896BCB}" destId="{B7D3B244-789F-444D-A8A6-8CD7ABA760DF}" srcOrd="2" destOrd="0" parTransId="{17C0A211-87D2-45B8-8DB5-051032A606B9}" sibTransId="{898E2624-9E98-4E0C-8D9A-4437E82FADE6}"/>
    <dgm:cxn modelId="{9607E5E2-253F-4BB0-990A-9EA31E2D3BC9}" type="presOf" srcId="{676CA49C-B082-4C28-A78B-650AC4F5145B}" destId="{34A326EF-4B7B-4568-B09A-80840634B2F8}" srcOrd="0" destOrd="0" presId="urn:microsoft.com/office/officeart/2005/8/layout/chevron1"/>
    <dgm:cxn modelId="{589A89FA-0FB9-45AA-B4FB-9483F2D9BED0}" type="presOf" srcId="{F24AA567-9BE7-4EF0-AF5F-8A4BF590FF67}" destId="{9D776A0C-8732-40E1-9922-A2E923163376}" srcOrd="0" destOrd="0" presId="urn:microsoft.com/office/officeart/2005/8/layout/chevron1"/>
    <dgm:cxn modelId="{E0F8F4DB-097C-4082-98D4-BE09A8CA30C5}" type="presParOf" srcId="{53B25D0B-8442-4A66-917D-D02B4BB8F773}" destId="{A93F1E3F-1295-489A-8C4E-F69640097686}" srcOrd="0" destOrd="0" presId="urn:microsoft.com/office/officeart/2005/8/layout/chevron1"/>
    <dgm:cxn modelId="{61907857-D015-4465-AD9F-785AF8A0408E}" type="presParOf" srcId="{53B25D0B-8442-4A66-917D-D02B4BB8F773}" destId="{C30A1AC2-0C11-4F3C-B178-2D6DF6ACB4DC}" srcOrd="1" destOrd="0" presId="urn:microsoft.com/office/officeart/2005/8/layout/chevron1"/>
    <dgm:cxn modelId="{4BE06A69-7AEE-4E72-A66B-791C3519C98D}" type="presParOf" srcId="{53B25D0B-8442-4A66-917D-D02B4BB8F773}" destId="{9D776A0C-8732-40E1-9922-A2E923163376}" srcOrd="2" destOrd="0" presId="urn:microsoft.com/office/officeart/2005/8/layout/chevron1"/>
    <dgm:cxn modelId="{01572252-D3A2-4FA4-A61F-59E65DF1E1D6}" type="presParOf" srcId="{53B25D0B-8442-4A66-917D-D02B4BB8F773}" destId="{6A589CDE-8FF0-417C-B326-2A96DF114B9B}" srcOrd="3" destOrd="0" presId="urn:microsoft.com/office/officeart/2005/8/layout/chevron1"/>
    <dgm:cxn modelId="{E6B274A0-9825-48F1-923E-A279949F1AB5}" type="presParOf" srcId="{53B25D0B-8442-4A66-917D-D02B4BB8F773}" destId="{DC3D2389-FFDE-4923-9728-D5223F833C9B}" srcOrd="4" destOrd="0" presId="urn:microsoft.com/office/officeart/2005/8/layout/chevron1"/>
    <dgm:cxn modelId="{67D3697E-6637-48CD-828D-24B5FE666F99}" type="presParOf" srcId="{53B25D0B-8442-4A66-917D-D02B4BB8F773}" destId="{7AAC6CC5-C4B0-4320-B925-0B8A56382E24}" srcOrd="5" destOrd="0" presId="urn:microsoft.com/office/officeart/2005/8/layout/chevron1"/>
    <dgm:cxn modelId="{402E2050-9FD0-4AE0-B239-4AB2AB3D6743}" type="presParOf" srcId="{53B25D0B-8442-4A66-917D-D02B4BB8F773}" destId="{B2E7F3F6-3374-4B8E-897D-940E554D8D89}" srcOrd="6" destOrd="0" presId="urn:microsoft.com/office/officeart/2005/8/layout/chevron1"/>
    <dgm:cxn modelId="{18B441F6-8A77-43A9-9AC7-5B5ECF6EC6A0}" type="presParOf" srcId="{53B25D0B-8442-4A66-917D-D02B4BB8F773}" destId="{A39EC06F-AF90-4708-8719-918A00D89CED}" srcOrd="7" destOrd="0" presId="urn:microsoft.com/office/officeart/2005/8/layout/chevron1"/>
    <dgm:cxn modelId="{75FC7410-0459-47E3-B7F0-EA6FDFDA66CC}" type="presParOf" srcId="{53B25D0B-8442-4A66-917D-D02B4BB8F773}" destId="{34A326EF-4B7B-4568-B09A-80840634B2F8}" srcOrd="8" destOrd="0" presId="urn:microsoft.com/office/officeart/2005/8/layout/chevron1"/>
  </dgm:cxnLst>
  <dgm:bg>
    <a:solidFill>
      <a:srgbClr val="6600FF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50E8A9-FC7B-4166-BEA1-08F2DC896BC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15EC2E1-586E-42D7-8010-44F77101FB9F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rgbClr val="9900FF"/>
              </a:solidFill>
              <a:cs typeface="B Mitra" pitchFamily="2" charset="-78"/>
            </a:rPr>
            <a:t>Identification of</a:t>
          </a:r>
          <a:r>
            <a:rPr lang="fa-IR" b="1" dirty="0">
              <a:solidFill>
                <a:srgbClr val="9900FF"/>
              </a:solidFill>
              <a:cs typeface="B Mitra" pitchFamily="2" charset="-78"/>
            </a:rPr>
            <a:t> </a:t>
          </a:r>
          <a:r>
            <a:rPr lang="en-US" b="1" dirty="0">
              <a:solidFill>
                <a:srgbClr val="9900FF"/>
              </a:solidFill>
              <a:cs typeface="B Mitra" pitchFamily="2" charset="-78"/>
            </a:rPr>
            <a:t>factors that shape the future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78500569-7F28-4EEF-8CA0-81BC824DDBD7}" type="parTrans" cxnId="{E4C7BAA6-FCA5-4EFE-A483-24ECB60582A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598CE701-319F-44DB-A139-6E2F18C3B27C}" type="sibTrans" cxnId="{E4C7BAA6-FCA5-4EFE-A483-24ECB60582A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F24AA567-9BE7-4EF0-AF5F-8A4BF590FF67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rgbClr val="9900FF"/>
              </a:solidFill>
              <a:cs typeface="B Mitra" pitchFamily="2" charset="-78"/>
            </a:rPr>
            <a:t>Identification of uncertainties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F9665FA8-C4A5-4189-8699-3F2DA308EE7D}" type="parTrans" cxnId="{CFF13D5A-9708-4190-9401-87EC51BB8D6D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5678F4D1-84AC-45E8-9C19-CEB5648A0DFB}" type="sibTrans" cxnId="{CFF13D5A-9708-4190-9401-87EC51BB8D6D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6DCE671A-DAD4-4AAA-A091-336F0734813E}">
      <dgm:prSet phldrT="[Text]"/>
      <dgm:spPr>
        <a:solidFill>
          <a:srgbClr val="FFFF00"/>
        </a:solidFill>
      </dgm:spPr>
      <dgm:t>
        <a:bodyPr/>
        <a:lstStyle/>
        <a:p>
          <a:pPr rtl="0"/>
          <a:r>
            <a:rPr lang="en-US" b="1" dirty="0">
              <a:solidFill>
                <a:srgbClr val="9900FF"/>
              </a:solidFill>
              <a:cs typeface="B Mitra" pitchFamily="2" charset="-78"/>
            </a:rPr>
            <a:t>Specify of Scenarios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DB63F3F6-AD2F-4A87-9164-7268AD0A9835}" type="parTrans" cxnId="{4020FE0F-99A0-4EE4-9B6A-4EF78BCA55F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992EA157-47B7-4706-94A0-53C5AA37B7CF}" type="sibTrans" cxnId="{4020FE0F-99A0-4EE4-9B6A-4EF78BCA55F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B7D3B244-789F-444D-A8A6-8CD7ABA760DF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rgbClr val="9900FF"/>
              </a:solidFill>
              <a:cs typeface="B Mitra" pitchFamily="2" charset="-78"/>
            </a:rPr>
            <a:t>Identification of Scenario axis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17C0A211-87D2-45B8-8DB5-051032A606B9}" type="parTrans" cxnId="{17A4D5D5-1A03-4051-A217-6A0B8F0315BE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898E2624-9E98-4E0C-8D9A-4437E82FADE6}" type="sibTrans" cxnId="{17A4D5D5-1A03-4051-A217-6A0B8F0315BE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676CA49C-B082-4C28-A78B-650AC4F5145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rgbClr val="9900FF"/>
              </a:solidFill>
              <a:cs typeface="B Mitra" pitchFamily="2" charset="-78"/>
            </a:rPr>
            <a:t>Scenario analysis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F264BC40-D640-4108-AFE4-17919AD3A286}" type="parTrans" cxnId="{25A714A4-39EC-4FB2-943A-2CD7C7378B40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0A208497-33ED-49F1-8CCE-7DB129CE46DA}" type="sibTrans" cxnId="{25A714A4-39EC-4FB2-943A-2CD7C7378B40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53B25D0B-8442-4A66-917D-D02B4BB8F773}" type="pres">
      <dgm:prSet presAssocID="{5850E8A9-FC7B-4166-BEA1-08F2DC896BCB}" presName="Name0" presStyleCnt="0">
        <dgm:presLayoutVars>
          <dgm:dir/>
          <dgm:animLvl val="lvl"/>
          <dgm:resizeHandles val="exact"/>
        </dgm:presLayoutVars>
      </dgm:prSet>
      <dgm:spPr/>
    </dgm:pt>
    <dgm:pt modelId="{A93F1E3F-1295-489A-8C4E-F69640097686}" type="pres">
      <dgm:prSet presAssocID="{815EC2E1-586E-42D7-8010-44F77101FB9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30A1AC2-0C11-4F3C-B178-2D6DF6ACB4DC}" type="pres">
      <dgm:prSet presAssocID="{598CE701-319F-44DB-A139-6E2F18C3B27C}" presName="parTxOnlySpace" presStyleCnt="0"/>
      <dgm:spPr/>
    </dgm:pt>
    <dgm:pt modelId="{9D776A0C-8732-40E1-9922-A2E923163376}" type="pres">
      <dgm:prSet presAssocID="{F24AA567-9BE7-4EF0-AF5F-8A4BF590FF6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A589CDE-8FF0-417C-B326-2A96DF114B9B}" type="pres">
      <dgm:prSet presAssocID="{5678F4D1-84AC-45E8-9C19-CEB5648A0DFB}" presName="parTxOnlySpace" presStyleCnt="0"/>
      <dgm:spPr/>
    </dgm:pt>
    <dgm:pt modelId="{DC3D2389-FFDE-4923-9728-D5223F833C9B}" type="pres">
      <dgm:prSet presAssocID="{B7D3B244-789F-444D-A8A6-8CD7ABA760DF}" presName="parTxOnly" presStyleLbl="node1" presStyleIdx="2" presStyleCnt="5" custLinFactNeighborX="9597" custLinFactNeighborY="-4698">
        <dgm:presLayoutVars>
          <dgm:chMax val="0"/>
          <dgm:chPref val="0"/>
          <dgm:bulletEnabled val="1"/>
        </dgm:presLayoutVars>
      </dgm:prSet>
      <dgm:spPr/>
    </dgm:pt>
    <dgm:pt modelId="{7AAC6CC5-C4B0-4320-B925-0B8A56382E24}" type="pres">
      <dgm:prSet presAssocID="{898E2624-9E98-4E0C-8D9A-4437E82FADE6}" presName="parTxOnlySpace" presStyleCnt="0"/>
      <dgm:spPr/>
    </dgm:pt>
    <dgm:pt modelId="{B2E7F3F6-3374-4B8E-897D-940E554D8D89}" type="pres">
      <dgm:prSet presAssocID="{6DCE671A-DAD4-4AAA-A091-336F0734813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9EC06F-AF90-4708-8719-918A00D89CED}" type="pres">
      <dgm:prSet presAssocID="{992EA157-47B7-4706-94A0-53C5AA37B7CF}" presName="parTxOnlySpace" presStyleCnt="0"/>
      <dgm:spPr/>
    </dgm:pt>
    <dgm:pt modelId="{34A326EF-4B7B-4568-B09A-80840634B2F8}" type="pres">
      <dgm:prSet presAssocID="{676CA49C-B082-4C28-A78B-650AC4F514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020FE0F-99A0-4EE4-9B6A-4EF78BCA55FC}" srcId="{5850E8A9-FC7B-4166-BEA1-08F2DC896BCB}" destId="{6DCE671A-DAD4-4AAA-A091-336F0734813E}" srcOrd="3" destOrd="0" parTransId="{DB63F3F6-AD2F-4A87-9164-7268AD0A9835}" sibTransId="{992EA157-47B7-4706-94A0-53C5AA37B7CF}"/>
    <dgm:cxn modelId="{86950928-C7CE-4880-B213-98221582AA20}" type="presOf" srcId="{676CA49C-B082-4C28-A78B-650AC4F5145B}" destId="{34A326EF-4B7B-4568-B09A-80840634B2F8}" srcOrd="0" destOrd="0" presId="urn:microsoft.com/office/officeart/2005/8/layout/chevron1"/>
    <dgm:cxn modelId="{5272755F-C44D-4323-95E7-C381D09ADD0A}" type="presOf" srcId="{5850E8A9-FC7B-4166-BEA1-08F2DC896BCB}" destId="{53B25D0B-8442-4A66-917D-D02B4BB8F773}" srcOrd="0" destOrd="0" presId="urn:microsoft.com/office/officeart/2005/8/layout/chevron1"/>
    <dgm:cxn modelId="{FB0AD35F-B3F0-4CBE-9B4A-2F0F17346F8B}" type="presOf" srcId="{6DCE671A-DAD4-4AAA-A091-336F0734813E}" destId="{B2E7F3F6-3374-4B8E-897D-940E554D8D89}" srcOrd="0" destOrd="0" presId="urn:microsoft.com/office/officeart/2005/8/layout/chevron1"/>
    <dgm:cxn modelId="{CFF13D5A-9708-4190-9401-87EC51BB8D6D}" srcId="{5850E8A9-FC7B-4166-BEA1-08F2DC896BCB}" destId="{F24AA567-9BE7-4EF0-AF5F-8A4BF590FF67}" srcOrd="1" destOrd="0" parTransId="{F9665FA8-C4A5-4189-8699-3F2DA308EE7D}" sibTransId="{5678F4D1-84AC-45E8-9C19-CEB5648A0DFB}"/>
    <dgm:cxn modelId="{25A714A4-39EC-4FB2-943A-2CD7C7378B40}" srcId="{5850E8A9-FC7B-4166-BEA1-08F2DC896BCB}" destId="{676CA49C-B082-4C28-A78B-650AC4F5145B}" srcOrd="4" destOrd="0" parTransId="{F264BC40-D640-4108-AFE4-17919AD3A286}" sibTransId="{0A208497-33ED-49F1-8CCE-7DB129CE46DA}"/>
    <dgm:cxn modelId="{E4C7BAA6-FCA5-4EFE-A483-24ECB60582AC}" srcId="{5850E8A9-FC7B-4166-BEA1-08F2DC896BCB}" destId="{815EC2E1-586E-42D7-8010-44F77101FB9F}" srcOrd="0" destOrd="0" parTransId="{78500569-7F28-4EEF-8CA0-81BC824DDBD7}" sibTransId="{598CE701-319F-44DB-A139-6E2F18C3B27C}"/>
    <dgm:cxn modelId="{06B8E9D0-7BEF-4AE2-B034-CDABC892038C}" type="presOf" srcId="{F24AA567-9BE7-4EF0-AF5F-8A4BF590FF67}" destId="{9D776A0C-8732-40E1-9922-A2E923163376}" srcOrd="0" destOrd="0" presId="urn:microsoft.com/office/officeart/2005/8/layout/chevron1"/>
    <dgm:cxn modelId="{17A4D5D5-1A03-4051-A217-6A0B8F0315BE}" srcId="{5850E8A9-FC7B-4166-BEA1-08F2DC896BCB}" destId="{B7D3B244-789F-444D-A8A6-8CD7ABA760DF}" srcOrd="2" destOrd="0" parTransId="{17C0A211-87D2-45B8-8DB5-051032A606B9}" sibTransId="{898E2624-9E98-4E0C-8D9A-4437E82FADE6}"/>
    <dgm:cxn modelId="{C03114F6-CB98-407E-8E44-D6C648B94186}" type="presOf" srcId="{815EC2E1-586E-42D7-8010-44F77101FB9F}" destId="{A93F1E3F-1295-489A-8C4E-F69640097686}" srcOrd="0" destOrd="0" presId="urn:microsoft.com/office/officeart/2005/8/layout/chevron1"/>
    <dgm:cxn modelId="{81F76DF6-8814-457A-8E1D-4587D599842D}" type="presOf" srcId="{B7D3B244-789F-444D-A8A6-8CD7ABA760DF}" destId="{DC3D2389-FFDE-4923-9728-D5223F833C9B}" srcOrd="0" destOrd="0" presId="urn:microsoft.com/office/officeart/2005/8/layout/chevron1"/>
    <dgm:cxn modelId="{DB78D852-EBE6-42B8-AE80-13B78E0BF7A7}" type="presParOf" srcId="{53B25D0B-8442-4A66-917D-D02B4BB8F773}" destId="{A93F1E3F-1295-489A-8C4E-F69640097686}" srcOrd="0" destOrd="0" presId="urn:microsoft.com/office/officeart/2005/8/layout/chevron1"/>
    <dgm:cxn modelId="{93F1F0A2-7E7F-4C05-8D0F-B9A0261378A0}" type="presParOf" srcId="{53B25D0B-8442-4A66-917D-D02B4BB8F773}" destId="{C30A1AC2-0C11-4F3C-B178-2D6DF6ACB4DC}" srcOrd="1" destOrd="0" presId="urn:microsoft.com/office/officeart/2005/8/layout/chevron1"/>
    <dgm:cxn modelId="{FBAE0BC4-FCA2-4166-BFE8-AD72E6361B9C}" type="presParOf" srcId="{53B25D0B-8442-4A66-917D-D02B4BB8F773}" destId="{9D776A0C-8732-40E1-9922-A2E923163376}" srcOrd="2" destOrd="0" presId="urn:microsoft.com/office/officeart/2005/8/layout/chevron1"/>
    <dgm:cxn modelId="{223ABA5C-5D94-4E74-AC35-5D2AEC314F03}" type="presParOf" srcId="{53B25D0B-8442-4A66-917D-D02B4BB8F773}" destId="{6A589CDE-8FF0-417C-B326-2A96DF114B9B}" srcOrd="3" destOrd="0" presId="urn:microsoft.com/office/officeart/2005/8/layout/chevron1"/>
    <dgm:cxn modelId="{DC04E584-8DCD-447C-A481-2596C527A820}" type="presParOf" srcId="{53B25D0B-8442-4A66-917D-D02B4BB8F773}" destId="{DC3D2389-FFDE-4923-9728-D5223F833C9B}" srcOrd="4" destOrd="0" presId="urn:microsoft.com/office/officeart/2005/8/layout/chevron1"/>
    <dgm:cxn modelId="{D1F6DC39-0604-434B-8535-D1A0667911F0}" type="presParOf" srcId="{53B25D0B-8442-4A66-917D-D02B4BB8F773}" destId="{7AAC6CC5-C4B0-4320-B925-0B8A56382E24}" srcOrd="5" destOrd="0" presId="urn:microsoft.com/office/officeart/2005/8/layout/chevron1"/>
    <dgm:cxn modelId="{459CCE7B-7457-47C8-90B6-94EB196FF64A}" type="presParOf" srcId="{53B25D0B-8442-4A66-917D-D02B4BB8F773}" destId="{B2E7F3F6-3374-4B8E-897D-940E554D8D89}" srcOrd="6" destOrd="0" presId="urn:microsoft.com/office/officeart/2005/8/layout/chevron1"/>
    <dgm:cxn modelId="{ACA9CB85-029E-484D-B497-5F483D6B8A5C}" type="presParOf" srcId="{53B25D0B-8442-4A66-917D-D02B4BB8F773}" destId="{A39EC06F-AF90-4708-8719-918A00D89CED}" srcOrd="7" destOrd="0" presId="urn:microsoft.com/office/officeart/2005/8/layout/chevron1"/>
    <dgm:cxn modelId="{0EC8F06D-78F7-4995-BF99-2EC4FBF63437}" type="presParOf" srcId="{53B25D0B-8442-4A66-917D-D02B4BB8F773}" destId="{34A326EF-4B7B-4568-B09A-80840634B2F8}" srcOrd="8" destOrd="0" presId="urn:microsoft.com/office/officeart/2005/8/layout/chevron1"/>
  </dgm:cxnLst>
  <dgm:bg>
    <a:solidFill>
      <a:srgbClr val="6600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50E8A9-FC7B-4166-BEA1-08F2DC896BC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15EC2E1-586E-42D7-8010-44F77101FB9F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rgbClr val="9900FF"/>
              </a:solidFill>
              <a:cs typeface="B Mitra" pitchFamily="2" charset="-78"/>
            </a:rPr>
            <a:t>Identification of</a:t>
          </a:r>
          <a:r>
            <a:rPr lang="fa-IR" b="1" dirty="0">
              <a:solidFill>
                <a:srgbClr val="9900FF"/>
              </a:solidFill>
              <a:cs typeface="B Mitra" pitchFamily="2" charset="-78"/>
            </a:rPr>
            <a:t> </a:t>
          </a:r>
          <a:r>
            <a:rPr lang="en-US" b="1" dirty="0">
              <a:solidFill>
                <a:srgbClr val="9900FF"/>
              </a:solidFill>
              <a:cs typeface="B Mitra" pitchFamily="2" charset="-78"/>
            </a:rPr>
            <a:t>factors that shape the future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78500569-7F28-4EEF-8CA0-81BC824DDBD7}" type="parTrans" cxnId="{E4C7BAA6-FCA5-4EFE-A483-24ECB60582A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598CE701-319F-44DB-A139-6E2F18C3B27C}" type="sibTrans" cxnId="{E4C7BAA6-FCA5-4EFE-A483-24ECB60582A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F24AA567-9BE7-4EF0-AF5F-8A4BF590FF67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rgbClr val="9900FF"/>
              </a:solidFill>
              <a:cs typeface="B Mitra" pitchFamily="2" charset="-78"/>
            </a:rPr>
            <a:t>Identification of uncertainties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F9665FA8-C4A5-4189-8699-3F2DA308EE7D}" type="parTrans" cxnId="{CFF13D5A-9708-4190-9401-87EC51BB8D6D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5678F4D1-84AC-45E8-9C19-CEB5648A0DFB}" type="sibTrans" cxnId="{CFF13D5A-9708-4190-9401-87EC51BB8D6D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6DCE671A-DAD4-4AAA-A091-336F0734813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rgbClr val="9900FF"/>
              </a:solidFill>
              <a:cs typeface="B Mitra" pitchFamily="2" charset="-78"/>
            </a:rPr>
            <a:t>Specify of Scenarios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DB63F3F6-AD2F-4A87-9164-7268AD0A9835}" type="parTrans" cxnId="{4020FE0F-99A0-4EE4-9B6A-4EF78BCA55F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992EA157-47B7-4706-94A0-53C5AA37B7CF}" type="sibTrans" cxnId="{4020FE0F-99A0-4EE4-9B6A-4EF78BCA55F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B7D3B244-789F-444D-A8A6-8CD7ABA760DF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rgbClr val="9900FF"/>
              </a:solidFill>
              <a:cs typeface="B Mitra" pitchFamily="2" charset="-78"/>
            </a:rPr>
            <a:t>Identification of Scenario axis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17C0A211-87D2-45B8-8DB5-051032A606B9}" type="parTrans" cxnId="{17A4D5D5-1A03-4051-A217-6A0B8F0315BE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898E2624-9E98-4E0C-8D9A-4437E82FADE6}" type="sibTrans" cxnId="{17A4D5D5-1A03-4051-A217-6A0B8F0315BE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676CA49C-B082-4C28-A78B-650AC4F5145B}">
      <dgm:prSet phldrT="[Text]"/>
      <dgm:spPr>
        <a:solidFill>
          <a:srgbClr val="FFFF00"/>
        </a:solidFill>
      </dgm:spPr>
      <dgm:t>
        <a:bodyPr/>
        <a:lstStyle/>
        <a:p>
          <a:pPr rtl="0"/>
          <a:r>
            <a:rPr lang="en-US" b="1" dirty="0">
              <a:solidFill>
                <a:srgbClr val="9900FF"/>
              </a:solidFill>
              <a:cs typeface="B Mitra" pitchFamily="2" charset="-78"/>
            </a:rPr>
            <a:t>Scenario analysis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F264BC40-D640-4108-AFE4-17919AD3A286}" type="parTrans" cxnId="{25A714A4-39EC-4FB2-943A-2CD7C7378B40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0A208497-33ED-49F1-8CCE-7DB129CE46DA}" type="sibTrans" cxnId="{25A714A4-39EC-4FB2-943A-2CD7C7378B40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53B25D0B-8442-4A66-917D-D02B4BB8F773}" type="pres">
      <dgm:prSet presAssocID="{5850E8A9-FC7B-4166-BEA1-08F2DC896BCB}" presName="Name0" presStyleCnt="0">
        <dgm:presLayoutVars>
          <dgm:dir/>
          <dgm:animLvl val="lvl"/>
          <dgm:resizeHandles val="exact"/>
        </dgm:presLayoutVars>
      </dgm:prSet>
      <dgm:spPr/>
    </dgm:pt>
    <dgm:pt modelId="{A93F1E3F-1295-489A-8C4E-F69640097686}" type="pres">
      <dgm:prSet presAssocID="{815EC2E1-586E-42D7-8010-44F77101FB9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30A1AC2-0C11-4F3C-B178-2D6DF6ACB4DC}" type="pres">
      <dgm:prSet presAssocID="{598CE701-319F-44DB-A139-6E2F18C3B27C}" presName="parTxOnlySpace" presStyleCnt="0"/>
      <dgm:spPr/>
    </dgm:pt>
    <dgm:pt modelId="{9D776A0C-8732-40E1-9922-A2E923163376}" type="pres">
      <dgm:prSet presAssocID="{F24AA567-9BE7-4EF0-AF5F-8A4BF590FF6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A589CDE-8FF0-417C-B326-2A96DF114B9B}" type="pres">
      <dgm:prSet presAssocID="{5678F4D1-84AC-45E8-9C19-CEB5648A0DFB}" presName="parTxOnlySpace" presStyleCnt="0"/>
      <dgm:spPr/>
    </dgm:pt>
    <dgm:pt modelId="{DC3D2389-FFDE-4923-9728-D5223F833C9B}" type="pres">
      <dgm:prSet presAssocID="{B7D3B244-789F-444D-A8A6-8CD7ABA760DF}" presName="parTxOnly" presStyleLbl="node1" presStyleIdx="2" presStyleCnt="5" custLinFactNeighborX="9597" custLinFactNeighborY="-4698">
        <dgm:presLayoutVars>
          <dgm:chMax val="0"/>
          <dgm:chPref val="0"/>
          <dgm:bulletEnabled val="1"/>
        </dgm:presLayoutVars>
      </dgm:prSet>
      <dgm:spPr/>
    </dgm:pt>
    <dgm:pt modelId="{7AAC6CC5-C4B0-4320-B925-0B8A56382E24}" type="pres">
      <dgm:prSet presAssocID="{898E2624-9E98-4E0C-8D9A-4437E82FADE6}" presName="parTxOnlySpace" presStyleCnt="0"/>
      <dgm:spPr/>
    </dgm:pt>
    <dgm:pt modelId="{B2E7F3F6-3374-4B8E-897D-940E554D8D89}" type="pres">
      <dgm:prSet presAssocID="{6DCE671A-DAD4-4AAA-A091-336F0734813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9EC06F-AF90-4708-8719-918A00D89CED}" type="pres">
      <dgm:prSet presAssocID="{992EA157-47B7-4706-94A0-53C5AA37B7CF}" presName="parTxOnlySpace" presStyleCnt="0"/>
      <dgm:spPr/>
    </dgm:pt>
    <dgm:pt modelId="{34A326EF-4B7B-4568-B09A-80840634B2F8}" type="pres">
      <dgm:prSet presAssocID="{676CA49C-B082-4C28-A78B-650AC4F514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FCD4C01-FD0C-4CE7-9038-5161B34EC38D}" type="presOf" srcId="{6DCE671A-DAD4-4AAA-A091-336F0734813E}" destId="{B2E7F3F6-3374-4B8E-897D-940E554D8D89}" srcOrd="0" destOrd="0" presId="urn:microsoft.com/office/officeart/2005/8/layout/chevron1"/>
    <dgm:cxn modelId="{4020FE0F-99A0-4EE4-9B6A-4EF78BCA55FC}" srcId="{5850E8A9-FC7B-4166-BEA1-08F2DC896BCB}" destId="{6DCE671A-DAD4-4AAA-A091-336F0734813E}" srcOrd="3" destOrd="0" parTransId="{DB63F3F6-AD2F-4A87-9164-7268AD0A9835}" sibTransId="{992EA157-47B7-4706-94A0-53C5AA37B7CF}"/>
    <dgm:cxn modelId="{6ABBA914-4681-4CE3-A4A7-2F6DB982210F}" type="presOf" srcId="{676CA49C-B082-4C28-A78B-650AC4F5145B}" destId="{34A326EF-4B7B-4568-B09A-80840634B2F8}" srcOrd="0" destOrd="0" presId="urn:microsoft.com/office/officeart/2005/8/layout/chevron1"/>
    <dgm:cxn modelId="{558AE822-9536-482F-88D0-962B475E10DA}" type="presOf" srcId="{815EC2E1-586E-42D7-8010-44F77101FB9F}" destId="{A93F1E3F-1295-489A-8C4E-F69640097686}" srcOrd="0" destOrd="0" presId="urn:microsoft.com/office/officeart/2005/8/layout/chevron1"/>
    <dgm:cxn modelId="{CFF13D5A-9708-4190-9401-87EC51BB8D6D}" srcId="{5850E8A9-FC7B-4166-BEA1-08F2DC896BCB}" destId="{F24AA567-9BE7-4EF0-AF5F-8A4BF590FF67}" srcOrd="1" destOrd="0" parTransId="{F9665FA8-C4A5-4189-8699-3F2DA308EE7D}" sibTransId="{5678F4D1-84AC-45E8-9C19-CEB5648A0DFB}"/>
    <dgm:cxn modelId="{4E269991-37F3-4B4B-B979-E9734FC4E7AB}" type="presOf" srcId="{F24AA567-9BE7-4EF0-AF5F-8A4BF590FF67}" destId="{9D776A0C-8732-40E1-9922-A2E923163376}" srcOrd="0" destOrd="0" presId="urn:microsoft.com/office/officeart/2005/8/layout/chevron1"/>
    <dgm:cxn modelId="{25A714A4-39EC-4FB2-943A-2CD7C7378B40}" srcId="{5850E8A9-FC7B-4166-BEA1-08F2DC896BCB}" destId="{676CA49C-B082-4C28-A78B-650AC4F5145B}" srcOrd="4" destOrd="0" parTransId="{F264BC40-D640-4108-AFE4-17919AD3A286}" sibTransId="{0A208497-33ED-49F1-8CCE-7DB129CE46DA}"/>
    <dgm:cxn modelId="{E4C7BAA6-FCA5-4EFE-A483-24ECB60582AC}" srcId="{5850E8A9-FC7B-4166-BEA1-08F2DC896BCB}" destId="{815EC2E1-586E-42D7-8010-44F77101FB9F}" srcOrd="0" destOrd="0" parTransId="{78500569-7F28-4EEF-8CA0-81BC824DDBD7}" sibTransId="{598CE701-319F-44DB-A139-6E2F18C3B27C}"/>
    <dgm:cxn modelId="{17A4D5D5-1A03-4051-A217-6A0B8F0315BE}" srcId="{5850E8A9-FC7B-4166-BEA1-08F2DC896BCB}" destId="{B7D3B244-789F-444D-A8A6-8CD7ABA760DF}" srcOrd="2" destOrd="0" parTransId="{17C0A211-87D2-45B8-8DB5-051032A606B9}" sibTransId="{898E2624-9E98-4E0C-8D9A-4437E82FADE6}"/>
    <dgm:cxn modelId="{6941BAE6-BD11-4145-8249-72F686A11B7A}" type="presOf" srcId="{B7D3B244-789F-444D-A8A6-8CD7ABA760DF}" destId="{DC3D2389-FFDE-4923-9728-D5223F833C9B}" srcOrd="0" destOrd="0" presId="urn:microsoft.com/office/officeart/2005/8/layout/chevron1"/>
    <dgm:cxn modelId="{BCDB55E9-22C8-4448-82B1-9531727FB455}" type="presOf" srcId="{5850E8A9-FC7B-4166-BEA1-08F2DC896BCB}" destId="{53B25D0B-8442-4A66-917D-D02B4BB8F773}" srcOrd="0" destOrd="0" presId="urn:microsoft.com/office/officeart/2005/8/layout/chevron1"/>
    <dgm:cxn modelId="{101BAA5D-BD9C-4C0A-9EB0-F17F44518B96}" type="presParOf" srcId="{53B25D0B-8442-4A66-917D-D02B4BB8F773}" destId="{A93F1E3F-1295-489A-8C4E-F69640097686}" srcOrd="0" destOrd="0" presId="urn:microsoft.com/office/officeart/2005/8/layout/chevron1"/>
    <dgm:cxn modelId="{F68E749F-5CFA-4746-96EF-633FB6A4B541}" type="presParOf" srcId="{53B25D0B-8442-4A66-917D-D02B4BB8F773}" destId="{C30A1AC2-0C11-4F3C-B178-2D6DF6ACB4DC}" srcOrd="1" destOrd="0" presId="urn:microsoft.com/office/officeart/2005/8/layout/chevron1"/>
    <dgm:cxn modelId="{35C7E151-9507-452D-90D7-E55250BCECE9}" type="presParOf" srcId="{53B25D0B-8442-4A66-917D-D02B4BB8F773}" destId="{9D776A0C-8732-40E1-9922-A2E923163376}" srcOrd="2" destOrd="0" presId="urn:microsoft.com/office/officeart/2005/8/layout/chevron1"/>
    <dgm:cxn modelId="{DD5183BF-98E0-4FF5-802D-A76BC64688B4}" type="presParOf" srcId="{53B25D0B-8442-4A66-917D-D02B4BB8F773}" destId="{6A589CDE-8FF0-417C-B326-2A96DF114B9B}" srcOrd="3" destOrd="0" presId="urn:microsoft.com/office/officeart/2005/8/layout/chevron1"/>
    <dgm:cxn modelId="{B985E69E-4A28-46DA-A29D-BE3E02FCC3C9}" type="presParOf" srcId="{53B25D0B-8442-4A66-917D-D02B4BB8F773}" destId="{DC3D2389-FFDE-4923-9728-D5223F833C9B}" srcOrd="4" destOrd="0" presId="urn:microsoft.com/office/officeart/2005/8/layout/chevron1"/>
    <dgm:cxn modelId="{19D47301-BB4A-4D3D-9A4D-9873E7620E34}" type="presParOf" srcId="{53B25D0B-8442-4A66-917D-D02B4BB8F773}" destId="{7AAC6CC5-C4B0-4320-B925-0B8A56382E24}" srcOrd="5" destOrd="0" presId="urn:microsoft.com/office/officeart/2005/8/layout/chevron1"/>
    <dgm:cxn modelId="{EECF68AB-EC53-4CEC-8E6E-B5DFE0E3BCE0}" type="presParOf" srcId="{53B25D0B-8442-4A66-917D-D02B4BB8F773}" destId="{B2E7F3F6-3374-4B8E-897D-940E554D8D89}" srcOrd="6" destOrd="0" presId="urn:microsoft.com/office/officeart/2005/8/layout/chevron1"/>
    <dgm:cxn modelId="{84056A1A-8ED1-4945-AD4E-E11E939BE6F0}" type="presParOf" srcId="{53B25D0B-8442-4A66-917D-D02B4BB8F773}" destId="{A39EC06F-AF90-4708-8719-918A00D89CED}" srcOrd="7" destOrd="0" presId="urn:microsoft.com/office/officeart/2005/8/layout/chevron1"/>
    <dgm:cxn modelId="{02A5E861-EE42-47C3-AB1B-C1BA8AAED1B9}" type="presParOf" srcId="{53B25D0B-8442-4A66-917D-D02B4BB8F773}" destId="{34A326EF-4B7B-4568-B09A-80840634B2F8}" srcOrd="8" destOrd="0" presId="urn:microsoft.com/office/officeart/2005/8/layout/chevron1"/>
  </dgm:cxnLst>
  <dgm:bg>
    <a:solidFill>
      <a:srgbClr val="6600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50E8A9-FC7B-4166-BEA1-08F2DC896BC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15EC2E1-586E-42D7-8010-44F77101FB9F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rgbClr val="9900FF"/>
              </a:solidFill>
              <a:cs typeface="B Mitra" pitchFamily="2" charset="-78"/>
            </a:rPr>
            <a:t>Identification of</a:t>
          </a:r>
          <a:r>
            <a:rPr lang="fa-IR" b="1" dirty="0">
              <a:solidFill>
                <a:srgbClr val="9900FF"/>
              </a:solidFill>
              <a:cs typeface="B Mitra" pitchFamily="2" charset="-78"/>
            </a:rPr>
            <a:t> </a:t>
          </a:r>
          <a:r>
            <a:rPr lang="en-US" b="1" dirty="0">
              <a:solidFill>
                <a:srgbClr val="9900FF"/>
              </a:solidFill>
              <a:cs typeface="B Mitra" pitchFamily="2" charset="-78"/>
            </a:rPr>
            <a:t>factors that shape the future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78500569-7F28-4EEF-8CA0-81BC824DDBD7}" type="parTrans" cxnId="{E4C7BAA6-FCA5-4EFE-A483-24ECB60582A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598CE701-319F-44DB-A139-6E2F18C3B27C}" type="sibTrans" cxnId="{E4C7BAA6-FCA5-4EFE-A483-24ECB60582A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F24AA567-9BE7-4EF0-AF5F-8A4BF590FF67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rgbClr val="9900FF"/>
              </a:solidFill>
              <a:cs typeface="B Mitra" pitchFamily="2" charset="-78"/>
            </a:rPr>
            <a:t>Identification of uncertainties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F9665FA8-C4A5-4189-8699-3F2DA308EE7D}" type="parTrans" cxnId="{CFF13D5A-9708-4190-9401-87EC51BB8D6D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5678F4D1-84AC-45E8-9C19-CEB5648A0DFB}" type="sibTrans" cxnId="{CFF13D5A-9708-4190-9401-87EC51BB8D6D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6DCE671A-DAD4-4AAA-A091-336F0734813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rgbClr val="9900FF"/>
              </a:solidFill>
              <a:cs typeface="B Mitra" pitchFamily="2" charset="-78"/>
            </a:rPr>
            <a:t>Specify of Scenarios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DB63F3F6-AD2F-4A87-9164-7268AD0A9835}" type="parTrans" cxnId="{4020FE0F-99A0-4EE4-9B6A-4EF78BCA55F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992EA157-47B7-4706-94A0-53C5AA37B7CF}" type="sibTrans" cxnId="{4020FE0F-99A0-4EE4-9B6A-4EF78BCA55FC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B7D3B244-789F-444D-A8A6-8CD7ABA760DF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rgbClr val="9900FF"/>
              </a:solidFill>
              <a:cs typeface="B Mitra" pitchFamily="2" charset="-78"/>
            </a:rPr>
            <a:t>Identification of Scenario axis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17C0A211-87D2-45B8-8DB5-051032A606B9}" type="parTrans" cxnId="{17A4D5D5-1A03-4051-A217-6A0B8F0315BE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898E2624-9E98-4E0C-8D9A-4437E82FADE6}" type="sibTrans" cxnId="{17A4D5D5-1A03-4051-A217-6A0B8F0315BE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676CA49C-B082-4C28-A78B-650AC4F5145B}">
      <dgm:prSet phldrT="[Text]"/>
      <dgm:spPr>
        <a:solidFill>
          <a:srgbClr val="FFFF00"/>
        </a:solidFill>
      </dgm:spPr>
      <dgm:t>
        <a:bodyPr/>
        <a:lstStyle/>
        <a:p>
          <a:pPr rtl="0"/>
          <a:r>
            <a:rPr lang="en-US" b="1" dirty="0">
              <a:solidFill>
                <a:srgbClr val="9900FF"/>
              </a:solidFill>
              <a:cs typeface="B Mitra" pitchFamily="2" charset="-78"/>
            </a:rPr>
            <a:t>Scenario analysis</a:t>
          </a:r>
          <a:endParaRPr lang="fa-IR" b="1" dirty="0">
            <a:solidFill>
              <a:srgbClr val="9900FF"/>
            </a:solidFill>
            <a:cs typeface="B Mitra" pitchFamily="2" charset="-78"/>
          </a:endParaRPr>
        </a:p>
      </dgm:t>
    </dgm:pt>
    <dgm:pt modelId="{F264BC40-D640-4108-AFE4-17919AD3A286}" type="parTrans" cxnId="{25A714A4-39EC-4FB2-943A-2CD7C7378B40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0A208497-33ED-49F1-8CCE-7DB129CE46DA}" type="sibTrans" cxnId="{25A714A4-39EC-4FB2-943A-2CD7C7378B40}">
      <dgm:prSet/>
      <dgm:spPr/>
      <dgm:t>
        <a:bodyPr/>
        <a:lstStyle/>
        <a:p>
          <a:pPr rtl="1"/>
          <a:endParaRPr lang="fa-IR" b="1">
            <a:solidFill>
              <a:srgbClr val="9900FF"/>
            </a:solidFill>
            <a:cs typeface="B Mitra" pitchFamily="2" charset="-78"/>
          </a:endParaRPr>
        </a:p>
      </dgm:t>
    </dgm:pt>
    <dgm:pt modelId="{53B25D0B-8442-4A66-917D-D02B4BB8F773}" type="pres">
      <dgm:prSet presAssocID="{5850E8A9-FC7B-4166-BEA1-08F2DC896BCB}" presName="Name0" presStyleCnt="0">
        <dgm:presLayoutVars>
          <dgm:dir/>
          <dgm:animLvl val="lvl"/>
          <dgm:resizeHandles val="exact"/>
        </dgm:presLayoutVars>
      </dgm:prSet>
      <dgm:spPr/>
    </dgm:pt>
    <dgm:pt modelId="{A93F1E3F-1295-489A-8C4E-F69640097686}" type="pres">
      <dgm:prSet presAssocID="{815EC2E1-586E-42D7-8010-44F77101FB9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30A1AC2-0C11-4F3C-B178-2D6DF6ACB4DC}" type="pres">
      <dgm:prSet presAssocID="{598CE701-319F-44DB-A139-6E2F18C3B27C}" presName="parTxOnlySpace" presStyleCnt="0"/>
      <dgm:spPr/>
    </dgm:pt>
    <dgm:pt modelId="{9D776A0C-8732-40E1-9922-A2E923163376}" type="pres">
      <dgm:prSet presAssocID="{F24AA567-9BE7-4EF0-AF5F-8A4BF590FF6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A589CDE-8FF0-417C-B326-2A96DF114B9B}" type="pres">
      <dgm:prSet presAssocID="{5678F4D1-84AC-45E8-9C19-CEB5648A0DFB}" presName="parTxOnlySpace" presStyleCnt="0"/>
      <dgm:spPr/>
    </dgm:pt>
    <dgm:pt modelId="{DC3D2389-FFDE-4923-9728-D5223F833C9B}" type="pres">
      <dgm:prSet presAssocID="{B7D3B244-789F-444D-A8A6-8CD7ABA760DF}" presName="parTxOnly" presStyleLbl="node1" presStyleIdx="2" presStyleCnt="5" custLinFactNeighborX="9597" custLinFactNeighborY="-4698">
        <dgm:presLayoutVars>
          <dgm:chMax val="0"/>
          <dgm:chPref val="0"/>
          <dgm:bulletEnabled val="1"/>
        </dgm:presLayoutVars>
      </dgm:prSet>
      <dgm:spPr/>
    </dgm:pt>
    <dgm:pt modelId="{7AAC6CC5-C4B0-4320-B925-0B8A56382E24}" type="pres">
      <dgm:prSet presAssocID="{898E2624-9E98-4E0C-8D9A-4437E82FADE6}" presName="parTxOnlySpace" presStyleCnt="0"/>
      <dgm:spPr/>
    </dgm:pt>
    <dgm:pt modelId="{B2E7F3F6-3374-4B8E-897D-940E554D8D89}" type="pres">
      <dgm:prSet presAssocID="{6DCE671A-DAD4-4AAA-A091-336F0734813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39EC06F-AF90-4708-8719-918A00D89CED}" type="pres">
      <dgm:prSet presAssocID="{992EA157-47B7-4706-94A0-53C5AA37B7CF}" presName="parTxOnlySpace" presStyleCnt="0"/>
      <dgm:spPr/>
    </dgm:pt>
    <dgm:pt modelId="{34A326EF-4B7B-4568-B09A-80840634B2F8}" type="pres">
      <dgm:prSet presAssocID="{676CA49C-B082-4C28-A78B-650AC4F514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020FE0F-99A0-4EE4-9B6A-4EF78BCA55FC}" srcId="{5850E8A9-FC7B-4166-BEA1-08F2DC896BCB}" destId="{6DCE671A-DAD4-4AAA-A091-336F0734813E}" srcOrd="3" destOrd="0" parTransId="{DB63F3F6-AD2F-4A87-9164-7268AD0A9835}" sibTransId="{992EA157-47B7-4706-94A0-53C5AA37B7CF}"/>
    <dgm:cxn modelId="{AAD11111-0B66-4BA4-9B63-49C1DD4807F1}" type="presOf" srcId="{F24AA567-9BE7-4EF0-AF5F-8A4BF590FF67}" destId="{9D776A0C-8732-40E1-9922-A2E923163376}" srcOrd="0" destOrd="0" presId="urn:microsoft.com/office/officeart/2005/8/layout/chevron1"/>
    <dgm:cxn modelId="{86870028-618F-4718-A728-B5D299A8ABD8}" type="presOf" srcId="{6DCE671A-DAD4-4AAA-A091-336F0734813E}" destId="{B2E7F3F6-3374-4B8E-897D-940E554D8D89}" srcOrd="0" destOrd="0" presId="urn:microsoft.com/office/officeart/2005/8/layout/chevron1"/>
    <dgm:cxn modelId="{CFF13D5A-9708-4190-9401-87EC51BB8D6D}" srcId="{5850E8A9-FC7B-4166-BEA1-08F2DC896BCB}" destId="{F24AA567-9BE7-4EF0-AF5F-8A4BF590FF67}" srcOrd="1" destOrd="0" parTransId="{F9665FA8-C4A5-4189-8699-3F2DA308EE7D}" sibTransId="{5678F4D1-84AC-45E8-9C19-CEB5648A0DFB}"/>
    <dgm:cxn modelId="{82C5F77B-FF22-4DFA-B3CA-D33581DF6E8B}" type="presOf" srcId="{676CA49C-B082-4C28-A78B-650AC4F5145B}" destId="{34A326EF-4B7B-4568-B09A-80840634B2F8}" srcOrd="0" destOrd="0" presId="urn:microsoft.com/office/officeart/2005/8/layout/chevron1"/>
    <dgm:cxn modelId="{25A714A4-39EC-4FB2-943A-2CD7C7378B40}" srcId="{5850E8A9-FC7B-4166-BEA1-08F2DC896BCB}" destId="{676CA49C-B082-4C28-A78B-650AC4F5145B}" srcOrd="4" destOrd="0" parTransId="{F264BC40-D640-4108-AFE4-17919AD3A286}" sibTransId="{0A208497-33ED-49F1-8CCE-7DB129CE46DA}"/>
    <dgm:cxn modelId="{733D69A6-40B9-4F06-A021-79AC46BB9312}" type="presOf" srcId="{B7D3B244-789F-444D-A8A6-8CD7ABA760DF}" destId="{DC3D2389-FFDE-4923-9728-D5223F833C9B}" srcOrd="0" destOrd="0" presId="urn:microsoft.com/office/officeart/2005/8/layout/chevron1"/>
    <dgm:cxn modelId="{E4C7BAA6-FCA5-4EFE-A483-24ECB60582AC}" srcId="{5850E8A9-FC7B-4166-BEA1-08F2DC896BCB}" destId="{815EC2E1-586E-42D7-8010-44F77101FB9F}" srcOrd="0" destOrd="0" parTransId="{78500569-7F28-4EEF-8CA0-81BC824DDBD7}" sibTransId="{598CE701-319F-44DB-A139-6E2F18C3B27C}"/>
    <dgm:cxn modelId="{CD267DB0-B00B-45D7-8670-B2C29C6628E0}" type="presOf" srcId="{5850E8A9-FC7B-4166-BEA1-08F2DC896BCB}" destId="{53B25D0B-8442-4A66-917D-D02B4BB8F773}" srcOrd="0" destOrd="0" presId="urn:microsoft.com/office/officeart/2005/8/layout/chevron1"/>
    <dgm:cxn modelId="{17A4D5D5-1A03-4051-A217-6A0B8F0315BE}" srcId="{5850E8A9-FC7B-4166-BEA1-08F2DC896BCB}" destId="{B7D3B244-789F-444D-A8A6-8CD7ABA760DF}" srcOrd="2" destOrd="0" parTransId="{17C0A211-87D2-45B8-8DB5-051032A606B9}" sibTransId="{898E2624-9E98-4E0C-8D9A-4437E82FADE6}"/>
    <dgm:cxn modelId="{1C5924E9-4D50-4645-B9A8-0F22ADDA8E54}" type="presOf" srcId="{815EC2E1-586E-42D7-8010-44F77101FB9F}" destId="{A93F1E3F-1295-489A-8C4E-F69640097686}" srcOrd="0" destOrd="0" presId="urn:microsoft.com/office/officeart/2005/8/layout/chevron1"/>
    <dgm:cxn modelId="{7A05C604-DEAC-47D5-B5BC-B31FD0AF38F7}" type="presParOf" srcId="{53B25D0B-8442-4A66-917D-D02B4BB8F773}" destId="{A93F1E3F-1295-489A-8C4E-F69640097686}" srcOrd="0" destOrd="0" presId="urn:microsoft.com/office/officeart/2005/8/layout/chevron1"/>
    <dgm:cxn modelId="{A78DB7A2-15F5-4650-9D04-1C5F3EA91AA3}" type="presParOf" srcId="{53B25D0B-8442-4A66-917D-D02B4BB8F773}" destId="{C30A1AC2-0C11-4F3C-B178-2D6DF6ACB4DC}" srcOrd="1" destOrd="0" presId="urn:microsoft.com/office/officeart/2005/8/layout/chevron1"/>
    <dgm:cxn modelId="{8606A98D-AB33-47E9-816B-ACB9B407E27F}" type="presParOf" srcId="{53B25D0B-8442-4A66-917D-D02B4BB8F773}" destId="{9D776A0C-8732-40E1-9922-A2E923163376}" srcOrd="2" destOrd="0" presId="urn:microsoft.com/office/officeart/2005/8/layout/chevron1"/>
    <dgm:cxn modelId="{FE172C6D-EBD8-4B72-9C07-A0790A875AD0}" type="presParOf" srcId="{53B25D0B-8442-4A66-917D-D02B4BB8F773}" destId="{6A589CDE-8FF0-417C-B326-2A96DF114B9B}" srcOrd="3" destOrd="0" presId="urn:microsoft.com/office/officeart/2005/8/layout/chevron1"/>
    <dgm:cxn modelId="{AC05E5C5-1F91-4D60-ACF3-2BD11074E319}" type="presParOf" srcId="{53B25D0B-8442-4A66-917D-D02B4BB8F773}" destId="{DC3D2389-FFDE-4923-9728-D5223F833C9B}" srcOrd="4" destOrd="0" presId="urn:microsoft.com/office/officeart/2005/8/layout/chevron1"/>
    <dgm:cxn modelId="{64B2D973-7D96-4C81-A0B0-46A154653A8B}" type="presParOf" srcId="{53B25D0B-8442-4A66-917D-D02B4BB8F773}" destId="{7AAC6CC5-C4B0-4320-B925-0B8A56382E24}" srcOrd="5" destOrd="0" presId="urn:microsoft.com/office/officeart/2005/8/layout/chevron1"/>
    <dgm:cxn modelId="{76419EC3-A005-4CBF-9A64-EA5167D0C0B5}" type="presParOf" srcId="{53B25D0B-8442-4A66-917D-D02B4BB8F773}" destId="{B2E7F3F6-3374-4B8E-897D-940E554D8D89}" srcOrd="6" destOrd="0" presId="urn:microsoft.com/office/officeart/2005/8/layout/chevron1"/>
    <dgm:cxn modelId="{46762418-C57F-4D3F-AEE9-38EFD09F06D9}" type="presParOf" srcId="{53B25D0B-8442-4A66-917D-D02B4BB8F773}" destId="{A39EC06F-AF90-4708-8719-918A00D89CED}" srcOrd="7" destOrd="0" presId="urn:microsoft.com/office/officeart/2005/8/layout/chevron1"/>
    <dgm:cxn modelId="{BCE03A3A-AA95-44A2-B6EB-766482850EC1}" type="presParOf" srcId="{53B25D0B-8442-4A66-917D-D02B4BB8F773}" destId="{34A326EF-4B7B-4568-B09A-80840634B2F8}" srcOrd="8" destOrd="0" presId="urn:microsoft.com/office/officeart/2005/8/layout/chevron1"/>
  </dgm:cxnLst>
  <dgm:bg>
    <a:solidFill>
      <a:srgbClr val="6600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9316F-339D-477C-B7FA-3E03C719B4AA}">
      <dsp:nvSpPr>
        <dsp:cNvPr id="0" name=""/>
        <dsp:cNvSpPr/>
      </dsp:nvSpPr>
      <dsp:spPr>
        <a:xfrm rot="5400000">
          <a:off x="5080846" y="-2482038"/>
          <a:ext cx="894230" cy="60865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cs typeface="B Mitra" pitchFamily="2" charset="-78"/>
            </a:rPr>
            <a:t>Workshop</a:t>
          </a:r>
          <a:endParaRPr lang="fa-IR" sz="1600" b="1" kern="1200" dirty="0">
            <a:cs typeface="B Mitra" pitchFamily="2" charset="-78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cs typeface="B Mitra" pitchFamily="2" charset="-78"/>
            </a:rPr>
            <a:t>UNIDO Seminar</a:t>
          </a:r>
          <a:endParaRPr lang="fa-IR" sz="1600" b="1" kern="1200" dirty="0">
            <a:cs typeface="B Mitra" pitchFamily="2" charset="-78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cs typeface="B Mitra" pitchFamily="2" charset="-78"/>
            </a:rPr>
            <a:t>8</a:t>
          </a:r>
          <a:r>
            <a:rPr lang="en-US" sz="1600" b="1" kern="1200" baseline="30000" dirty="0">
              <a:cs typeface="B Mitra" pitchFamily="2" charset="-78"/>
            </a:rPr>
            <a:t>th</a:t>
          </a:r>
          <a:r>
            <a:rPr lang="en-US" sz="1600" b="1" kern="1200" dirty="0">
              <a:cs typeface="B Mitra" pitchFamily="2" charset="-78"/>
            </a:rPr>
            <a:t> Japanese Delphi</a:t>
          </a:r>
          <a:endParaRPr lang="fa-IR" sz="1600" b="1" kern="1200" dirty="0">
            <a:cs typeface="B Mitra" pitchFamily="2" charset="-78"/>
          </a:endParaRPr>
        </a:p>
      </dsp:txBody>
      <dsp:txXfrm rot="-5400000">
        <a:off x="2484705" y="157756"/>
        <a:ext cx="6042861" cy="806924"/>
      </dsp:txXfrm>
    </dsp:sp>
    <dsp:sp modelId="{1652C8BA-D358-41E7-BD3E-D95A80EC3125}">
      <dsp:nvSpPr>
        <dsp:cNvPr id="0" name=""/>
        <dsp:cNvSpPr/>
      </dsp:nvSpPr>
      <dsp:spPr>
        <a:xfrm>
          <a:off x="1341" y="2324"/>
          <a:ext cx="2483363" cy="1117788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6">
                  <a:lumMod val="75000"/>
                </a:schemeClr>
              </a:solidFill>
            </a:rPr>
            <a:t>preliminary</a:t>
          </a:r>
          <a:endParaRPr lang="fa-IR" sz="2000" b="1" kern="1200" dirty="0">
            <a:solidFill>
              <a:schemeClr val="accent6">
                <a:lumMod val="75000"/>
              </a:schemeClr>
            </a:solidFill>
            <a:cs typeface="B Mitra" pitchFamily="2" charset="-78"/>
          </a:endParaRPr>
        </a:p>
      </dsp:txBody>
      <dsp:txXfrm>
        <a:off x="55907" y="56890"/>
        <a:ext cx="2374231" cy="1008656"/>
      </dsp:txXfrm>
    </dsp:sp>
    <dsp:sp modelId="{52DB4C1F-DD1C-4968-A92B-5E85FC508E1A}">
      <dsp:nvSpPr>
        <dsp:cNvPr id="0" name=""/>
        <dsp:cNvSpPr/>
      </dsp:nvSpPr>
      <dsp:spPr>
        <a:xfrm rot="5400000">
          <a:off x="5080846" y="-1308361"/>
          <a:ext cx="894230" cy="60865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cs typeface="B Mitra" pitchFamily="2" charset="-78"/>
            </a:rPr>
            <a:t>Design main foresight</a:t>
          </a:r>
          <a:endParaRPr lang="fa-IR" sz="1600" b="1" kern="1200" dirty="0">
            <a:cs typeface="B Mitra" pitchFamily="2" charset="-78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cs typeface="B Mitra" pitchFamily="2" charset="-78"/>
            </a:rPr>
            <a:t>Expert Recognition: Co-nomination</a:t>
          </a:r>
          <a:endParaRPr lang="fa-IR" sz="1600" b="1" kern="1200" dirty="0">
            <a:cs typeface="B Mitra" pitchFamily="2" charset="-78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cs typeface="B Mitra" pitchFamily="2" charset="-78"/>
            </a:rPr>
            <a:t>Panel Setting</a:t>
          </a:r>
          <a:endParaRPr lang="fa-IR" sz="1600" b="1" kern="1200" dirty="0">
            <a:cs typeface="B Mitra" pitchFamily="2" charset="-78"/>
          </a:endParaRPr>
        </a:p>
      </dsp:txBody>
      <dsp:txXfrm rot="-5400000">
        <a:off x="2484705" y="1331433"/>
        <a:ext cx="6042861" cy="806924"/>
      </dsp:txXfrm>
    </dsp:sp>
    <dsp:sp modelId="{A7C847B7-8330-4E84-91B3-E4C2F752727C}">
      <dsp:nvSpPr>
        <dsp:cNvPr id="0" name=""/>
        <dsp:cNvSpPr/>
      </dsp:nvSpPr>
      <dsp:spPr>
        <a:xfrm>
          <a:off x="1341" y="1176001"/>
          <a:ext cx="2483363" cy="111778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C000"/>
              </a:solidFill>
              <a:cs typeface="B Mitra" pitchFamily="2" charset="-78"/>
            </a:rPr>
            <a:t>Pre Foresight</a:t>
          </a:r>
          <a:endParaRPr lang="fa-IR" sz="2000" b="1" kern="1200" dirty="0">
            <a:solidFill>
              <a:srgbClr val="FFC000"/>
            </a:solidFill>
            <a:cs typeface="B Mitra" pitchFamily="2" charset="-78"/>
          </a:endParaRPr>
        </a:p>
      </dsp:txBody>
      <dsp:txXfrm>
        <a:off x="55907" y="1230567"/>
        <a:ext cx="2374231" cy="1008656"/>
      </dsp:txXfrm>
    </dsp:sp>
    <dsp:sp modelId="{67AB111A-945A-4A28-A022-C59970E3F9AD}">
      <dsp:nvSpPr>
        <dsp:cNvPr id="0" name=""/>
        <dsp:cNvSpPr/>
      </dsp:nvSpPr>
      <dsp:spPr>
        <a:xfrm rot="5400000">
          <a:off x="5080846" y="-134683"/>
          <a:ext cx="894230" cy="60865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cs typeface="B Mitra" pitchFamily="2" charset="-78"/>
            </a:rPr>
            <a:t>Delphi / Scenario Planning</a:t>
          </a:r>
          <a:endParaRPr lang="fa-IR" sz="1600" b="1" kern="1200" dirty="0">
            <a:cs typeface="B Mitra" pitchFamily="2" charset="-78"/>
          </a:endParaRPr>
        </a:p>
      </dsp:txBody>
      <dsp:txXfrm rot="-5400000">
        <a:off x="2484705" y="2505111"/>
        <a:ext cx="6042861" cy="806924"/>
      </dsp:txXfrm>
    </dsp:sp>
    <dsp:sp modelId="{7BB9E8BB-B7B6-44D8-B3C5-51E3904C24E1}">
      <dsp:nvSpPr>
        <dsp:cNvPr id="0" name=""/>
        <dsp:cNvSpPr/>
      </dsp:nvSpPr>
      <dsp:spPr>
        <a:xfrm>
          <a:off x="1341" y="2349679"/>
          <a:ext cx="2483363" cy="111778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C000"/>
              </a:solidFill>
              <a:cs typeface="B Mitra" pitchFamily="2" charset="-78"/>
            </a:rPr>
            <a:t>Main Foresight</a:t>
          </a:r>
          <a:endParaRPr lang="fa-IR" sz="2000" b="1" kern="1200" dirty="0">
            <a:solidFill>
              <a:srgbClr val="FFC000"/>
            </a:solidFill>
            <a:cs typeface="B Mitra" pitchFamily="2" charset="-78"/>
          </a:endParaRPr>
        </a:p>
      </dsp:txBody>
      <dsp:txXfrm>
        <a:off x="55907" y="2404245"/>
        <a:ext cx="2374231" cy="1008656"/>
      </dsp:txXfrm>
    </dsp:sp>
    <dsp:sp modelId="{68B5E8EB-3C7B-4ECC-90DB-E6851E52F0A5}">
      <dsp:nvSpPr>
        <dsp:cNvPr id="0" name=""/>
        <dsp:cNvSpPr/>
      </dsp:nvSpPr>
      <dsp:spPr>
        <a:xfrm rot="5400000">
          <a:off x="5080846" y="1038994"/>
          <a:ext cx="894230" cy="60865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cs typeface="B Mitra" pitchFamily="2" charset="-78"/>
            </a:rPr>
            <a:t>Publication: Book / Paper</a:t>
          </a:r>
          <a:endParaRPr lang="fa-IR" sz="1600" b="1" kern="1200" dirty="0">
            <a:cs typeface="B Mitra" pitchFamily="2" charset="-78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cs typeface="B Mitra" pitchFamily="2" charset="-78"/>
            </a:rPr>
            <a:t>Workshop &amp; Seminars</a:t>
          </a:r>
          <a:endParaRPr lang="fa-IR" sz="1600" b="1" kern="1200" dirty="0">
            <a:cs typeface="B Mitra" pitchFamily="2" charset="-78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cs typeface="B Mitra" pitchFamily="2" charset="-78"/>
            </a:rPr>
            <a:t>Result Presentation: Key Entities &amp; Policy Makers</a:t>
          </a:r>
          <a:endParaRPr lang="fa-IR" sz="1600" b="1" kern="1200" dirty="0">
            <a:cs typeface="B Mitra" pitchFamily="2" charset="-78"/>
          </a:endParaRPr>
        </a:p>
      </dsp:txBody>
      <dsp:txXfrm rot="-5400000">
        <a:off x="2484705" y="3678789"/>
        <a:ext cx="6042861" cy="806924"/>
      </dsp:txXfrm>
    </dsp:sp>
    <dsp:sp modelId="{129962F9-0A0A-49C5-B7C4-CF6FDB6DE5EC}">
      <dsp:nvSpPr>
        <dsp:cNvPr id="0" name=""/>
        <dsp:cNvSpPr/>
      </dsp:nvSpPr>
      <dsp:spPr>
        <a:xfrm>
          <a:off x="1341" y="3523357"/>
          <a:ext cx="2483363" cy="111778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C000"/>
              </a:solidFill>
              <a:cs typeface="B Mitra" pitchFamily="2" charset="-78"/>
            </a:rPr>
            <a:t>Post Foresight</a:t>
          </a:r>
          <a:endParaRPr lang="fa-IR" sz="2000" b="1" kern="1200" dirty="0">
            <a:solidFill>
              <a:srgbClr val="FFC000"/>
            </a:solidFill>
            <a:cs typeface="B Mitra" pitchFamily="2" charset="-78"/>
          </a:endParaRPr>
        </a:p>
      </dsp:txBody>
      <dsp:txXfrm>
        <a:off x="55907" y="3577923"/>
        <a:ext cx="2374231" cy="1008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F1E3F-1295-489A-8C4E-F69640097686}">
      <dsp:nvSpPr>
        <dsp:cNvPr id="0" name=""/>
        <dsp:cNvSpPr/>
      </dsp:nvSpPr>
      <dsp:spPr>
        <a:xfrm>
          <a:off x="2127" y="249900"/>
          <a:ext cx="1893734" cy="7574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9900FF"/>
              </a:solidFill>
              <a:cs typeface="B Mitra" pitchFamily="2" charset="-78"/>
            </a:rPr>
            <a:t>Identification of  factors that shape the future</a:t>
          </a:r>
          <a:endParaRPr lang="fa-IR" sz="12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380874" y="249900"/>
        <a:ext cx="1136241" cy="757493"/>
      </dsp:txXfrm>
    </dsp:sp>
    <dsp:sp modelId="{9D776A0C-8732-40E1-9922-A2E923163376}">
      <dsp:nvSpPr>
        <dsp:cNvPr id="0" name=""/>
        <dsp:cNvSpPr/>
      </dsp:nvSpPr>
      <dsp:spPr>
        <a:xfrm>
          <a:off x="1714512" y="285752"/>
          <a:ext cx="1893734" cy="7574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9900FF"/>
              </a:solidFill>
              <a:cs typeface="B Mitra" pitchFamily="2" charset="-78"/>
            </a:rPr>
            <a:t>Identification of uncertainties</a:t>
          </a:r>
          <a:endParaRPr lang="fa-IR" sz="12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2093259" y="285752"/>
        <a:ext cx="1136241" cy="757493"/>
      </dsp:txXfrm>
    </dsp:sp>
    <dsp:sp modelId="{DC3D2389-FFDE-4923-9728-D5223F833C9B}">
      <dsp:nvSpPr>
        <dsp:cNvPr id="0" name=""/>
        <dsp:cNvSpPr/>
      </dsp:nvSpPr>
      <dsp:spPr>
        <a:xfrm>
          <a:off x="3410850" y="249900"/>
          <a:ext cx="1893734" cy="7574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9900FF"/>
              </a:solidFill>
              <a:cs typeface="B Mitra" pitchFamily="2" charset="-78"/>
            </a:rPr>
            <a:t>Identification of major axes</a:t>
          </a:r>
          <a:endParaRPr lang="fa-IR" sz="12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3789597" y="249900"/>
        <a:ext cx="1136241" cy="757493"/>
      </dsp:txXfrm>
    </dsp:sp>
    <dsp:sp modelId="{B2E7F3F6-3374-4B8E-897D-940E554D8D89}">
      <dsp:nvSpPr>
        <dsp:cNvPr id="0" name=""/>
        <dsp:cNvSpPr/>
      </dsp:nvSpPr>
      <dsp:spPr>
        <a:xfrm>
          <a:off x="5115211" y="249900"/>
          <a:ext cx="1893734" cy="7574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9900FF"/>
              </a:solidFill>
              <a:cs typeface="B Mitra" pitchFamily="2" charset="-78"/>
            </a:rPr>
            <a:t>Specifying  scenarios</a:t>
          </a:r>
          <a:endParaRPr lang="fa-IR" sz="12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5493958" y="249900"/>
        <a:ext cx="1136241" cy="757493"/>
      </dsp:txXfrm>
    </dsp:sp>
    <dsp:sp modelId="{34A326EF-4B7B-4568-B09A-80840634B2F8}">
      <dsp:nvSpPr>
        <dsp:cNvPr id="0" name=""/>
        <dsp:cNvSpPr/>
      </dsp:nvSpPr>
      <dsp:spPr>
        <a:xfrm>
          <a:off x="6819573" y="249900"/>
          <a:ext cx="1893734" cy="7574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9900FF"/>
              </a:solidFill>
              <a:cs typeface="B Mitra" pitchFamily="2" charset="-78"/>
            </a:rPr>
            <a:t>Scenario Analysis</a:t>
          </a:r>
          <a:endParaRPr lang="fa-IR" sz="12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7198320" y="249900"/>
        <a:ext cx="1136241" cy="757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F1E3F-1295-489A-8C4E-F69640097686}">
      <dsp:nvSpPr>
        <dsp:cNvPr id="0" name=""/>
        <dsp:cNvSpPr/>
      </dsp:nvSpPr>
      <dsp:spPr>
        <a:xfrm>
          <a:off x="2127" y="249900"/>
          <a:ext cx="1893734" cy="7574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9900FF"/>
              </a:solidFill>
              <a:cs typeface="B Mitra" pitchFamily="2" charset="-78"/>
            </a:rPr>
            <a:t>Identification of  factors that shape the future</a:t>
          </a:r>
          <a:endParaRPr lang="fa-IR" sz="12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380874" y="249900"/>
        <a:ext cx="1136241" cy="757493"/>
      </dsp:txXfrm>
    </dsp:sp>
    <dsp:sp modelId="{9D776A0C-8732-40E1-9922-A2E923163376}">
      <dsp:nvSpPr>
        <dsp:cNvPr id="0" name=""/>
        <dsp:cNvSpPr/>
      </dsp:nvSpPr>
      <dsp:spPr>
        <a:xfrm>
          <a:off x="1706489" y="249900"/>
          <a:ext cx="1893734" cy="757493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9900FF"/>
              </a:solidFill>
              <a:cs typeface="B Mitra" pitchFamily="2" charset="-78"/>
            </a:rPr>
            <a:t>Identification of uncertainties</a:t>
          </a:r>
          <a:endParaRPr lang="fa-IR" sz="12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2085236" y="249900"/>
        <a:ext cx="1136241" cy="757493"/>
      </dsp:txXfrm>
    </dsp:sp>
    <dsp:sp modelId="{DC3D2389-FFDE-4923-9728-D5223F833C9B}">
      <dsp:nvSpPr>
        <dsp:cNvPr id="0" name=""/>
        <dsp:cNvSpPr/>
      </dsp:nvSpPr>
      <dsp:spPr>
        <a:xfrm>
          <a:off x="3410850" y="249900"/>
          <a:ext cx="1893734" cy="7574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9900FF"/>
              </a:solidFill>
              <a:cs typeface="B Mitra" pitchFamily="2" charset="-78"/>
            </a:rPr>
            <a:t>Identification of major axes</a:t>
          </a:r>
          <a:endParaRPr lang="fa-IR" sz="12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3789597" y="249900"/>
        <a:ext cx="1136241" cy="757493"/>
      </dsp:txXfrm>
    </dsp:sp>
    <dsp:sp modelId="{B2E7F3F6-3374-4B8E-897D-940E554D8D89}">
      <dsp:nvSpPr>
        <dsp:cNvPr id="0" name=""/>
        <dsp:cNvSpPr/>
      </dsp:nvSpPr>
      <dsp:spPr>
        <a:xfrm>
          <a:off x="5115211" y="249900"/>
          <a:ext cx="1893734" cy="7574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9900FF"/>
              </a:solidFill>
              <a:cs typeface="B Mitra" pitchFamily="2" charset="-78"/>
            </a:rPr>
            <a:t>Specifying  scenarios</a:t>
          </a:r>
          <a:endParaRPr lang="fa-IR" sz="12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5493958" y="249900"/>
        <a:ext cx="1136241" cy="757493"/>
      </dsp:txXfrm>
    </dsp:sp>
    <dsp:sp modelId="{34A326EF-4B7B-4568-B09A-80840634B2F8}">
      <dsp:nvSpPr>
        <dsp:cNvPr id="0" name=""/>
        <dsp:cNvSpPr/>
      </dsp:nvSpPr>
      <dsp:spPr>
        <a:xfrm>
          <a:off x="6821701" y="257164"/>
          <a:ext cx="1893734" cy="7574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9900FF"/>
              </a:solidFill>
              <a:cs typeface="B Mitra" pitchFamily="2" charset="-78"/>
            </a:rPr>
            <a:t>Scenario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9900FF"/>
              </a:solidFill>
              <a:cs typeface="B Mitra" pitchFamily="2" charset="-78"/>
            </a:rPr>
            <a:t>Analysis</a:t>
          </a:r>
          <a:endParaRPr lang="fa-IR" sz="12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7200448" y="257164"/>
        <a:ext cx="1136241" cy="7574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F1E3F-1295-489A-8C4E-F69640097686}">
      <dsp:nvSpPr>
        <dsp:cNvPr id="0" name=""/>
        <dsp:cNvSpPr/>
      </dsp:nvSpPr>
      <dsp:spPr>
        <a:xfrm>
          <a:off x="2127" y="249900"/>
          <a:ext cx="1893734" cy="7574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9900FF"/>
              </a:solidFill>
              <a:cs typeface="B Mitra" pitchFamily="2" charset="-78"/>
            </a:rPr>
            <a:t>Identification of  factors that shape the future</a:t>
          </a:r>
          <a:endParaRPr lang="fa-IR" sz="12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380874" y="249900"/>
        <a:ext cx="1136241" cy="757493"/>
      </dsp:txXfrm>
    </dsp:sp>
    <dsp:sp modelId="{9D776A0C-8732-40E1-9922-A2E923163376}">
      <dsp:nvSpPr>
        <dsp:cNvPr id="0" name=""/>
        <dsp:cNvSpPr/>
      </dsp:nvSpPr>
      <dsp:spPr>
        <a:xfrm>
          <a:off x="1706489" y="249900"/>
          <a:ext cx="1893734" cy="7574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9900FF"/>
              </a:solidFill>
              <a:cs typeface="B Mitra" pitchFamily="2" charset="-78"/>
            </a:rPr>
            <a:t>Identification of uncertainties</a:t>
          </a:r>
          <a:endParaRPr lang="fa-IR" sz="12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2085236" y="249900"/>
        <a:ext cx="1136241" cy="757493"/>
      </dsp:txXfrm>
    </dsp:sp>
    <dsp:sp modelId="{DC3D2389-FFDE-4923-9728-D5223F833C9B}">
      <dsp:nvSpPr>
        <dsp:cNvPr id="0" name=""/>
        <dsp:cNvSpPr/>
      </dsp:nvSpPr>
      <dsp:spPr>
        <a:xfrm>
          <a:off x="3410850" y="249900"/>
          <a:ext cx="1893734" cy="757493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9900FF"/>
              </a:solidFill>
              <a:cs typeface="B Mitra" pitchFamily="2" charset="-78"/>
            </a:rPr>
            <a:t>Identification of major axes</a:t>
          </a:r>
          <a:endParaRPr lang="fa-IR" sz="12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3789597" y="249900"/>
        <a:ext cx="1136241" cy="757493"/>
      </dsp:txXfrm>
    </dsp:sp>
    <dsp:sp modelId="{B2E7F3F6-3374-4B8E-897D-940E554D8D89}">
      <dsp:nvSpPr>
        <dsp:cNvPr id="0" name=""/>
        <dsp:cNvSpPr/>
      </dsp:nvSpPr>
      <dsp:spPr>
        <a:xfrm>
          <a:off x="5115211" y="249900"/>
          <a:ext cx="1893734" cy="7574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9900FF"/>
              </a:solidFill>
              <a:cs typeface="B Mitra" pitchFamily="2" charset="-78"/>
            </a:rPr>
            <a:t>Specifying  scenarios</a:t>
          </a:r>
          <a:endParaRPr lang="fa-IR" sz="12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5493958" y="249900"/>
        <a:ext cx="1136241" cy="757493"/>
      </dsp:txXfrm>
    </dsp:sp>
    <dsp:sp modelId="{34A326EF-4B7B-4568-B09A-80840634B2F8}">
      <dsp:nvSpPr>
        <dsp:cNvPr id="0" name=""/>
        <dsp:cNvSpPr/>
      </dsp:nvSpPr>
      <dsp:spPr>
        <a:xfrm>
          <a:off x="6819573" y="249900"/>
          <a:ext cx="1893734" cy="7574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9900FF"/>
              </a:solidFill>
              <a:cs typeface="B Mitra" pitchFamily="2" charset="-78"/>
            </a:rPr>
            <a:t>Scenario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9900FF"/>
              </a:solidFill>
              <a:cs typeface="B Mitra" pitchFamily="2" charset="-78"/>
            </a:rPr>
            <a:t>Analysis</a:t>
          </a:r>
          <a:endParaRPr lang="fa-IR" sz="12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7198320" y="249900"/>
        <a:ext cx="1136241" cy="7574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F1E3F-1295-489A-8C4E-F69640097686}">
      <dsp:nvSpPr>
        <dsp:cNvPr id="0" name=""/>
        <dsp:cNvSpPr/>
      </dsp:nvSpPr>
      <dsp:spPr>
        <a:xfrm>
          <a:off x="2127" y="249900"/>
          <a:ext cx="1893734" cy="757493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9900FF"/>
              </a:solidFill>
              <a:cs typeface="B Mitra" pitchFamily="2" charset="-78"/>
            </a:rPr>
            <a:t>Identification of</a:t>
          </a:r>
          <a:r>
            <a:rPr lang="fa-IR" sz="1100" b="1" kern="1200" dirty="0">
              <a:solidFill>
                <a:srgbClr val="9900FF"/>
              </a:solidFill>
              <a:cs typeface="B Mitra" pitchFamily="2" charset="-78"/>
            </a:rPr>
            <a:t> </a:t>
          </a:r>
          <a:r>
            <a:rPr lang="en-US" sz="1100" b="1" kern="1200" dirty="0">
              <a:solidFill>
                <a:srgbClr val="9900FF"/>
              </a:solidFill>
              <a:cs typeface="B Mitra" pitchFamily="2" charset="-78"/>
            </a:rPr>
            <a:t>factors that shape the future</a:t>
          </a:r>
          <a:endParaRPr lang="fa-IR" sz="11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380874" y="249900"/>
        <a:ext cx="1136241" cy="757493"/>
      </dsp:txXfrm>
    </dsp:sp>
    <dsp:sp modelId="{9D776A0C-8732-40E1-9922-A2E923163376}">
      <dsp:nvSpPr>
        <dsp:cNvPr id="0" name=""/>
        <dsp:cNvSpPr/>
      </dsp:nvSpPr>
      <dsp:spPr>
        <a:xfrm>
          <a:off x="1706489" y="249900"/>
          <a:ext cx="1893734" cy="757493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9900FF"/>
              </a:solidFill>
              <a:cs typeface="B Mitra" pitchFamily="2" charset="-78"/>
            </a:rPr>
            <a:t>Identification of uncertainties</a:t>
          </a:r>
          <a:endParaRPr lang="fa-IR" sz="11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2085236" y="249900"/>
        <a:ext cx="1136241" cy="757493"/>
      </dsp:txXfrm>
    </dsp:sp>
    <dsp:sp modelId="{DC3D2389-FFDE-4923-9728-D5223F833C9B}">
      <dsp:nvSpPr>
        <dsp:cNvPr id="0" name=""/>
        <dsp:cNvSpPr/>
      </dsp:nvSpPr>
      <dsp:spPr>
        <a:xfrm>
          <a:off x="3429024" y="214313"/>
          <a:ext cx="1893734" cy="757493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9900FF"/>
              </a:solidFill>
              <a:cs typeface="B Mitra" pitchFamily="2" charset="-78"/>
            </a:rPr>
            <a:t>Identification of Scenario axis</a:t>
          </a:r>
          <a:endParaRPr lang="fa-IR" sz="11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3807771" y="214313"/>
        <a:ext cx="1136241" cy="757493"/>
      </dsp:txXfrm>
    </dsp:sp>
    <dsp:sp modelId="{B2E7F3F6-3374-4B8E-897D-940E554D8D89}">
      <dsp:nvSpPr>
        <dsp:cNvPr id="0" name=""/>
        <dsp:cNvSpPr/>
      </dsp:nvSpPr>
      <dsp:spPr>
        <a:xfrm>
          <a:off x="5115211" y="249900"/>
          <a:ext cx="1893734" cy="757493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9900FF"/>
              </a:solidFill>
              <a:cs typeface="B Mitra" pitchFamily="2" charset="-78"/>
            </a:rPr>
            <a:t>Specify of Scenarios</a:t>
          </a:r>
          <a:endParaRPr lang="fa-IR" sz="11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5493958" y="249900"/>
        <a:ext cx="1136241" cy="757493"/>
      </dsp:txXfrm>
    </dsp:sp>
    <dsp:sp modelId="{34A326EF-4B7B-4568-B09A-80840634B2F8}">
      <dsp:nvSpPr>
        <dsp:cNvPr id="0" name=""/>
        <dsp:cNvSpPr/>
      </dsp:nvSpPr>
      <dsp:spPr>
        <a:xfrm>
          <a:off x="6819573" y="249900"/>
          <a:ext cx="1893734" cy="757493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9900FF"/>
              </a:solidFill>
              <a:cs typeface="B Mitra" pitchFamily="2" charset="-78"/>
            </a:rPr>
            <a:t>Scenario analysis</a:t>
          </a:r>
          <a:endParaRPr lang="fa-IR" sz="11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7198320" y="249900"/>
        <a:ext cx="1136241" cy="7574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F1E3F-1295-489A-8C4E-F69640097686}">
      <dsp:nvSpPr>
        <dsp:cNvPr id="0" name=""/>
        <dsp:cNvSpPr/>
      </dsp:nvSpPr>
      <dsp:spPr>
        <a:xfrm>
          <a:off x="2127" y="249900"/>
          <a:ext cx="1893734" cy="757493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9900FF"/>
              </a:solidFill>
              <a:cs typeface="B Mitra" pitchFamily="2" charset="-78"/>
            </a:rPr>
            <a:t>Identification of</a:t>
          </a:r>
          <a:r>
            <a:rPr lang="fa-IR" sz="1100" b="1" kern="1200" dirty="0">
              <a:solidFill>
                <a:srgbClr val="9900FF"/>
              </a:solidFill>
              <a:cs typeface="B Mitra" pitchFamily="2" charset="-78"/>
            </a:rPr>
            <a:t> </a:t>
          </a:r>
          <a:r>
            <a:rPr lang="en-US" sz="1100" b="1" kern="1200" dirty="0">
              <a:solidFill>
                <a:srgbClr val="9900FF"/>
              </a:solidFill>
              <a:cs typeface="B Mitra" pitchFamily="2" charset="-78"/>
            </a:rPr>
            <a:t>factors that shape the future</a:t>
          </a:r>
          <a:endParaRPr lang="fa-IR" sz="11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380874" y="249900"/>
        <a:ext cx="1136241" cy="757493"/>
      </dsp:txXfrm>
    </dsp:sp>
    <dsp:sp modelId="{9D776A0C-8732-40E1-9922-A2E923163376}">
      <dsp:nvSpPr>
        <dsp:cNvPr id="0" name=""/>
        <dsp:cNvSpPr/>
      </dsp:nvSpPr>
      <dsp:spPr>
        <a:xfrm>
          <a:off x="1706489" y="249900"/>
          <a:ext cx="1893734" cy="757493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9900FF"/>
              </a:solidFill>
              <a:cs typeface="B Mitra" pitchFamily="2" charset="-78"/>
            </a:rPr>
            <a:t>Identification of uncertainties</a:t>
          </a:r>
          <a:endParaRPr lang="fa-IR" sz="11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2085236" y="249900"/>
        <a:ext cx="1136241" cy="757493"/>
      </dsp:txXfrm>
    </dsp:sp>
    <dsp:sp modelId="{DC3D2389-FFDE-4923-9728-D5223F833C9B}">
      <dsp:nvSpPr>
        <dsp:cNvPr id="0" name=""/>
        <dsp:cNvSpPr/>
      </dsp:nvSpPr>
      <dsp:spPr>
        <a:xfrm>
          <a:off x="3429024" y="214313"/>
          <a:ext cx="1893734" cy="757493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9900FF"/>
              </a:solidFill>
              <a:cs typeface="B Mitra" pitchFamily="2" charset="-78"/>
            </a:rPr>
            <a:t>Identification of Scenario axis</a:t>
          </a:r>
          <a:endParaRPr lang="fa-IR" sz="11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3807771" y="214313"/>
        <a:ext cx="1136241" cy="757493"/>
      </dsp:txXfrm>
    </dsp:sp>
    <dsp:sp modelId="{B2E7F3F6-3374-4B8E-897D-940E554D8D89}">
      <dsp:nvSpPr>
        <dsp:cNvPr id="0" name=""/>
        <dsp:cNvSpPr/>
      </dsp:nvSpPr>
      <dsp:spPr>
        <a:xfrm>
          <a:off x="5115211" y="249900"/>
          <a:ext cx="1893734" cy="757493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9900FF"/>
              </a:solidFill>
              <a:cs typeface="B Mitra" pitchFamily="2" charset="-78"/>
            </a:rPr>
            <a:t>Specify of Scenarios</a:t>
          </a:r>
          <a:endParaRPr lang="fa-IR" sz="11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5493958" y="249900"/>
        <a:ext cx="1136241" cy="757493"/>
      </dsp:txXfrm>
    </dsp:sp>
    <dsp:sp modelId="{34A326EF-4B7B-4568-B09A-80840634B2F8}">
      <dsp:nvSpPr>
        <dsp:cNvPr id="0" name=""/>
        <dsp:cNvSpPr/>
      </dsp:nvSpPr>
      <dsp:spPr>
        <a:xfrm>
          <a:off x="6819573" y="249900"/>
          <a:ext cx="1893734" cy="757493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9900FF"/>
              </a:solidFill>
              <a:cs typeface="B Mitra" pitchFamily="2" charset="-78"/>
            </a:rPr>
            <a:t>Scenario analysis</a:t>
          </a:r>
          <a:endParaRPr lang="fa-IR" sz="11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7198320" y="249900"/>
        <a:ext cx="1136241" cy="7574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F1E3F-1295-489A-8C4E-F69640097686}">
      <dsp:nvSpPr>
        <dsp:cNvPr id="0" name=""/>
        <dsp:cNvSpPr/>
      </dsp:nvSpPr>
      <dsp:spPr>
        <a:xfrm>
          <a:off x="2127" y="249900"/>
          <a:ext cx="1893734" cy="757493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9900FF"/>
              </a:solidFill>
              <a:cs typeface="B Mitra" pitchFamily="2" charset="-78"/>
            </a:rPr>
            <a:t>Identification of</a:t>
          </a:r>
          <a:r>
            <a:rPr lang="fa-IR" sz="1100" b="1" kern="1200" dirty="0">
              <a:solidFill>
                <a:srgbClr val="9900FF"/>
              </a:solidFill>
              <a:cs typeface="B Mitra" pitchFamily="2" charset="-78"/>
            </a:rPr>
            <a:t> </a:t>
          </a:r>
          <a:r>
            <a:rPr lang="en-US" sz="1100" b="1" kern="1200" dirty="0">
              <a:solidFill>
                <a:srgbClr val="9900FF"/>
              </a:solidFill>
              <a:cs typeface="B Mitra" pitchFamily="2" charset="-78"/>
            </a:rPr>
            <a:t>factors that shape the future</a:t>
          </a:r>
          <a:endParaRPr lang="fa-IR" sz="11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380874" y="249900"/>
        <a:ext cx="1136241" cy="757493"/>
      </dsp:txXfrm>
    </dsp:sp>
    <dsp:sp modelId="{9D776A0C-8732-40E1-9922-A2E923163376}">
      <dsp:nvSpPr>
        <dsp:cNvPr id="0" name=""/>
        <dsp:cNvSpPr/>
      </dsp:nvSpPr>
      <dsp:spPr>
        <a:xfrm>
          <a:off x="1706489" y="249900"/>
          <a:ext cx="1893734" cy="757493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9900FF"/>
              </a:solidFill>
              <a:cs typeface="B Mitra" pitchFamily="2" charset="-78"/>
            </a:rPr>
            <a:t>Identification of uncertainties</a:t>
          </a:r>
          <a:endParaRPr lang="fa-IR" sz="11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2085236" y="249900"/>
        <a:ext cx="1136241" cy="757493"/>
      </dsp:txXfrm>
    </dsp:sp>
    <dsp:sp modelId="{DC3D2389-FFDE-4923-9728-D5223F833C9B}">
      <dsp:nvSpPr>
        <dsp:cNvPr id="0" name=""/>
        <dsp:cNvSpPr/>
      </dsp:nvSpPr>
      <dsp:spPr>
        <a:xfrm>
          <a:off x="3429024" y="214313"/>
          <a:ext cx="1893734" cy="757493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9900FF"/>
              </a:solidFill>
              <a:cs typeface="B Mitra" pitchFamily="2" charset="-78"/>
            </a:rPr>
            <a:t>Identification of Scenario axis</a:t>
          </a:r>
          <a:endParaRPr lang="fa-IR" sz="11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3807771" y="214313"/>
        <a:ext cx="1136241" cy="757493"/>
      </dsp:txXfrm>
    </dsp:sp>
    <dsp:sp modelId="{B2E7F3F6-3374-4B8E-897D-940E554D8D89}">
      <dsp:nvSpPr>
        <dsp:cNvPr id="0" name=""/>
        <dsp:cNvSpPr/>
      </dsp:nvSpPr>
      <dsp:spPr>
        <a:xfrm>
          <a:off x="5115211" y="249900"/>
          <a:ext cx="1893734" cy="757493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9900FF"/>
              </a:solidFill>
              <a:cs typeface="B Mitra" pitchFamily="2" charset="-78"/>
            </a:rPr>
            <a:t>Specify of Scenarios</a:t>
          </a:r>
          <a:endParaRPr lang="fa-IR" sz="11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5493958" y="249900"/>
        <a:ext cx="1136241" cy="757493"/>
      </dsp:txXfrm>
    </dsp:sp>
    <dsp:sp modelId="{34A326EF-4B7B-4568-B09A-80840634B2F8}">
      <dsp:nvSpPr>
        <dsp:cNvPr id="0" name=""/>
        <dsp:cNvSpPr/>
      </dsp:nvSpPr>
      <dsp:spPr>
        <a:xfrm>
          <a:off x="6819573" y="249900"/>
          <a:ext cx="1893734" cy="757493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9900FF"/>
              </a:solidFill>
              <a:cs typeface="B Mitra" pitchFamily="2" charset="-78"/>
            </a:rPr>
            <a:t>Scenario analysis</a:t>
          </a:r>
          <a:endParaRPr lang="fa-IR" sz="1100" b="1" kern="1200" dirty="0">
            <a:solidFill>
              <a:srgbClr val="9900FF"/>
            </a:solidFill>
            <a:cs typeface="B Mitra" pitchFamily="2" charset="-78"/>
          </a:endParaRPr>
        </a:p>
      </dsp:txBody>
      <dsp:txXfrm>
        <a:off x="7198320" y="249900"/>
        <a:ext cx="1136241" cy="757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45062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63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45062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63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fld id="{9E504851-8CCC-40AB-97A9-EA33766373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45062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3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0086"/>
            <a:ext cx="5852814" cy="4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145062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3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fld id="{F24ACEEA-1E71-4F39-9011-CAD109C5B64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15BF7-B8C4-494B-A926-ABDFA622025C}" type="slidenum">
              <a:rPr lang="ar-SA" smtClean="0"/>
              <a:pPr/>
              <a:t>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51846-2C5B-4C0E-895E-4E0568C9E4A3}" type="slidenum">
              <a:rPr lang="ar-SA" smtClean="0"/>
              <a:pPr/>
              <a:t>10</a:t>
            </a:fld>
            <a:endParaRPr lang="en-US"/>
          </a:p>
        </p:txBody>
      </p:sp>
      <p:sp>
        <p:nvSpPr>
          <p:cNvPr id="68611" name="Rectangle 9"/>
          <p:cNvSpPr txBox="1">
            <a:spLocks noGrp="1" noChangeArrowheads="1"/>
          </p:cNvSpPr>
          <p:nvPr/>
        </p:nvSpPr>
        <p:spPr bwMode="auto">
          <a:xfrm>
            <a:off x="4143427" y="9120172"/>
            <a:ext cx="3165230" cy="4750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0" tIns="49468" rIns="95130" bIns="49468" anchor="b"/>
          <a:lstStyle/>
          <a:p>
            <a:pPr defTabSz="482600" rtl="0">
              <a:buClr>
                <a:srgbClr val="000000"/>
              </a:buClr>
              <a:buSzPct val="100000"/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4588" algn="l"/>
                <a:tab pos="2900363" algn="l"/>
                <a:tab pos="3381375" algn="l"/>
                <a:tab pos="3867150" algn="l"/>
                <a:tab pos="4348163" algn="l"/>
                <a:tab pos="4830763" algn="l"/>
                <a:tab pos="5314950" algn="l"/>
                <a:tab pos="5797550" algn="l"/>
                <a:tab pos="6283325" algn="l"/>
                <a:tab pos="6764338" algn="l"/>
                <a:tab pos="7248525" algn="l"/>
                <a:tab pos="7731125" algn="l"/>
                <a:tab pos="8215313" algn="l"/>
                <a:tab pos="8697913" algn="l"/>
                <a:tab pos="9180513" algn="l"/>
                <a:tab pos="9664700" algn="l"/>
              </a:tabLst>
            </a:pPr>
            <a:fld id="{9F7B3423-C32C-4F95-BCDE-993A42C088FB}" type="slidenum">
              <a:rPr lang="ar-SA" sz="1300">
                <a:solidFill>
                  <a:srgbClr val="000000"/>
                </a:solidFill>
              </a:rPr>
              <a:pPr defTabSz="482600" rtl="0">
                <a:buClr>
                  <a:srgbClr val="000000"/>
                </a:buClr>
                <a:buSzPct val="100000"/>
                <a:tabLst>
                  <a:tab pos="0" algn="l"/>
                  <a:tab pos="482600" algn="l"/>
                  <a:tab pos="965200" algn="l"/>
                  <a:tab pos="1449388" algn="l"/>
                  <a:tab pos="1931988" algn="l"/>
                  <a:tab pos="2414588" algn="l"/>
                  <a:tab pos="2900363" algn="l"/>
                  <a:tab pos="3381375" algn="l"/>
                  <a:tab pos="3867150" algn="l"/>
                  <a:tab pos="4348163" algn="l"/>
                  <a:tab pos="4830763" algn="l"/>
                  <a:tab pos="5314950" algn="l"/>
                  <a:tab pos="5797550" algn="l"/>
                  <a:tab pos="6283325" algn="l"/>
                  <a:tab pos="6764338" algn="l"/>
                  <a:tab pos="7248525" algn="l"/>
                  <a:tab pos="7731125" algn="l"/>
                  <a:tab pos="8215313" algn="l"/>
                  <a:tab pos="8697913" algn="l"/>
                  <a:tab pos="9180513" algn="l"/>
                  <a:tab pos="9664700" algn="l"/>
                </a:tabLst>
              </a:pPr>
              <a:t>10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2" name="Text Box 1"/>
          <p:cNvSpPr txBox="1">
            <a:spLocks noChangeArrowheads="1"/>
          </p:cNvSpPr>
          <p:nvPr/>
        </p:nvSpPr>
        <p:spPr bwMode="auto">
          <a:xfrm>
            <a:off x="1218656" y="720798"/>
            <a:ext cx="4877891" cy="36010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2" tIns="48326" rIns="96652" bIns="48326" anchor="ctr"/>
          <a:lstStyle/>
          <a:p>
            <a:pPr defTabSz="482600" rtl="0"/>
            <a:endParaRPr lang="en-US"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body"/>
          </p:nvPr>
        </p:nvSpPr>
        <p:spPr>
          <a:xfrm>
            <a:off x="731193" y="4561576"/>
            <a:ext cx="5849543" cy="4318827"/>
          </a:xfrm>
          <a:noFill/>
          <a:ln/>
        </p:spPr>
        <p:txBody>
          <a:bodyPr wrap="none" lIns="95130" tIns="49468" rIns="95130" bIns="49468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AE706-2FCE-49FD-8D91-BEDBBC5DFE0E}" type="slidenum">
              <a:rPr lang="ar-SA" smtClean="0"/>
              <a:pPr/>
              <a:t>11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0EF1-B5EC-4F4C-8797-523CF243D7FF}" type="slidenum">
              <a:rPr lang="ar-SA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82029-C804-4782-AD2C-154202004243}" type="slidenum">
              <a:rPr lang="ar-SA"/>
              <a:pPr/>
              <a:t>13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ACEEA-1E71-4F39-9011-CAD109C5B647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ACEEA-1E71-4F39-9011-CAD109C5B647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F41D2-3200-43E6-9ECC-22389C911900}" type="slidenum">
              <a:rPr lang="ar-SA"/>
              <a:pPr/>
              <a:t>16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DB278-3CDF-4FC9-9BA6-F8A1BDA13C20}" type="slidenum">
              <a:rPr lang="ar-SA"/>
              <a:pPr/>
              <a:t>17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E3647-18FC-48CD-A4A4-AB03197B9C15}" type="slidenum">
              <a:rPr lang="ar-SA"/>
              <a:pPr/>
              <a:t>18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B7FE0-3491-4410-8AA7-0665447A1803}" type="slidenum">
              <a:rPr lang="ar-SA"/>
              <a:pPr/>
              <a:t>19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0BC36-DDA7-4F9C-9BD4-591A6A7181D9}" type="slidenum">
              <a:rPr lang="ar-SA" smtClean="0"/>
              <a:pPr/>
              <a:t>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E01F6-16B6-4E2C-95AD-3C820F841ED8}" type="slidenum">
              <a:rPr lang="ar-SA" smtClean="0"/>
              <a:pPr/>
              <a:t>20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C6E9B-DE2A-49A8-9080-D5B0A606C299}" type="slidenum">
              <a:rPr lang="ar-SA" smtClean="0"/>
              <a:pPr/>
              <a:t>21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C6E9B-DE2A-49A8-9080-D5B0A606C299}" type="slidenum">
              <a:rPr lang="ar-SA" smtClean="0"/>
              <a:pPr/>
              <a:t>22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C6E9B-DE2A-49A8-9080-D5B0A606C299}" type="slidenum">
              <a:rPr lang="ar-SA" smtClean="0"/>
              <a:pPr/>
              <a:t>23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87F4E-CB76-42B2-ABC1-B0BDCA327821}" type="slidenum">
              <a:rPr lang="ar-SA"/>
              <a:pPr/>
              <a:t>24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ACEEA-1E71-4F39-9011-CAD109C5B647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ACEEA-1E71-4F39-9011-CAD109C5B647}" type="slidenum">
              <a:rPr lang="ar-SA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0F4F0-FA3F-40BF-A292-4BB8BFC2B66B}" type="slidenum">
              <a:rPr lang="ar-SA"/>
              <a:pPr/>
              <a:t>27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3BA5FA-176F-4852-9989-30A0FCDEB31D}" type="slidenum">
              <a:rPr lang="ar-SA" smtClean="0"/>
              <a:pPr/>
              <a:t>28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7140C-985A-42F6-8461-C6DA09D0D026}" type="slidenum">
              <a:rPr lang="ar-SA" smtClean="0"/>
              <a:pPr/>
              <a:t>29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017C6-BC79-498A-8598-9043B8A70274}" type="slidenum">
              <a:rPr lang="ar-SA" smtClean="0"/>
              <a:pPr/>
              <a:t>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44C20-4B9F-4044-A122-A88AF6D25A25}" type="slidenum">
              <a:rPr lang="ar-SA"/>
              <a:pPr/>
              <a:t>30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B147D-B0AD-427A-93B8-5EA80BF9FBD9}" type="slidenum">
              <a:rPr lang="ar-SA" smtClean="0">
                <a:latin typeface="Arial" charset="0"/>
                <a:cs typeface="Arial" charset="0"/>
              </a:rPr>
              <a:pPr/>
              <a:t>31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19587"/>
          </a:xfrm>
          <a:noFill/>
          <a:ln/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49114-45C1-4F48-8503-60D19778A825}" type="slidenum">
              <a:rPr lang="ar-SA" smtClean="0">
                <a:latin typeface="Arial" charset="0"/>
                <a:cs typeface="Arial" charset="0"/>
              </a:rPr>
              <a:pPr/>
              <a:t>32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AD800-2BBF-419B-AEA3-40418E702433}" type="slidenum">
              <a:rPr lang="ar-SA" smtClean="0">
                <a:latin typeface="Arial" charset="0"/>
                <a:cs typeface="Arial" charset="0"/>
              </a:rPr>
              <a:pPr/>
              <a:t>33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1589" y="9120189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defTabSz="990512"/>
            <a:fld id="{7D287A1F-D6BA-496B-BC1E-98D0163B6FCA}" type="slidenum">
              <a:rPr lang="ar-SA" sz="1300"/>
              <a:pPr defTabSz="990512"/>
              <a:t>34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1589" y="9120189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defTabSz="990512"/>
            <a:fld id="{9DE8D5CA-7B9B-46CB-B942-089E305A342E}" type="slidenum">
              <a:rPr lang="ar-SA" sz="1300"/>
              <a:pPr defTabSz="990512"/>
              <a:t>35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1589" y="9120189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defTabSz="990512"/>
            <a:fld id="{B7251517-C88D-4CBF-8898-5DBA2F4BF611}" type="slidenum">
              <a:rPr lang="ar-SA" sz="1300"/>
              <a:pPr defTabSz="990512"/>
              <a:t>36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1589" y="9120189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defTabSz="990512"/>
            <a:fld id="{5290E1A1-F42C-4890-B353-07BE48430551}" type="slidenum">
              <a:rPr lang="ar-SA" sz="1300"/>
              <a:pPr defTabSz="990512"/>
              <a:t>37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1589" y="9120189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defTabSz="990512"/>
            <a:fld id="{356C745D-9DDB-4F52-8791-C4C01A6AF2E0}" type="slidenum">
              <a:rPr lang="ar-SA" sz="1300"/>
              <a:pPr defTabSz="990512"/>
              <a:t>38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>
              <a:latin typeface="Arial" charset="0"/>
              <a:cs typeface="Arial" charset="0"/>
            </a:endParaRPr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1589" y="9120189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defTabSz="990512"/>
            <a:fld id="{6CD95CFA-5129-4D94-8F69-ABAFEF852703}" type="slidenum">
              <a:rPr lang="ar-SA" sz="1300"/>
              <a:pPr defTabSz="990512"/>
              <a:t>39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53538-54A9-4CE5-8B65-2707ED63EFC2}" type="slidenum">
              <a:rPr lang="ar-SA" smtClean="0"/>
              <a:pPr/>
              <a:t>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58597"/>
            <a:ext cx="5852814" cy="4321806"/>
          </a:xfrm>
          <a:noFill/>
          <a:ln/>
        </p:spPr>
        <p:txBody>
          <a:bodyPr/>
          <a:lstStyle/>
          <a:p>
            <a:pPr eaLnBrk="1" hangingPunct="1"/>
            <a:endParaRPr lang="fa-I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1589" y="9120189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defTabSz="990512"/>
            <a:fld id="{D4890C16-B9DD-4586-9167-C67842D85098}" type="slidenum">
              <a:rPr lang="ar-SA" sz="1300"/>
              <a:pPr defTabSz="990512"/>
              <a:t>40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1589" y="9120189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defTabSz="990512"/>
            <a:fld id="{B625C0EF-4440-4C06-98AB-C32AB566A2F5}" type="slidenum">
              <a:rPr lang="ar-SA" sz="1300"/>
              <a:pPr defTabSz="990512"/>
              <a:t>41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1589" y="9120189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defTabSz="990512"/>
            <a:fld id="{984EB66A-039B-4713-9675-C1678FB1DADE}" type="slidenum">
              <a:rPr lang="ar-SA" sz="1300"/>
              <a:pPr defTabSz="990512"/>
              <a:t>42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ACEEA-1E71-4F39-9011-CAD109C5B647}" type="slidenum">
              <a:rPr lang="ar-SA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>
              <a:latin typeface="Arial" charset="0"/>
              <a:cs typeface="Arial" charset="0"/>
            </a:endParaRPr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1589" y="9120189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defTabSz="990512"/>
            <a:fld id="{6E1C525A-423D-45AD-AA9C-2D67D9643FA8}" type="slidenum">
              <a:rPr lang="ar-SA" sz="1300"/>
              <a:pPr defTabSz="990512"/>
              <a:t>45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ACEEA-1E71-4F39-9011-CAD109C5B647}" type="slidenum">
              <a:rPr lang="ar-SA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>
              <a:latin typeface="Arial" charset="0"/>
              <a:cs typeface="Arial" charset="0"/>
            </a:endParaRPr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1589" y="9120189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defTabSz="990512"/>
            <a:fld id="{F38F8678-6411-46FF-9F0D-5181E7184133}" type="slidenum">
              <a:rPr lang="ar-SA" sz="1300"/>
              <a:pPr defTabSz="990512"/>
              <a:t>48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>
              <a:latin typeface="Arial" charset="0"/>
              <a:cs typeface="Arial" charset="0"/>
            </a:endParaRPr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1589" y="9120189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defTabSz="990512"/>
            <a:fld id="{1880F773-2313-459C-A331-89905AE9C30B}" type="slidenum">
              <a:rPr lang="ar-SA" sz="1300"/>
              <a:pPr defTabSz="990512"/>
              <a:t>49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07EAC-802F-4388-8671-E0D62C55DF03}" type="slidenum">
              <a:rPr lang="ar-SA" smtClean="0"/>
              <a:pPr/>
              <a:t>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58597"/>
            <a:ext cx="5852814" cy="4321806"/>
          </a:xfrm>
          <a:noFill/>
          <a:ln/>
        </p:spPr>
        <p:txBody>
          <a:bodyPr/>
          <a:lstStyle/>
          <a:p>
            <a:pPr eaLnBrk="1" hangingPunct="1"/>
            <a:endParaRPr lang="fa-I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>
              <a:latin typeface="Arial" charset="0"/>
              <a:cs typeface="Arial" charset="0"/>
            </a:endParaRPr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1589" y="9120189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defTabSz="990512"/>
            <a:fld id="{2E6D3762-1FF5-48E3-A1E9-56047D2AF821}" type="slidenum">
              <a:rPr lang="ar-SA" sz="1300"/>
              <a:pPr defTabSz="990512"/>
              <a:t>50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>
              <a:latin typeface="Arial" charset="0"/>
              <a:cs typeface="Arial" charset="0"/>
            </a:endParaRPr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1589" y="9120189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defTabSz="990512"/>
            <a:fld id="{D4A39F34-542B-46DF-BCF6-DDB598706CD0}" type="slidenum">
              <a:rPr lang="ar-SA" sz="1300"/>
              <a:pPr defTabSz="990512"/>
              <a:t>51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>
              <a:latin typeface="Arial" charset="0"/>
              <a:cs typeface="Arial" charset="0"/>
            </a:endParaRPr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1589" y="9120189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defTabSz="990512"/>
            <a:fld id="{A132A2DA-C067-4443-A037-C37FBAB8AA54}" type="slidenum">
              <a:rPr lang="ar-SA" sz="1300"/>
              <a:pPr defTabSz="990512"/>
              <a:t>52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ACEEA-1E71-4F39-9011-CAD109C5B647}" type="slidenum">
              <a:rPr lang="ar-SA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ACEEA-1E71-4F39-9011-CAD109C5B647}" type="slidenum">
              <a:rPr lang="ar-SA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ACEEA-1E71-4F39-9011-CAD109C5B647}" type="slidenum">
              <a:rPr lang="ar-SA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F9343-0FEC-4ACE-9DD7-8A1A22ADA8C8}" type="slidenum">
              <a:rPr lang="ar-SA" smtClean="0">
                <a:latin typeface="Arial" charset="0"/>
                <a:cs typeface="Arial" charset="0"/>
              </a:rPr>
              <a:pPr/>
              <a:t>56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1589" y="9120189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0" tIns="49520" rIns="99040" bIns="49520" anchor="b"/>
          <a:lstStyle/>
          <a:p>
            <a:pPr defTabSz="990512"/>
            <a:fld id="{32D8BDA8-365E-4272-93D3-C6AC1037D2E1}" type="slidenum">
              <a:rPr lang="ar-SA" sz="1300"/>
              <a:pPr defTabSz="990512"/>
              <a:t>57</a:t>
            </a:fld>
            <a:endParaRPr lang="en-US" sz="1300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ACEEA-1E71-4F39-9011-CAD109C5B647}" type="slidenum">
              <a:rPr lang="ar-SA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47B719-735C-46E1-AE9C-387D5C567DAC}" type="slidenum">
              <a:rPr lang="ar-SA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2A0AD-4536-4F94-9F03-7FEE6A7ECC52}" type="slidenum">
              <a:rPr lang="ar-SA" smtClean="0"/>
              <a:pPr/>
              <a:t>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58597"/>
            <a:ext cx="5852814" cy="4321806"/>
          </a:xfrm>
          <a:noFill/>
          <a:ln/>
        </p:spPr>
        <p:txBody>
          <a:bodyPr/>
          <a:lstStyle/>
          <a:p>
            <a:pPr eaLnBrk="1" hangingPunct="1"/>
            <a:endParaRPr lang="fa-I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A42DE-E108-4BD3-B0A2-52910566B40B}" type="slidenum">
              <a:rPr lang="ar-SA" smtClean="0"/>
              <a:pPr/>
              <a:t>60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58597"/>
            <a:ext cx="5852814" cy="4321806"/>
          </a:xfrm>
          <a:noFill/>
          <a:ln/>
        </p:spPr>
        <p:txBody>
          <a:bodyPr/>
          <a:lstStyle/>
          <a:p>
            <a:pPr eaLnBrk="1" hangingPunct="1"/>
            <a:endParaRPr lang="fa-I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EAC9F-4412-4497-B81F-757987E55457}" type="slidenum">
              <a:rPr lang="ar-SA" smtClean="0"/>
              <a:pPr/>
              <a:t>61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58597"/>
            <a:ext cx="5852814" cy="432180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06EE7-3EAB-4F18-83C2-648208D8618D}" type="slidenum">
              <a:rPr lang="ar-SA" smtClean="0"/>
              <a:pPr/>
              <a:t>62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58597"/>
            <a:ext cx="5852814" cy="4321806"/>
          </a:xfrm>
          <a:noFill/>
          <a:ln/>
        </p:spPr>
        <p:txBody>
          <a:bodyPr/>
          <a:lstStyle/>
          <a:p>
            <a:pPr eaLnBrk="1" hangingPunct="1"/>
            <a:endParaRPr lang="fa-I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EE2AFB-18B9-4C05-893B-8B69D279245C}" type="slidenum">
              <a:rPr lang="ar-SA" smtClean="0"/>
              <a:pPr/>
              <a:t>63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423BE-EE4D-49BA-92F2-172E798EC078}" type="slidenum">
              <a:rPr lang="ar-SA" smtClean="0"/>
              <a:pPr/>
              <a:t>64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EE2AFB-18B9-4C05-893B-8B69D279245C}" type="slidenum">
              <a:rPr lang="ar-SA" smtClean="0"/>
              <a:pPr/>
              <a:t>65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423BE-EE4D-49BA-92F2-172E798EC078}" type="slidenum">
              <a:rPr lang="ar-SA" smtClean="0"/>
              <a:pPr/>
              <a:t>66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1A335C-B5CB-4C81-AB60-97296D9E24FB}" type="slidenum">
              <a:rPr lang="ar-SA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C1459B-1E17-4ADB-BC8F-30D1F004AB87}" type="slidenum">
              <a:rPr lang="ar-SA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348375-D66F-4A7B-923B-EF188BF06398}" type="slidenum">
              <a:rPr lang="ar-SA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1498F-F102-4986-A603-0DA711A15CB7}" type="slidenum">
              <a:rPr lang="ar-SA" smtClean="0"/>
              <a:pPr/>
              <a:t>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0088"/>
            <a:ext cx="5365353" cy="4320316"/>
          </a:xfrm>
          <a:noFill/>
          <a:ln/>
        </p:spPr>
        <p:txBody>
          <a:bodyPr lIns="96623" tIns="48313" rIns="96623" bIns="48313"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5EEC7-A4FA-479A-A24E-6F6E75B0BFC1}" type="slidenum">
              <a:rPr lang="ar-SA" smtClean="0"/>
              <a:pPr/>
              <a:t>70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731B3-9DE0-4AA3-A975-9A19C78B4C1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0EF1-B5EC-4F4C-8797-523CF243D7FF}" type="slidenum">
              <a:rPr lang="ar-SA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43438" y="6237288"/>
            <a:ext cx="15128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43438" y="6237288"/>
            <a:ext cx="15128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a-I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43438" y="6237288"/>
            <a:ext cx="15128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43438" y="6237288"/>
            <a:ext cx="15128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43438" y="6237288"/>
            <a:ext cx="15128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43438" y="6237288"/>
            <a:ext cx="15128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43438" y="6237288"/>
            <a:ext cx="15128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43438" y="6237288"/>
            <a:ext cx="15128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43438" y="6237288"/>
            <a:ext cx="15128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43438" y="6237288"/>
            <a:ext cx="15128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43438" y="6237288"/>
            <a:ext cx="15128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43438" y="6237288"/>
            <a:ext cx="15128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e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44824"/>
            <a:ext cx="5441828" cy="19415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/>
              <a:t>Foresight of the Most Appropriate Technologies 2025</a:t>
            </a:r>
            <a:br>
              <a:rPr lang="en-US" sz="4000" b="1" dirty="0"/>
            </a:br>
            <a:r>
              <a:rPr lang="en-US" sz="4000" b="1" dirty="0"/>
              <a:t>Iran PAMFA Project</a:t>
            </a:r>
            <a:endParaRPr lang="en-US" sz="4000" b="1" dirty="0">
              <a:cs typeface="B Mitra" pitchFamily="2" charset="-78"/>
            </a:endParaRPr>
          </a:p>
        </p:txBody>
      </p:sp>
      <p:pic>
        <p:nvPicPr>
          <p:cNvPr id="5" name="Picture 4" descr="Iran 14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605334"/>
            <a:ext cx="2470859" cy="24204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36550"/>
            <a:ext cx="8380413" cy="463550"/>
          </a:xfrm>
        </p:spPr>
        <p:txBody>
          <a:bodyPr wrap="square" lIns="90000" tIns="46800" rIns="90000" bIns="46800">
            <a:spAutoFit/>
          </a:bodyPr>
          <a:lstStyle/>
          <a:p>
            <a:pPr rtl="0" eaLnBrk="1" hangingPunct="1"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B Mitra" pitchFamily="2" charset="-78"/>
              </a:rPr>
              <a:t>Inductive Method or Matrix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B Mitra" pitchFamily="2" charset="-78"/>
              </a:rPr>
              <a:t>2*2 or 3*3</a:t>
            </a: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B Mitra" pitchFamily="2" charset="-78"/>
            </a:endParaRPr>
          </a:p>
        </p:txBody>
      </p:sp>
      <p:sp>
        <p:nvSpPr>
          <p:cNvPr id="44034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303338" y="1052513"/>
            <a:ext cx="7840662" cy="1949450"/>
          </a:xfrm>
        </p:spPr>
        <p:txBody>
          <a:bodyPr wrap="square" lIns="90000" tIns="46800" rIns="90000" bIns="46800">
            <a:spAutoFit/>
          </a:bodyPr>
          <a:lstStyle/>
          <a:p>
            <a:pPr algn="l" rtl="0" eaLnBrk="1" hangingPunct="1">
              <a:lnSpc>
                <a:spcPct val="9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Select two driving forces that have deep uncertainty and are the most important</a:t>
            </a:r>
          </a:p>
          <a:p>
            <a:pPr algn="l" rtl="0" eaLnBrk="1" hangingPunct="1">
              <a:lnSpc>
                <a:spcPct val="9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Examples:</a:t>
            </a: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  <a:cs typeface="B Mitra" pitchFamily="2" charset="-78"/>
            </a:endParaRPr>
          </a:p>
          <a:p>
            <a:pPr algn="l" rtl="0" eaLnBrk="1" hangingPunct="1">
              <a:lnSpc>
                <a:spcPct val="9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cs typeface="B Mitra" pitchFamily="2" charset="-78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  <a:cs typeface="B Mitra" pitchFamily="2" charset="-78"/>
            </a:endParaRP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5" y="2571744"/>
            <a:ext cx="4149725" cy="304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4429124" y="3071810"/>
            <a:ext cx="4165610" cy="27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hangingPunct="1"/>
            <a:r>
              <a:rPr lang="en-US" sz="4000" dirty="0">
                <a:cs typeface="B Mitra" pitchFamily="2" charset="-78"/>
              </a:rPr>
              <a:t>Relation between plausible futures and policy making</a:t>
            </a:r>
          </a:p>
        </p:txBody>
      </p:sp>
      <p:sp>
        <p:nvSpPr>
          <p:cNvPr id="10243" name="AutoShape 5"/>
          <p:cNvSpPr>
            <a:spLocks noChangeAspect="1" noChangeArrowheads="1"/>
          </p:cNvSpPr>
          <p:nvPr/>
        </p:nvSpPr>
        <p:spPr bwMode="auto">
          <a:xfrm>
            <a:off x="5083175" y="25654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0838" name="Oval 6"/>
          <p:cNvSpPr>
            <a:spLocks noChangeArrowheads="1"/>
          </p:cNvSpPr>
          <p:nvPr/>
        </p:nvSpPr>
        <p:spPr bwMode="auto">
          <a:xfrm>
            <a:off x="4081463" y="2754313"/>
            <a:ext cx="1303337" cy="18684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0839" name="AutoShape 7"/>
          <p:cNvSpPr>
            <a:spLocks noChangeArrowheads="1"/>
          </p:cNvSpPr>
          <p:nvPr/>
        </p:nvSpPr>
        <p:spPr bwMode="auto">
          <a:xfrm>
            <a:off x="4284663" y="3494088"/>
            <a:ext cx="214312" cy="371475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0840" name="AutoShape 8"/>
          <p:cNvSpPr>
            <a:spLocks noChangeArrowheads="1"/>
          </p:cNvSpPr>
          <p:nvPr/>
        </p:nvSpPr>
        <p:spPr bwMode="auto">
          <a:xfrm>
            <a:off x="4598988" y="2924175"/>
            <a:ext cx="215900" cy="371475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0841" name="AutoShape 9"/>
          <p:cNvSpPr>
            <a:spLocks noChangeArrowheads="1"/>
          </p:cNvSpPr>
          <p:nvPr/>
        </p:nvSpPr>
        <p:spPr bwMode="auto">
          <a:xfrm>
            <a:off x="4848225" y="3487738"/>
            <a:ext cx="215900" cy="371475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0842" name="AutoShape 10"/>
          <p:cNvSpPr>
            <a:spLocks noChangeArrowheads="1"/>
          </p:cNvSpPr>
          <p:nvPr/>
        </p:nvSpPr>
        <p:spPr bwMode="auto">
          <a:xfrm>
            <a:off x="4598988" y="4029075"/>
            <a:ext cx="214312" cy="371475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0843" name="AutoShape 11"/>
          <p:cNvSpPr>
            <a:spLocks noChangeArrowheads="1"/>
          </p:cNvSpPr>
          <p:nvPr/>
        </p:nvSpPr>
        <p:spPr bwMode="auto">
          <a:xfrm>
            <a:off x="2976563" y="3667125"/>
            <a:ext cx="401637" cy="379413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20844" name="AutoShape 12"/>
          <p:cNvSpPr>
            <a:spLocks noChangeArrowheads="1"/>
          </p:cNvSpPr>
          <p:nvPr/>
        </p:nvSpPr>
        <p:spPr bwMode="auto">
          <a:xfrm>
            <a:off x="3476625" y="3382963"/>
            <a:ext cx="401638" cy="377825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20845" name="AutoShape 13"/>
          <p:cNvSpPr>
            <a:spLocks noChangeArrowheads="1"/>
          </p:cNvSpPr>
          <p:nvPr/>
        </p:nvSpPr>
        <p:spPr bwMode="auto">
          <a:xfrm>
            <a:off x="3529013" y="2847975"/>
            <a:ext cx="401637" cy="377825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20846" name="AutoShape 14"/>
          <p:cNvSpPr>
            <a:spLocks noChangeArrowheads="1"/>
          </p:cNvSpPr>
          <p:nvPr/>
        </p:nvSpPr>
        <p:spPr bwMode="auto">
          <a:xfrm>
            <a:off x="3487738" y="4033838"/>
            <a:ext cx="401637" cy="377825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20847" name="AutoShape 15"/>
          <p:cNvSpPr>
            <a:spLocks noChangeArrowheads="1"/>
          </p:cNvSpPr>
          <p:nvPr/>
        </p:nvSpPr>
        <p:spPr bwMode="auto">
          <a:xfrm>
            <a:off x="2981325" y="2998788"/>
            <a:ext cx="401638" cy="37941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20848" name="Line 16"/>
          <p:cNvSpPr>
            <a:spLocks noChangeShapeType="1"/>
          </p:cNvSpPr>
          <p:nvPr/>
        </p:nvSpPr>
        <p:spPr bwMode="auto">
          <a:xfrm>
            <a:off x="3913188" y="3068638"/>
            <a:ext cx="271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49" name="Line 17"/>
          <p:cNvSpPr>
            <a:spLocks noChangeShapeType="1"/>
          </p:cNvSpPr>
          <p:nvPr/>
        </p:nvSpPr>
        <p:spPr bwMode="auto">
          <a:xfrm>
            <a:off x="3319463" y="3254375"/>
            <a:ext cx="273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50" name="Line 18"/>
          <p:cNvSpPr>
            <a:spLocks noChangeShapeType="1"/>
          </p:cNvSpPr>
          <p:nvPr/>
        </p:nvSpPr>
        <p:spPr bwMode="auto">
          <a:xfrm>
            <a:off x="3808413" y="3632200"/>
            <a:ext cx="273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51" name="Line 19"/>
          <p:cNvSpPr>
            <a:spLocks noChangeShapeType="1"/>
          </p:cNvSpPr>
          <p:nvPr/>
        </p:nvSpPr>
        <p:spPr bwMode="auto">
          <a:xfrm>
            <a:off x="3308350" y="3917950"/>
            <a:ext cx="273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52" name="Line 20"/>
          <p:cNvSpPr>
            <a:spLocks noChangeShapeType="1"/>
          </p:cNvSpPr>
          <p:nvPr/>
        </p:nvSpPr>
        <p:spPr bwMode="auto">
          <a:xfrm>
            <a:off x="5418138" y="3673475"/>
            <a:ext cx="1809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53" name="Line 21"/>
          <p:cNvSpPr>
            <a:spLocks noChangeShapeType="1"/>
          </p:cNvSpPr>
          <p:nvPr/>
        </p:nvSpPr>
        <p:spPr bwMode="auto">
          <a:xfrm>
            <a:off x="3800475" y="4271963"/>
            <a:ext cx="4857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54" name="AutoShape 22"/>
          <p:cNvSpPr>
            <a:spLocks noChangeArrowheads="1"/>
          </p:cNvSpPr>
          <p:nvPr/>
        </p:nvSpPr>
        <p:spPr bwMode="auto">
          <a:xfrm>
            <a:off x="5568950" y="3357563"/>
            <a:ext cx="471488" cy="449262"/>
          </a:xfrm>
          <a:prstGeom prst="star5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20855" name="Rectangle 23"/>
          <p:cNvSpPr>
            <a:spLocks noChangeArrowheads="1"/>
          </p:cNvSpPr>
          <p:nvPr/>
        </p:nvSpPr>
        <p:spPr bwMode="auto">
          <a:xfrm>
            <a:off x="1071538" y="4470400"/>
            <a:ext cx="1628775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sz="2000" b="1" dirty="0">
                <a:cs typeface="B Mitra" pitchFamily="2" charset="-78"/>
              </a:rPr>
              <a:t>Strategy</a:t>
            </a:r>
          </a:p>
        </p:txBody>
      </p:sp>
      <p:sp>
        <p:nvSpPr>
          <p:cNvPr id="120856" name="Rectangle 24"/>
          <p:cNvSpPr>
            <a:spLocks noChangeArrowheads="1"/>
          </p:cNvSpPr>
          <p:nvPr/>
        </p:nvSpPr>
        <p:spPr bwMode="auto">
          <a:xfrm>
            <a:off x="4786313" y="5000625"/>
            <a:ext cx="2036762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sz="2000" b="1" dirty="0">
                <a:cs typeface="B Mitra" pitchFamily="2" charset="-78"/>
              </a:rPr>
              <a:t>Scenario logic</a:t>
            </a:r>
          </a:p>
        </p:txBody>
      </p:sp>
      <p:sp>
        <p:nvSpPr>
          <p:cNvPr id="120857" name="Rectangle 25"/>
          <p:cNvSpPr>
            <a:spLocks noChangeArrowheads="1"/>
          </p:cNvSpPr>
          <p:nvPr/>
        </p:nvSpPr>
        <p:spPr bwMode="auto">
          <a:xfrm>
            <a:off x="3148013" y="5003800"/>
            <a:ext cx="1357312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sz="2000" b="1" dirty="0">
                <a:cs typeface="B Mitra" pitchFamily="2" charset="-78"/>
              </a:rPr>
              <a:t>Scenario</a:t>
            </a:r>
          </a:p>
        </p:txBody>
      </p:sp>
      <p:sp>
        <p:nvSpPr>
          <p:cNvPr id="120858" name="Line 26"/>
          <p:cNvSpPr>
            <a:spLocks noChangeShapeType="1"/>
          </p:cNvSpPr>
          <p:nvPr/>
        </p:nvSpPr>
        <p:spPr bwMode="auto">
          <a:xfrm>
            <a:off x="5072063" y="4429125"/>
            <a:ext cx="500062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59" name="Line 27"/>
          <p:cNvSpPr>
            <a:spLocks noChangeShapeType="1"/>
          </p:cNvSpPr>
          <p:nvPr/>
        </p:nvSpPr>
        <p:spPr bwMode="auto">
          <a:xfrm flipH="1">
            <a:off x="2581275" y="4241800"/>
            <a:ext cx="10858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60" name="Line 28"/>
          <p:cNvSpPr>
            <a:spLocks noChangeShapeType="1"/>
          </p:cNvSpPr>
          <p:nvPr/>
        </p:nvSpPr>
        <p:spPr bwMode="auto">
          <a:xfrm flipH="1">
            <a:off x="4249738" y="4241800"/>
            <a:ext cx="407987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61" name="Rectangle 29"/>
          <p:cNvSpPr>
            <a:spLocks noChangeArrowheads="1"/>
          </p:cNvSpPr>
          <p:nvPr/>
        </p:nvSpPr>
        <p:spPr bwMode="auto">
          <a:xfrm>
            <a:off x="6357950" y="1557338"/>
            <a:ext cx="2460613" cy="44290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sz="1600" b="1" dirty="0">
                <a:cs typeface="B Mitra" pitchFamily="2" charset="-78"/>
              </a:rPr>
              <a:t>Robust strategy (priority)</a:t>
            </a:r>
          </a:p>
        </p:txBody>
      </p:sp>
      <p:sp>
        <p:nvSpPr>
          <p:cNvPr id="120862" name="Line 30"/>
          <p:cNvSpPr>
            <a:spLocks noChangeShapeType="1"/>
          </p:cNvSpPr>
          <p:nvPr/>
        </p:nvSpPr>
        <p:spPr bwMode="auto">
          <a:xfrm flipV="1">
            <a:off x="5857875" y="2060575"/>
            <a:ext cx="239395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63" name="AutoShape 31"/>
          <p:cNvSpPr>
            <a:spLocks noChangeArrowheads="1"/>
          </p:cNvSpPr>
          <p:nvPr/>
        </p:nvSpPr>
        <p:spPr bwMode="auto">
          <a:xfrm>
            <a:off x="5681663" y="3933825"/>
            <a:ext cx="503237" cy="431800"/>
          </a:xfrm>
          <a:prstGeom prst="star5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2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2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2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2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 animBg="1"/>
      <p:bldP spid="120839" grpId="0" animBg="1"/>
      <p:bldP spid="120840" grpId="0" animBg="1"/>
      <p:bldP spid="120841" grpId="0" animBg="1"/>
      <p:bldP spid="120842" grpId="0" animBg="1"/>
      <p:bldP spid="120843" grpId="0" animBg="1"/>
      <p:bldP spid="120844" grpId="0" animBg="1"/>
      <p:bldP spid="120845" grpId="0" animBg="1"/>
      <p:bldP spid="120846" grpId="0" animBg="1"/>
      <p:bldP spid="120847" grpId="0" animBg="1"/>
      <p:bldP spid="120848" grpId="0" animBg="1"/>
      <p:bldP spid="120849" grpId="0" animBg="1"/>
      <p:bldP spid="120850" grpId="0" animBg="1"/>
      <p:bldP spid="120851" grpId="0" animBg="1"/>
      <p:bldP spid="120852" grpId="0" animBg="1"/>
      <p:bldP spid="120853" grpId="0" animBg="1"/>
      <p:bldP spid="120854" grpId="0" animBg="1"/>
      <p:bldP spid="120855" grpId="0" animBg="1"/>
      <p:bldP spid="120856" grpId="0" animBg="1"/>
      <p:bldP spid="120857" grpId="0" animBg="1"/>
      <p:bldP spid="120858" grpId="0" animBg="1"/>
      <p:bldP spid="120859" grpId="0" animBg="1"/>
      <p:bldP spid="120860" grpId="0" animBg="1"/>
      <p:bldP spid="120861" grpId="0" animBg="1"/>
      <p:bldP spid="120862" grpId="0" animBg="1"/>
      <p:bldP spid="1208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501122" cy="1000132"/>
          </a:xfrm>
        </p:spPr>
        <p:txBody>
          <a:bodyPr/>
          <a:lstStyle/>
          <a:p>
            <a:pPr algn="ctr" rtl="0"/>
            <a:r>
              <a:rPr lang="en-US" sz="4400" dirty="0">
                <a:cs typeface="B Mitra" pitchFamily="2" charset="-78"/>
              </a:rPr>
              <a:t>p</a:t>
            </a:r>
            <a:r>
              <a:rPr lang="en-US" sz="4400" dirty="0">
                <a:latin typeface="+mn-lt"/>
                <a:cs typeface="B Mitra" pitchFamily="2" charset="-78"/>
              </a:rPr>
              <a:t>h</a:t>
            </a:r>
            <a:r>
              <a:rPr lang="en-US" sz="4400" dirty="0">
                <a:cs typeface="B Mitra" pitchFamily="2" charset="-78"/>
              </a:rPr>
              <a:t>ases OF PaMFA project</a:t>
            </a:r>
            <a:endParaRPr lang="fa-IR" sz="4400" dirty="0">
              <a:cs typeface="B Mitra" pitchFamily="2" charset="-7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57158" y="1142984"/>
          <a:ext cx="857256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fa-IR" sz="5400" b="1" dirty="0">
              <a:cs typeface="B Mitra" pitchFamily="2" charset="-78"/>
            </a:endParaRPr>
          </a:p>
          <a:p>
            <a:pPr algn="ctr" rtl="0">
              <a:buFontTx/>
              <a:buNone/>
            </a:pPr>
            <a:r>
              <a:rPr lang="en-US" sz="5400" b="1">
                <a:cs typeface="B Mitra" pitchFamily="2" charset="-78"/>
              </a:rPr>
              <a:t>Preliminary Phase</a:t>
            </a:r>
            <a:endParaRPr lang="en-US" sz="5400" b="1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1- Tentative workshop (2004)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Establish a research team to study on foresight (2003)</a:t>
            </a:r>
          </a:p>
          <a:p>
            <a:pPr algn="l" rtl="0"/>
            <a:r>
              <a:rPr lang="en-US" dirty="0"/>
              <a:t>Identification of key actors in STI environment </a:t>
            </a:r>
          </a:p>
          <a:p>
            <a:pPr algn="l" rtl="0"/>
            <a:r>
              <a:rPr lang="en-US" dirty="0"/>
              <a:t>Invitation to participate as sponsor &amp; supporter</a:t>
            </a:r>
          </a:p>
          <a:p>
            <a:pPr algn="l" rtl="0"/>
            <a:r>
              <a:rPr lang="en-US" dirty="0"/>
              <a:t>Workshop for abstract introduction of foresight &amp; announce the Program initiation (2004)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158" y="1600200"/>
            <a:ext cx="8786842" cy="45259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400" b="1" dirty="0"/>
              <a:t>Dr. Michael Keenan: UK</a:t>
            </a:r>
          </a:p>
          <a:p>
            <a:pPr lvl="1" algn="l" rtl="0"/>
            <a:r>
              <a:rPr lang="en-US" sz="1800" b="1" dirty="0"/>
              <a:t>Policy Research in Engineering, Science and Technology (PREST)</a:t>
            </a:r>
            <a:r>
              <a:rPr lang="en-US" sz="1800" dirty="0"/>
              <a:t> </a:t>
            </a:r>
            <a:r>
              <a:rPr lang="en-US" sz="1800" b="1" dirty="0"/>
              <a:t> </a:t>
            </a:r>
            <a:endParaRPr lang="en-US" sz="1800" dirty="0"/>
          </a:p>
          <a:p>
            <a:pPr algn="l" rtl="0"/>
            <a:r>
              <a:rPr lang="en-US" sz="2400" b="1" dirty="0"/>
              <a:t>Dr. Attila </a:t>
            </a:r>
            <a:r>
              <a:rPr lang="en-US" sz="2400" b="1" dirty="0" err="1"/>
              <a:t>Havas</a:t>
            </a:r>
            <a:r>
              <a:rPr lang="en-US" sz="2400" b="1" dirty="0"/>
              <a:t>: Hungary</a:t>
            </a:r>
            <a:endParaRPr lang="en-US" sz="2400" dirty="0"/>
          </a:p>
          <a:p>
            <a:pPr lvl="1" algn="l" rtl="0"/>
            <a:r>
              <a:rPr lang="en-US" sz="1800" b="1" dirty="0"/>
              <a:t>Hungarian Academy of Science </a:t>
            </a:r>
            <a:endParaRPr lang="en-US" sz="1800" dirty="0"/>
          </a:p>
          <a:p>
            <a:pPr algn="l" rtl="0"/>
            <a:r>
              <a:rPr lang="en-US" sz="2400" b="1" dirty="0"/>
              <a:t>Dr. </a:t>
            </a:r>
            <a:r>
              <a:rPr lang="en-US" sz="2400" b="1" dirty="0" err="1"/>
              <a:t>Taeyoung</a:t>
            </a:r>
            <a:r>
              <a:rPr lang="en-US" sz="2400" b="1" dirty="0"/>
              <a:t> Shin: South Korea</a:t>
            </a:r>
            <a:endParaRPr lang="en-US" sz="2400" dirty="0"/>
          </a:p>
          <a:p>
            <a:pPr lvl="1" algn="l" rtl="0"/>
            <a:r>
              <a:rPr lang="en-US" sz="1800" b="1" dirty="0"/>
              <a:t>Science and Technology Policy Institute (STEPI)</a:t>
            </a:r>
            <a:endParaRPr lang="en-US" sz="1800" dirty="0"/>
          </a:p>
          <a:p>
            <a:pPr algn="l" rtl="0"/>
            <a:r>
              <a:rPr lang="es-ES_tradnl" sz="2400" b="1" dirty="0"/>
              <a:t>Dr. </a:t>
            </a:r>
            <a:r>
              <a:rPr lang="es-ES_tradnl" sz="2400" b="1" dirty="0" err="1"/>
              <a:t>Hariolf</a:t>
            </a:r>
            <a:r>
              <a:rPr lang="es-ES_tradnl" sz="2400" b="1" dirty="0"/>
              <a:t> </a:t>
            </a:r>
            <a:r>
              <a:rPr lang="es-ES_tradnl" sz="2400" b="1" dirty="0" err="1"/>
              <a:t>Grupp</a:t>
            </a:r>
            <a:r>
              <a:rPr lang="es-ES_tradnl" sz="2400" b="1" dirty="0"/>
              <a:t>: </a:t>
            </a:r>
            <a:r>
              <a:rPr lang="en-US" sz="2400" b="1" dirty="0"/>
              <a:t>Germany</a:t>
            </a:r>
            <a:endParaRPr lang="en-US" sz="2400" dirty="0"/>
          </a:p>
          <a:p>
            <a:pPr lvl="1" algn="l" rtl="0"/>
            <a:r>
              <a:rPr lang="en-US" sz="1800" b="1" dirty="0" err="1"/>
              <a:t>Fraunhofer</a:t>
            </a:r>
            <a:r>
              <a:rPr lang="en-US" sz="1800" b="1" dirty="0"/>
              <a:t> ISI</a:t>
            </a:r>
            <a:endParaRPr lang="en-US" sz="1800" dirty="0"/>
          </a:p>
          <a:p>
            <a:pPr algn="l" rtl="0"/>
            <a:r>
              <a:rPr lang="en-US" sz="2400" b="1" dirty="0"/>
              <a:t>Dr. A. </a:t>
            </a:r>
            <a:r>
              <a:rPr lang="en-US" sz="2400" b="1" dirty="0" err="1"/>
              <a:t>Metin</a:t>
            </a:r>
            <a:r>
              <a:rPr lang="en-US" sz="2400" b="1" dirty="0"/>
              <a:t> GER: Turkey</a:t>
            </a:r>
            <a:endParaRPr lang="en-US" sz="2400" dirty="0"/>
          </a:p>
          <a:p>
            <a:pPr lvl="1" algn="l" rtl="0"/>
            <a:r>
              <a:rPr lang="en-US" sz="1800" b="1" dirty="0"/>
              <a:t>KARAR Consultants Ltd.- </a:t>
            </a:r>
            <a:r>
              <a:rPr lang="en-US" sz="1800" b="1" dirty="0" err="1"/>
              <a:t>Tubitak</a:t>
            </a:r>
            <a:endParaRPr lang="en-US" sz="1800" dirty="0"/>
          </a:p>
          <a:p>
            <a:pPr algn="l" rtl="0"/>
            <a:r>
              <a:rPr lang="es-ES_tradnl" sz="2400" b="1" dirty="0"/>
              <a:t>Dr. </a:t>
            </a:r>
            <a:r>
              <a:rPr lang="es-ES_tradnl" sz="2400" b="1" dirty="0" err="1"/>
              <a:t>Terutaka</a:t>
            </a:r>
            <a:r>
              <a:rPr lang="es-ES_tradnl" sz="2400" b="1" dirty="0"/>
              <a:t> </a:t>
            </a:r>
            <a:r>
              <a:rPr lang="es-ES_tradnl" sz="2400" b="1" dirty="0" err="1"/>
              <a:t>Kuwahara</a:t>
            </a:r>
            <a:r>
              <a:rPr lang="es-ES_tradnl" sz="2400" b="1" dirty="0"/>
              <a:t>: </a:t>
            </a:r>
            <a:r>
              <a:rPr lang="es-ES_tradnl" sz="2400" b="1" dirty="0" err="1"/>
              <a:t>Japan</a:t>
            </a:r>
            <a:endParaRPr lang="en-US" sz="2400" dirty="0"/>
          </a:p>
          <a:p>
            <a:pPr lvl="1" algn="l" rtl="0"/>
            <a:r>
              <a:rPr lang="en-US" sz="1800" b="1" dirty="0"/>
              <a:t>National Institute of Science and Technology Policy (NISTEP)</a:t>
            </a:r>
            <a:endParaRPr lang="en-US" sz="1800" dirty="0"/>
          </a:p>
          <a:p>
            <a:pPr algn="l" rtl="0">
              <a:buNone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3200" b="1" dirty="0">
                <a:solidFill>
                  <a:srgbClr val="FF0000"/>
                </a:solidFill>
              </a:rPr>
              <a:t>2- Seminar on Technology Foresight Practices and Methods 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Tehran, Iran, (3-7 December 2005)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0" y="642918"/>
            <a:ext cx="9001156" cy="5429288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The first idea was triggered in futures studies group in the center of National Research Institute for Science Policy (NRISP) in April 2006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The final design of institutional framework for performing the project accomplished in June 2006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Steering committee and secretariat of the project start their activity in November 2006 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Before distribution of questionnaires two meetings were held for introducing the project</a:t>
            </a:r>
          </a:p>
          <a:p>
            <a:pPr lvl="1" algn="l" rtl="0">
              <a:lnSpc>
                <a:spcPct val="90000"/>
              </a:lnSpc>
              <a:buNone/>
            </a:pPr>
            <a:r>
              <a:rPr lang="en-US" sz="2000" b="1" dirty="0">
                <a:cs typeface="B Mitra" pitchFamily="2" charset="-78"/>
              </a:rPr>
              <a:t>Members of steering committee of Iran pilot project 2025</a:t>
            </a:r>
            <a:endParaRPr lang="fa-IR" sz="2000" b="1" dirty="0">
              <a:cs typeface="B Mitra" pitchFamily="2" charset="-78"/>
            </a:endParaRP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NRISP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Ministry of Science, Research and Technology 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 High-tech industry center -Ministry of Industry and Mines 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/>
              <a:t>Electric Power Technology Development Center (MATN)</a:t>
            </a:r>
            <a:endParaRPr lang="en-US" sz="2000" dirty="0">
              <a:cs typeface="B Mitra" pitchFamily="2" charset="-78"/>
            </a:endParaRP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Aerospace research institute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Futures studies center of defense science and technologies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Research and Training Institute for Management and Development Planning</a:t>
            </a:r>
            <a:endParaRPr lang="fa-IR" sz="2000" dirty="0">
              <a:cs typeface="B Mitra" pitchFamily="2" charset="-78"/>
            </a:endParaRPr>
          </a:p>
          <a:p>
            <a:pPr algn="l" rtl="0">
              <a:lnSpc>
                <a:spcPct val="90000"/>
              </a:lnSpc>
            </a:pPr>
            <a:endParaRPr lang="fa-IR" sz="2800" dirty="0">
              <a:cs typeface="B Mitra" pitchFamily="2" charset="-78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582594"/>
          </a:xfrm>
        </p:spPr>
        <p:txBody>
          <a:bodyPr>
            <a:normAutofit fontScale="90000"/>
          </a:bodyPr>
          <a:lstStyle/>
          <a:p>
            <a:pPr lvl="0" rtl="0"/>
            <a:r>
              <a:rPr lang="en-US" dirty="0">
                <a:cs typeface="B Mitra" pitchFamily="2" charset="-78"/>
              </a:rPr>
              <a:t>3- </a:t>
            </a:r>
            <a:r>
              <a:rPr lang="en-US" b="1" dirty="0">
                <a:cs typeface="B Mitra" pitchFamily="2" charset="-78"/>
              </a:rPr>
              <a:t>8</a:t>
            </a:r>
            <a:r>
              <a:rPr lang="en-US" b="1" baseline="30000" dirty="0">
                <a:cs typeface="B Mitra" pitchFamily="2" charset="-78"/>
              </a:rPr>
              <a:t>th</a:t>
            </a:r>
            <a:r>
              <a:rPr lang="en-US" b="1" dirty="0">
                <a:cs typeface="B Mitra" pitchFamily="2" charset="-78"/>
              </a:rPr>
              <a:t> Japanese Delphi</a:t>
            </a:r>
            <a:r>
              <a:rPr lang="en-US" dirty="0">
                <a:cs typeface="B Mitra" pitchFamily="2" charset="-78"/>
              </a:rPr>
              <a:t> (2006)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 algn="l" rtl="0">
              <a:buNone/>
            </a:pPr>
            <a:r>
              <a:rPr lang="en-US" sz="2400" b="1" dirty="0">
                <a:cs typeface="B Mitra" pitchFamily="2" charset="-78"/>
              </a:rPr>
              <a:t>Using Japan Delphi (8th round- 2006)</a:t>
            </a:r>
          </a:p>
          <a:p>
            <a:pPr algn="l" rtl="0">
              <a:buNone/>
            </a:pPr>
            <a:endParaRPr lang="en-US" sz="2000" dirty="0">
              <a:cs typeface="B Mitra" pitchFamily="2" charset="-78"/>
            </a:endParaRPr>
          </a:p>
          <a:p>
            <a:pPr lvl="1" algn="l" rtl="0"/>
            <a:r>
              <a:rPr lang="en-US" sz="2000" dirty="0">
                <a:cs typeface="B Mitra" pitchFamily="2" charset="-78"/>
              </a:rPr>
              <a:t>A good measure for benchmarking</a:t>
            </a:r>
          </a:p>
          <a:p>
            <a:pPr lvl="1" algn="l" rtl="0"/>
            <a:r>
              <a:rPr lang="en-US" sz="2000" dirty="0">
                <a:cs typeface="B Mitra" pitchFamily="2" charset="-78"/>
              </a:rPr>
              <a:t>High Validity</a:t>
            </a:r>
          </a:p>
          <a:p>
            <a:pPr lvl="1" algn="l" rtl="0"/>
            <a:r>
              <a:rPr lang="en-US" sz="2000" dirty="0">
                <a:cs typeface="B Mitra" pitchFamily="2" charset="-78"/>
              </a:rPr>
              <a:t>Same experience from other countries like Germany , France</a:t>
            </a:r>
          </a:p>
          <a:p>
            <a:pPr lvl="1" algn="l" rtl="0"/>
            <a:r>
              <a:rPr lang="en-US" sz="2000" dirty="0">
                <a:cs typeface="B Mitra" pitchFamily="2" charset="-78"/>
              </a:rPr>
              <a:t>Cooperation of numerous experts</a:t>
            </a:r>
            <a:endParaRPr lang="fa-IR" sz="2000" dirty="0">
              <a:cs typeface="B Mitra" pitchFamily="2" charset="-78"/>
            </a:endParaRPr>
          </a:p>
          <a:p>
            <a:pPr marL="609600" indent="-609600"/>
            <a:endParaRPr lang="fa-IR" sz="2400" dirty="0">
              <a:cs typeface="B Mitra" pitchFamily="2" charset="-78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/>
          <a:lstStyle/>
          <a:p>
            <a:r>
              <a:rPr lang="en-US" sz="3600" b="1" dirty="0">
                <a:cs typeface="B Mitra" pitchFamily="2" charset="-78"/>
              </a:rPr>
              <a:t>Why Japanese Delphi questionnaire?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2984"/>
            <a:ext cx="9144000" cy="5214974"/>
          </a:xfrm>
        </p:spPr>
        <p:txBody>
          <a:bodyPr/>
          <a:lstStyle/>
          <a:p>
            <a:pPr lvl="1" algn="l" rtl="0"/>
            <a:r>
              <a:rPr lang="en-US" sz="2400" dirty="0">
                <a:cs typeface="B Mitra" pitchFamily="2" charset="-78"/>
              </a:rPr>
              <a:t>First round in February 2004  with participation of 60 experts (Iran Information system institute)</a:t>
            </a:r>
          </a:p>
          <a:p>
            <a:pPr lvl="1" algn="l" rtl="0"/>
            <a:r>
              <a:rPr lang="en-US" sz="2400" dirty="0">
                <a:cs typeface="B Mitra" pitchFamily="2" charset="-78"/>
              </a:rPr>
              <a:t>Posting questionnaires for 450 researchers</a:t>
            </a:r>
          </a:p>
          <a:p>
            <a:pPr lvl="1" algn="l" rtl="0"/>
            <a:r>
              <a:rPr lang="en-US" sz="2400" dirty="0">
                <a:cs typeface="B Mitra" pitchFamily="2" charset="-78"/>
              </a:rPr>
              <a:t>June 2005: 6 fields were selected for first round foresight:</a:t>
            </a:r>
            <a:endParaRPr lang="fa-IR" sz="2400" dirty="0">
              <a:cs typeface="B Mitra" pitchFamily="2" charset="-78"/>
            </a:endParaRPr>
          </a:p>
          <a:p>
            <a:pPr marL="914400" lvl="1" indent="-45720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cs typeface="B Mitra" pitchFamily="2" charset="-78"/>
              </a:rPr>
              <a:t>Information &amp; Communication</a:t>
            </a:r>
            <a:endParaRPr lang="fa-IR" sz="2400" dirty="0">
              <a:cs typeface="B Mitra" pitchFamily="2" charset="-78"/>
            </a:endParaRPr>
          </a:p>
          <a:p>
            <a:pPr marL="914400" lvl="1" indent="-45720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cs typeface="B Mitra" pitchFamily="2" charset="-78"/>
              </a:rPr>
              <a:t>Nanotechnology</a:t>
            </a:r>
            <a:endParaRPr lang="fa-IR" sz="2400" dirty="0">
              <a:cs typeface="B Mitra" pitchFamily="2" charset="-78"/>
            </a:endParaRPr>
          </a:p>
          <a:p>
            <a:pPr marL="914400" lvl="1" indent="-45720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cs typeface="B Mitra" pitchFamily="2" charset="-78"/>
              </a:rPr>
              <a:t>Electronics</a:t>
            </a:r>
            <a:endParaRPr lang="fa-IR" sz="2400" dirty="0">
              <a:cs typeface="B Mitra" pitchFamily="2" charset="-78"/>
            </a:endParaRPr>
          </a:p>
          <a:p>
            <a:pPr marL="914400" lvl="1" indent="-45720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cs typeface="B Mitra" pitchFamily="2" charset="-78"/>
              </a:rPr>
              <a:t>Frontier Areas</a:t>
            </a:r>
            <a:endParaRPr lang="fa-IR" sz="2400" dirty="0">
              <a:cs typeface="B Mitra" pitchFamily="2" charset="-78"/>
            </a:endParaRPr>
          </a:p>
          <a:p>
            <a:pPr marL="914400" lvl="1" indent="-45720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cs typeface="B Mitra" pitchFamily="2" charset="-78"/>
              </a:rPr>
              <a:t>Energy and Resource</a:t>
            </a:r>
          </a:p>
          <a:p>
            <a:pPr marL="914400" lvl="1" indent="-457200" algn="l" rtl="0">
              <a:lnSpc>
                <a:spcPct val="90000"/>
              </a:lnSpc>
              <a:buFont typeface="+mj-lt"/>
              <a:buAutoNum type="arabicPeriod"/>
            </a:pPr>
            <a:r>
              <a:rPr lang="fa-IR" sz="2400" dirty="0">
                <a:cs typeface="B Mitra" pitchFamily="2" charset="-78"/>
              </a:rPr>
              <a:t> </a:t>
            </a:r>
            <a:r>
              <a:rPr lang="en-US" sz="2400" dirty="0">
                <a:cs typeface="B Mitra" pitchFamily="2" charset="-78"/>
              </a:rPr>
              <a:t>Manufacturing</a:t>
            </a:r>
          </a:p>
          <a:p>
            <a:pPr marL="914400" lvl="1" indent="-457200" algn="l" rtl="0">
              <a:lnSpc>
                <a:spcPct val="9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Totally: 6 fields, 63 domains and 399 topics</a:t>
            </a:r>
            <a:endParaRPr lang="fa-I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>
              <a:buNone/>
            </a:pPr>
            <a:endParaRPr lang="en-US" sz="2400" dirty="0">
              <a:cs typeface="B Mitra" pitchFamily="2" charset="-78"/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>
                <a:cs typeface="B Mitra" pitchFamily="2" charset="-78"/>
              </a:rPr>
              <a:t>Distribution of questionnaire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000" b="1" dirty="0">
                <a:cs typeface="B Mitra" pitchFamily="2" charset="-78"/>
              </a:rPr>
              <a:t>Two category of results:</a:t>
            </a:r>
          </a:p>
          <a:p>
            <a:pPr lvl="1" algn="l" rtl="0">
              <a:lnSpc>
                <a:spcPct val="90000"/>
              </a:lnSpc>
            </a:pPr>
            <a:r>
              <a:rPr lang="en-US" sz="1600" dirty="0">
                <a:cs typeface="B Mitra" pitchFamily="2" charset="-78"/>
              </a:rPr>
              <a:t>Tangible results: formal and codified, identifiable, but with low Degree of importance</a:t>
            </a:r>
          </a:p>
          <a:p>
            <a:pPr lvl="1" algn="l" rtl="0">
              <a:lnSpc>
                <a:spcPct val="90000"/>
              </a:lnSpc>
            </a:pPr>
            <a:r>
              <a:rPr lang="en-US" sz="1600" dirty="0">
                <a:cs typeface="B Mitra" pitchFamily="2" charset="-78"/>
              </a:rPr>
              <a:t>Intangible results: Informal and not codified, hard to be assessed, with high Degree of importance (noteworthy in pilot plans)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>
                <a:cs typeface="B Mitra" pitchFamily="2" charset="-78"/>
              </a:rPr>
              <a:t>Other results that are considered in pilot plans:</a:t>
            </a:r>
          </a:p>
          <a:p>
            <a:pPr lvl="1" algn="l" rtl="0">
              <a:lnSpc>
                <a:spcPct val="90000"/>
              </a:lnSpc>
            </a:pPr>
            <a:r>
              <a:rPr lang="en-US" sz="1800" dirty="0">
                <a:cs typeface="B Mitra" pitchFamily="2" charset="-78"/>
              </a:rPr>
              <a:t>Identification of context  for the main plan (Including experts participating culture, organizers behavior, Existing capabilities)</a:t>
            </a:r>
          </a:p>
          <a:p>
            <a:pPr lvl="1" algn="l" rtl="0">
              <a:lnSpc>
                <a:spcPct val="90000"/>
              </a:lnSpc>
            </a:pPr>
            <a:r>
              <a:rPr lang="en-US" sz="1800" dirty="0">
                <a:cs typeface="B Mitra" pitchFamily="2" charset="-78"/>
              </a:rPr>
              <a:t>Better estimation of main plan (resources including: time, money and knowledge)</a:t>
            </a:r>
          </a:p>
          <a:p>
            <a:pPr lvl="1" algn="l" rtl="0">
              <a:lnSpc>
                <a:spcPct val="90000"/>
              </a:lnSpc>
            </a:pPr>
            <a:r>
              <a:rPr lang="en-US" sz="1800" dirty="0">
                <a:cs typeface="B Mitra" pitchFamily="2" charset="-78"/>
              </a:rPr>
              <a:t>Improving social culture for accepting and supporting the main plan</a:t>
            </a:r>
          </a:p>
          <a:p>
            <a:pPr lvl="1" algn="l" rtl="0">
              <a:lnSpc>
                <a:spcPct val="90000"/>
              </a:lnSpc>
            </a:pPr>
            <a:r>
              <a:rPr lang="en-US" sz="1800" dirty="0">
                <a:cs typeface="B Mitra" pitchFamily="2" charset="-78"/>
              </a:rPr>
              <a:t>Experience for facilitators</a:t>
            </a:r>
          </a:p>
          <a:p>
            <a:pPr lvl="1" algn="l" rtl="0">
              <a:lnSpc>
                <a:spcPct val="90000"/>
              </a:lnSpc>
            </a:pPr>
            <a:r>
              <a:rPr lang="en-US" sz="1800" dirty="0">
                <a:cs typeface="B Mitra" pitchFamily="2" charset="-78"/>
              </a:rPr>
              <a:t>Contribution for designing the main plan</a:t>
            </a:r>
          </a:p>
          <a:p>
            <a:pPr algn="l" rtl="0">
              <a:lnSpc>
                <a:spcPct val="90000"/>
              </a:lnSpc>
            </a:pPr>
            <a:endParaRPr lang="en-US" sz="2000" dirty="0">
              <a:cs typeface="B Mitra" pitchFamily="2" charset="-78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>
                <a:cs typeface="B Mitra" pitchFamily="2" charset="-78"/>
              </a:rPr>
              <a:t>Results of plan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>
                <a:cs typeface="B Mitra" pitchFamily="2" charset="-78"/>
              </a:rPr>
              <a:t>Methodology Framework</a:t>
            </a:r>
          </a:p>
          <a:p>
            <a:pPr algn="l" rtl="0" eaLnBrk="1" hangingPunct="1"/>
            <a:r>
              <a:rPr lang="en-US" dirty="0">
                <a:cs typeface="B Mitra" pitchFamily="2" charset="-78"/>
              </a:rPr>
              <a:t>Introduction of Preliminary Phase</a:t>
            </a:r>
          </a:p>
          <a:p>
            <a:pPr algn="l" rtl="0" eaLnBrk="1" hangingPunct="1"/>
            <a:r>
              <a:rPr lang="en-US" dirty="0">
                <a:cs typeface="B Mitra" pitchFamily="2" charset="-78"/>
              </a:rPr>
              <a:t>Introduction of Foresight Phase</a:t>
            </a:r>
          </a:p>
          <a:p>
            <a:pPr lvl="1" algn="l" rtl="0" eaLnBrk="1" hangingPunct="1"/>
            <a:r>
              <a:rPr lang="en-US" dirty="0">
                <a:cs typeface="B Mitra" pitchFamily="2" charset="-78"/>
              </a:rPr>
              <a:t>Panel</a:t>
            </a:r>
          </a:p>
          <a:p>
            <a:pPr lvl="1" algn="l" rtl="0" eaLnBrk="1" hangingPunct="1"/>
            <a:r>
              <a:rPr lang="en-US" dirty="0">
                <a:cs typeface="B Mitra" pitchFamily="2" charset="-78"/>
              </a:rPr>
              <a:t>Scenario Planning</a:t>
            </a:r>
          </a:p>
          <a:p>
            <a:pPr lvl="1" algn="l" rtl="0" eaLnBrk="1" hangingPunct="1"/>
            <a:r>
              <a:rPr lang="en-US" dirty="0">
                <a:cs typeface="B Mitra" pitchFamily="2" charset="-78"/>
              </a:rPr>
              <a:t>Delphi questionnaire</a:t>
            </a:r>
          </a:p>
          <a:p>
            <a:pPr lvl="1" algn="l" rtl="0" eaLnBrk="1" hangingPunct="1">
              <a:buNone/>
            </a:pPr>
            <a:endParaRPr lang="fa-IR" dirty="0">
              <a:cs typeface="B Mitra" pitchFamily="2" charset="-78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cs typeface="B Mitra" pitchFamily="2" charset="-78"/>
              </a:rPr>
              <a:t>Outline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dirty="0">
              <a:cs typeface="B Mitra" pitchFamily="2" charset="-78"/>
            </a:endParaRPr>
          </a:p>
          <a:p>
            <a:pPr eaLnBrk="1" hangingPunct="1"/>
            <a:endParaRPr lang="fa-IR" dirty="0">
              <a:cs typeface="B Mitra" pitchFamily="2" charset="-78"/>
            </a:endParaRPr>
          </a:p>
          <a:p>
            <a:pPr algn="ctr" rtl="0" eaLnBrk="1" hangingPunct="1">
              <a:buFontTx/>
              <a:buNone/>
            </a:pPr>
            <a:r>
              <a:rPr lang="en-US" sz="5400" b="1" dirty="0" err="1">
                <a:cs typeface="B Mitra" pitchFamily="2" charset="-78"/>
              </a:rPr>
              <a:t>PreForesight</a:t>
            </a:r>
            <a:endParaRPr lang="en-US" sz="5400" b="1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sz="2800" b="1" dirty="0">
                <a:solidFill>
                  <a:schemeClr val="tx1"/>
                </a:solidFill>
                <a:cs typeface="B Mitra" pitchFamily="2" charset="-78"/>
              </a:rPr>
              <a:t>Results of preliminary phase</a:t>
            </a:r>
          </a:p>
        </p:txBody>
      </p:sp>
      <p:graphicFrame>
        <p:nvGraphicFramePr>
          <p:cNvPr id="177183" name="Group 31"/>
          <p:cNvGraphicFramePr>
            <a:graphicFrameLocks noGrp="1"/>
          </p:cNvGraphicFramePr>
          <p:nvPr>
            <p:ph type="tbl" idx="1"/>
          </p:nvPr>
        </p:nvGraphicFramePr>
        <p:xfrm>
          <a:off x="353899" y="1071546"/>
          <a:ext cx="8361505" cy="5264038"/>
        </p:xfrm>
        <a:graphic>
          <a:graphicData uri="http://schemas.openxmlformats.org/drawingml/2006/table">
            <a:tbl>
              <a:tblPr rtl="1"/>
              <a:tblGrid>
                <a:gridCol w="3882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7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4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Comments for the Main Foresight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Results of preliminary phase 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14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B Mitra" pitchFamily="2" charset="-78"/>
                        </a:rPr>
                        <a:t>Top-Down Support and issue some certificates for the participants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B Mitra" pitchFamily="2" charset="-78"/>
                        </a:rPr>
                        <a:t>It is necessary to spend more time for description of the method for experts and panel members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In other countries there were high participation rate without no payment motivation and just for access to the results.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The most important reasons for low participation rate in plan were: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novelty of program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Uncertainty about the efficiency of results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problems regarding the implementation of methodology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Specialized Questions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Widespread use of survey methods in Iran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Low Participation rate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90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Using panels for designing local questions, Identification of experts and writing scenarios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B Mitra" pitchFamily="2" charset="-78"/>
                        </a:rPr>
                        <a:t>Iran questions and problems are totally different from Japan’s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Designing of questions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sz="2800" b="1" dirty="0">
                <a:solidFill>
                  <a:schemeClr val="tx1"/>
                </a:solidFill>
                <a:cs typeface="B Mitra" pitchFamily="2" charset="-78"/>
              </a:rPr>
              <a:t>Results of preliminary phase </a:t>
            </a:r>
            <a:r>
              <a:rPr lang="en-US" sz="1800" b="1" dirty="0">
                <a:solidFill>
                  <a:schemeClr val="tx1"/>
                </a:solidFill>
                <a:cs typeface="B Mitra" pitchFamily="2" charset="-78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cs typeface="B Mitra" pitchFamily="2" charset="-78"/>
              </a:rPr>
              <a:t>Ctd</a:t>
            </a:r>
            <a:r>
              <a:rPr lang="en-US" sz="1800" b="1" dirty="0">
                <a:solidFill>
                  <a:schemeClr val="tx1"/>
                </a:solidFill>
                <a:cs typeface="B Mitra" pitchFamily="2" charset="-78"/>
              </a:rPr>
              <a:t>.)</a:t>
            </a:r>
            <a:endParaRPr lang="en-US" sz="2800" b="1" dirty="0">
              <a:solidFill>
                <a:schemeClr val="tx1"/>
              </a:solidFill>
              <a:cs typeface="B Mitra" pitchFamily="2" charset="-78"/>
            </a:endParaRPr>
          </a:p>
        </p:txBody>
      </p:sp>
      <p:graphicFrame>
        <p:nvGraphicFramePr>
          <p:cNvPr id="177183" name="Group 31"/>
          <p:cNvGraphicFramePr>
            <a:graphicFrameLocks noGrp="1"/>
          </p:cNvGraphicFramePr>
          <p:nvPr>
            <p:ph type="tbl" idx="1"/>
          </p:nvPr>
        </p:nvGraphicFramePr>
        <p:xfrm>
          <a:off x="353899" y="1071546"/>
          <a:ext cx="8361505" cy="5233558"/>
        </p:xfrm>
        <a:graphic>
          <a:graphicData uri="http://schemas.openxmlformats.org/drawingml/2006/table">
            <a:tbl>
              <a:tblPr rtl="1"/>
              <a:tblGrid>
                <a:gridCol w="3882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6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4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Comments for the Main Foresight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Results of preliminary phase 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Using scenario-planning methods with emphasis on uncertainties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Experts were unfamiliar with the complexities of questionnaire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Analyzing of results is difficult for the audience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Questions focus on local context</a:t>
                      </a:r>
                      <a:endParaRPr kumimoji="0" lang="fa-I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Foresight Methodology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B Mitra" pitchFamily="2" charset="-78"/>
                      </a:endParaRP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B Mitra" pitchFamily="2" charset="-78"/>
                        </a:rPr>
                        <a:t>Not using of quantitative approaches and rely on experts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B Mitra" pitchFamily="2" charset="-78"/>
                        </a:rPr>
                        <a:t>(Qualitative approach instead of Quantitative approach)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Lack of statistical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Data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B Mitra" pitchFamily="2" charset="-78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bank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B Mitra" pitchFamily="2" charset="-78"/>
                        </a:rPr>
                        <a:t>Using the participative introduction  method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B Mitra" pitchFamily="2" charset="-78"/>
                        </a:rPr>
                        <a:t>Using the existing networks in several sectors</a:t>
                      </a:r>
                      <a:endParaRPr kumimoji="0" lang="fa-I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Two main problems: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Lack of enough experts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Their participation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B Mitra" pitchFamily="2" charset="-78"/>
                        </a:rPr>
                        <a:t>availability of experts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sz="2800" b="1" dirty="0">
                <a:solidFill>
                  <a:schemeClr val="tx1"/>
                </a:solidFill>
                <a:cs typeface="B Mitra" pitchFamily="2" charset="-78"/>
              </a:rPr>
              <a:t>Results of preliminary phase </a:t>
            </a:r>
            <a:r>
              <a:rPr lang="en-US" sz="1800" b="1" dirty="0">
                <a:solidFill>
                  <a:schemeClr val="tx1"/>
                </a:solidFill>
                <a:cs typeface="B Mitra" pitchFamily="2" charset="-78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cs typeface="B Mitra" pitchFamily="2" charset="-78"/>
              </a:rPr>
              <a:t>Ctd</a:t>
            </a:r>
            <a:r>
              <a:rPr lang="en-US" sz="1800" b="1" dirty="0">
                <a:solidFill>
                  <a:schemeClr val="tx1"/>
                </a:solidFill>
                <a:cs typeface="B Mitra" pitchFamily="2" charset="-78"/>
              </a:rPr>
              <a:t>.)</a:t>
            </a:r>
            <a:endParaRPr lang="en-US" sz="2800" b="1" dirty="0">
              <a:solidFill>
                <a:schemeClr val="tx1"/>
              </a:solidFill>
              <a:cs typeface="B Mitra" pitchFamily="2" charset="-78"/>
            </a:endParaRPr>
          </a:p>
        </p:txBody>
      </p:sp>
      <p:graphicFrame>
        <p:nvGraphicFramePr>
          <p:cNvPr id="177183" name="Group 31"/>
          <p:cNvGraphicFramePr>
            <a:graphicFrameLocks noGrp="1"/>
          </p:cNvGraphicFramePr>
          <p:nvPr>
            <p:ph type="tbl" idx="1"/>
          </p:nvPr>
        </p:nvGraphicFramePr>
        <p:xfrm>
          <a:off x="71440" y="857232"/>
          <a:ext cx="9001154" cy="5912444"/>
        </p:xfrm>
        <a:graphic>
          <a:graphicData uri="http://schemas.openxmlformats.org/drawingml/2006/table">
            <a:tbl>
              <a:tblPr rtl="1"/>
              <a:tblGrid>
                <a:gridCol w="4179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4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Comments for the Main Foresight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Results of preliminary phase 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Just ask experts about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native factors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Experts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should not be asked  about the time of realization or about pioneer countries (Weaknesses) , It is better to use studies of other countries and give them as an input to experts (Like Austria)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Attentions to local factors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2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Only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30 question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for every person and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simple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questionnaire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Numerous questions (long time to answer)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Complexity of questionnaire</a:t>
                      </a:r>
                      <a:endParaRPr kumimoji="0" lang="fa-I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Designing of questions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Attention to general  question and using 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general 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knowledge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General expertise of expert (few experts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in specific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fields)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Degree of Expertise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2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Using the industrial experts and policy makers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B Mitra" pitchFamily="2" charset="-78"/>
                        </a:rPr>
                        <a:t>Using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B Mitra" pitchFamily="2" charset="-78"/>
                        </a:rPr>
                        <a:t>scenario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B Mitra" pitchFamily="2" charset="-78"/>
                        </a:rPr>
                        <a:t>planning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B Mitra" pitchFamily="2" charset="-78"/>
                        </a:rPr>
                        <a:t>method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Expert didn’t mention obvious different between technological and social factors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Social factors</a:t>
                      </a:r>
                    </a:p>
                  </a:txBody>
                  <a:tcPr marL="90000" marR="90000" marT="46800" marB="4680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800" dirty="0">
                <a:cs typeface="B Mitra" pitchFamily="2" charset="-78"/>
              </a:rPr>
              <a:t>Using </a:t>
            </a:r>
            <a:r>
              <a:rPr lang="en-US" sz="2800" dirty="0">
                <a:solidFill>
                  <a:srgbClr val="FF0000"/>
                </a:solidFill>
                <a:cs typeface="B Mitra" pitchFamily="2" charset="-78"/>
              </a:rPr>
              <a:t>scenario planning </a:t>
            </a:r>
            <a:r>
              <a:rPr lang="en-US" sz="2800" dirty="0">
                <a:cs typeface="B Mitra" pitchFamily="2" charset="-78"/>
              </a:rPr>
              <a:t>and </a:t>
            </a:r>
            <a:r>
              <a:rPr lang="en-US" sz="2800" dirty="0">
                <a:solidFill>
                  <a:srgbClr val="FF0000"/>
                </a:solidFill>
                <a:cs typeface="B Mitra" pitchFamily="2" charset="-78"/>
              </a:rPr>
              <a:t>Delphi</a:t>
            </a:r>
            <a:r>
              <a:rPr lang="en-US" sz="2800" dirty="0">
                <a:cs typeface="B Mitra" pitchFamily="2" charset="-78"/>
              </a:rPr>
              <a:t> methods in each  field (Area)</a:t>
            </a:r>
            <a:endParaRPr lang="fa-IR" sz="2800" dirty="0">
              <a:cs typeface="B Mitra" pitchFamily="2" charset="-78"/>
            </a:endParaRPr>
          </a:p>
          <a:p>
            <a:pPr algn="l" rtl="0">
              <a:lnSpc>
                <a:spcPct val="90000"/>
              </a:lnSpc>
            </a:pPr>
            <a:r>
              <a:rPr lang="en-US" sz="2800" dirty="0">
                <a:cs typeface="B Mitra" pitchFamily="2" charset="-78"/>
              </a:rPr>
              <a:t>Subsidiary Methods: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>
                <a:cs typeface="B Mitra" pitchFamily="2" charset="-78"/>
              </a:rPr>
              <a:t>Brainstorming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>
                <a:cs typeface="B Mitra" pitchFamily="2" charset="-78"/>
              </a:rPr>
              <a:t>Interview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>
                <a:cs typeface="B Mitra" pitchFamily="2" charset="-78"/>
              </a:rPr>
              <a:t>Panel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>
                <a:cs typeface="B Mitra" pitchFamily="2" charset="-78"/>
              </a:rPr>
              <a:t>Robust Planning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>
                <a:cs typeface="B Mitra" pitchFamily="2" charset="-78"/>
              </a:rPr>
              <a:t>Cross-impact Analysis</a:t>
            </a: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B Mitra" pitchFamily="2" charset="-78"/>
              </a:rPr>
              <a:t>Main Methods of plan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428868"/>
            <a:ext cx="8229600" cy="1143000"/>
          </a:xfrm>
        </p:spPr>
        <p:txBody>
          <a:bodyPr/>
          <a:lstStyle/>
          <a:p>
            <a:r>
              <a:rPr lang="en-US" sz="4800" b="1" dirty="0"/>
              <a:t>Main Foresight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cs typeface="B Mitra" pitchFamily="2" charset="-78"/>
              </a:rPr>
              <a:t>Member of panel Identification</a:t>
            </a:r>
            <a:endParaRPr lang="fa-IR" dirty="0">
              <a:cs typeface="B Mitra" pitchFamily="2" charset="-78"/>
            </a:endParaRPr>
          </a:p>
          <a:p>
            <a:pPr lvl="1" algn="l" rtl="0"/>
            <a:r>
              <a:rPr lang="en-US" dirty="0">
                <a:cs typeface="B Mitra" pitchFamily="2" charset="-78"/>
              </a:rPr>
              <a:t>Existing networks</a:t>
            </a:r>
            <a:endParaRPr lang="fa-IR" dirty="0">
              <a:cs typeface="B Mitra" pitchFamily="2" charset="-78"/>
            </a:endParaRPr>
          </a:p>
          <a:p>
            <a:pPr lvl="1" algn="l" rtl="0"/>
            <a:r>
              <a:rPr lang="en-US" dirty="0">
                <a:cs typeface="B Mitra" pitchFamily="2" charset="-78"/>
              </a:rPr>
              <a:t>Co-nomination</a:t>
            </a:r>
            <a:endParaRPr lang="fa-IR" dirty="0">
              <a:cs typeface="B Mitra" pitchFamily="2" charset="-78"/>
            </a:endParaRPr>
          </a:p>
          <a:p>
            <a:pPr lvl="1" algn="l" rtl="0"/>
            <a:r>
              <a:rPr lang="en-US" dirty="0">
                <a:cs typeface="B Mitra" pitchFamily="2" charset="-78"/>
              </a:rPr>
              <a:t>Collaboration capability of members</a:t>
            </a:r>
            <a:endParaRPr lang="fa-IR" dirty="0">
              <a:cs typeface="B Mitra" pitchFamily="2" charset="-78"/>
            </a:endParaRPr>
          </a:p>
          <a:p>
            <a:pPr lvl="1" algn="l" rtl="0"/>
            <a:r>
              <a:rPr lang="en-US" dirty="0">
                <a:cs typeface="B Mitra" pitchFamily="2" charset="-78"/>
              </a:rPr>
              <a:t>variety of point of views</a:t>
            </a:r>
          </a:p>
          <a:p>
            <a:pPr lvl="1" algn="l" rtl="0"/>
            <a:r>
              <a:rPr lang="en-US" dirty="0">
                <a:cs typeface="B Mitra" pitchFamily="2" charset="-78"/>
              </a:rPr>
              <a:t>Variety of Academic/ Industrial / Public/ governmental / private members</a:t>
            </a:r>
          </a:p>
          <a:p>
            <a:pPr algn="l" rtl="0"/>
            <a:r>
              <a:rPr lang="en-US" dirty="0">
                <a:cs typeface="B Mitra" pitchFamily="2" charset="-78"/>
              </a:rPr>
              <a:t>Training of panel members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cs typeface="B Mitra" pitchFamily="2" charset="-78"/>
              </a:rPr>
              <a:t>1-Panel Method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lvl="2" indent="-457200" algn="l" rtl="0">
              <a:buFontTx/>
              <a:buAutoNum type="arabicPeriod"/>
            </a:pPr>
            <a:r>
              <a:rPr lang="en-US" dirty="0">
                <a:cs typeface="B Mitra" pitchFamily="2" charset="-78"/>
              </a:rPr>
              <a:t>Electronic, Hardware and Telecommunication</a:t>
            </a:r>
            <a:endParaRPr lang="fa-IR" dirty="0">
              <a:cs typeface="B Mitra" pitchFamily="2" charset="-78"/>
            </a:endParaRPr>
          </a:p>
          <a:p>
            <a:pPr marL="1371600" lvl="2" indent="-457200" algn="l" rtl="0">
              <a:buFontTx/>
              <a:buAutoNum type="arabicPeriod"/>
            </a:pPr>
            <a:r>
              <a:rPr lang="en-US" dirty="0">
                <a:cs typeface="B Mitra" pitchFamily="2" charset="-78"/>
              </a:rPr>
              <a:t>Aerospace</a:t>
            </a:r>
            <a:endParaRPr lang="fa-IR" dirty="0">
              <a:cs typeface="B Mitra" pitchFamily="2" charset="-78"/>
            </a:endParaRPr>
          </a:p>
          <a:p>
            <a:pPr marL="1371600" lvl="2" indent="-457200" algn="l" rtl="0">
              <a:buFontTx/>
              <a:buAutoNum type="arabicPeriod"/>
            </a:pPr>
            <a:r>
              <a:rPr lang="en-US" dirty="0">
                <a:cs typeface="B Mitra" pitchFamily="2" charset="-78"/>
              </a:rPr>
              <a:t>Marin</a:t>
            </a:r>
          </a:p>
          <a:p>
            <a:pPr marL="1371600" lvl="2" indent="-457200" algn="l" rtl="0">
              <a:buFontTx/>
              <a:buAutoNum type="arabicPeriod"/>
            </a:pPr>
            <a:r>
              <a:rPr lang="en-US" dirty="0">
                <a:cs typeface="B Mitra" pitchFamily="2" charset="-78"/>
              </a:rPr>
              <a:t>Information Technology and Hardware</a:t>
            </a:r>
            <a:endParaRPr lang="fa-IR" dirty="0">
              <a:cs typeface="B Mitra" pitchFamily="2" charset="-78"/>
            </a:endParaRPr>
          </a:p>
          <a:p>
            <a:pPr marL="1371600" lvl="2" indent="-457200" algn="l" rtl="0">
              <a:buFontTx/>
              <a:buAutoNum type="arabicPeriod"/>
            </a:pPr>
            <a:r>
              <a:rPr lang="en-US" dirty="0">
                <a:cs typeface="B Mitra" pitchFamily="2" charset="-78"/>
              </a:rPr>
              <a:t>Biotechnology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B Mitra" pitchFamily="2" charset="-78"/>
              </a:rPr>
              <a:t>Panels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dirty="0">
                <a:cs typeface="B Mitra" pitchFamily="2" charset="-78"/>
              </a:rPr>
              <a:t>Sample of panel members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36650" y="4287838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287838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60"/>
          <p:cNvSpPr>
            <a:spLocks noChangeArrowheads="1"/>
          </p:cNvSpPr>
          <p:nvPr/>
        </p:nvSpPr>
        <p:spPr bwMode="auto">
          <a:xfrm>
            <a:off x="0" y="-387350"/>
            <a:ext cx="12319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graphicFrame>
        <p:nvGraphicFramePr>
          <p:cNvPr id="176129" name="Group 1025"/>
          <p:cNvGraphicFramePr>
            <a:graphicFrameLocks noGrp="1"/>
          </p:cNvGraphicFramePr>
          <p:nvPr/>
        </p:nvGraphicFramePr>
        <p:xfrm>
          <a:off x="1214418" y="3071813"/>
          <a:ext cx="7105670" cy="3079067"/>
        </p:xfrm>
        <a:graphic>
          <a:graphicData uri="http://schemas.openxmlformats.org/drawingml/2006/table">
            <a:tbl>
              <a:tblPr rtl="1"/>
              <a:tblGrid>
                <a:gridCol w="537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1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973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Industry</a:t>
                      </a:r>
                      <a:endParaRPr kumimoji="0" 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University</a:t>
                      </a:r>
                      <a:endParaRPr kumimoji="0" 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Members of Sharif university faculty / Member of Supreme Council of information technology  / private sector</a:t>
                      </a:r>
                      <a:endParaRPr kumimoji="0" 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Dr Rasoul Jalili</a:t>
                      </a:r>
                      <a:endParaRPr kumimoji="0" 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984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Private sector</a:t>
                      </a:r>
                      <a:endParaRPr kumimoji="0" 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Mr. Minayee</a:t>
                      </a:r>
                      <a:endParaRPr kumimoji="0" 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984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Yas company</a:t>
                      </a:r>
                      <a:endParaRPr kumimoji="0" 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Mr. Besharatian</a:t>
                      </a:r>
                      <a:endParaRPr kumimoji="0" 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27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Executive manager of  Informatics' company </a:t>
                      </a:r>
                      <a:endParaRPr kumimoji="0" 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Mr. Mashayekh</a:t>
                      </a:r>
                      <a:endParaRPr kumimoji="0" 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984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Deputy of software union</a:t>
                      </a:r>
                      <a:endParaRPr kumimoji="0" 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Mr. Mazloom</a:t>
                      </a:r>
                      <a:endParaRPr kumimoji="0" 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984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Managing Director of Sanaray consortium</a:t>
                      </a:r>
                      <a:endParaRPr kumimoji="0" 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Mr. Naseri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984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Raymars company Managing Director</a:t>
                      </a:r>
                      <a:endParaRPr kumimoji="0" 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Mr. Rahmati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984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Manager of  Directing </a:t>
                      </a:r>
                      <a:endParaRPr kumimoji="0" 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Mr. Khansari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984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Faculty member of Agricultural Research Organization</a:t>
                      </a:r>
                      <a:endParaRPr kumimoji="0" 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Dr. Moghim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984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Faculty member of  Sharif university</a:t>
                      </a:r>
                      <a:endParaRPr kumimoji="0" 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Dr. Ghodsi</a:t>
                      </a:r>
                      <a:endParaRPr kumimoji="0" 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98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Faculty member of  Tehran university</a:t>
                      </a:r>
                      <a:endParaRPr kumimoji="0" 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Dr. Khosravi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984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Faculty member of  Sharif university</a:t>
                      </a:r>
                      <a:endParaRPr kumimoji="0" 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Dr. Jamzad</a:t>
                      </a:r>
                      <a:endParaRPr kumimoji="0" 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625" y="1071546"/>
            <a:ext cx="8229600" cy="171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371600" lvl="2" indent="-457200" algn="l" rtl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  <a:cs typeface="B Mitra" pitchFamily="2" charset="-78"/>
              </a:rPr>
              <a:t>Balance in panels:</a:t>
            </a:r>
          </a:p>
          <a:p>
            <a:pPr marL="1371600" lvl="2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  <a:cs typeface="B Mitra" pitchFamily="2" charset="-78"/>
              </a:rPr>
              <a:t>Expertise area: Academic, industrial and commercial and policy maker</a:t>
            </a:r>
          </a:p>
          <a:p>
            <a:pPr marL="1371600" lvl="2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  <a:cs typeface="B Mitra" pitchFamily="2" charset="-78"/>
              </a:rPr>
              <a:t>Experts from: Private, state and public Sectors</a:t>
            </a:r>
            <a:endParaRPr lang="fa-IR" sz="2400" kern="0" dirty="0">
              <a:latin typeface="+mn-lt"/>
              <a:cs typeface="B Mitra" pitchFamily="2" charset="-78"/>
            </a:endParaRPr>
          </a:p>
          <a:p>
            <a:pPr marL="1371600" lvl="2" indent="-457200">
              <a:spcBef>
                <a:spcPct val="20000"/>
              </a:spcBef>
              <a:defRPr/>
            </a:pPr>
            <a:endParaRPr lang="fa-IR" sz="2400" kern="0" dirty="0">
              <a:solidFill>
                <a:srgbClr val="FF0000"/>
              </a:solidFill>
              <a:latin typeface="+mn-lt"/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Rectangle 30"/>
          <p:cNvSpPr>
            <a:spLocks noChangeArrowheads="1"/>
          </p:cNvSpPr>
          <p:nvPr/>
        </p:nvSpPr>
        <p:spPr bwMode="auto">
          <a:xfrm>
            <a:off x="468313" y="188913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a-IR" sz="4400" b="1">
                <a:solidFill>
                  <a:schemeClr val="bg1"/>
                </a:solidFill>
                <a:cs typeface="B Mitra" pitchFamily="2" charset="-78"/>
              </a:rPr>
              <a:t>ساختار اجرایی</a:t>
            </a:r>
            <a:endParaRPr lang="en-US" sz="4400" b="1">
              <a:solidFill>
                <a:schemeClr val="bg1"/>
              </a:solidFill>
              <a:cs typeface="B Mitra" pitchFamily="2" charset="-78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85750" y="1143000"/>
            <a:ext cx="8916994" cy="4714875"/>
            <a:chOff x="180" y="720"/>
            <a:chExt cx="5617" cy="2970"/>
          </a:xfrm>
        </p:grpSpPr>
        <p:sp>
          <p:nvSpPr>
            <p:cNvPr id="45568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720"/>
              <a:ext cx="5488" cy="2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85" name="Freeform 5"/>
            <p:cNvSpPr>
              <a:spLocks/>
            </p:cNvSpPr>
            <p:nvPr/>
          </p:nvSpPr>
          <p:spPr bwMode="auto">
            <a:xfrm>
              <a:off x="3449" y="1517"/>
              <a:ext cx="1174" cy="278"/>
            </a:xfrm>
            <a:custGeom>
              <a:avLst/>
              <a:gdLst/>
              <a:ahLst/>
              <a:cxnLst>
                <a:cxn ang="0">
                  <a:pos x="1174" y="278"/>
                </a:cxn>
                <a:cxn ang="0">
                  <a:pos x="1174" y="225"/>
                </a:cxn>
                <a:cxn ang="0">
                  <a:pos x="0" y="225"/>
                </a:cxn>
                <a:cxn ang="0">
                  <a:pos x="0" y="0"/>
                </a:cxn>
              </a:cxnLst>
              <a:rect l="0" t="0" r="r" b="b"/>
              <a:pathLst>
                <a:path w="1174" h="278">
                  <a:moveTo>
                    <a:pt x="1174" y="278"/>
                  </a:moveTo>
                  <a:lnTo>
                    <a:pt x="1174" y="225"/>
                  </a:lnTo>
                  <a:lnTo>
                    <a:pt x="0" y="225"/>
                  </a:lnTo>
                  <a:lnTo>
                    <a:pt x="0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86" name="Freeform 6"/>
            <p:cNvSpPr>
              <a:spLocks/>
            </p:cNvSpPr>
            <p:nvPr/>
          </p:nvSpPr>
          <p:spPr bwMode="auto">
            <a:xfrm>
              <a:off x="2050" y="1517"/>
              <a:ext cx="1398" cy="278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0" y="225"/>
                </a:cxn>
                <a:cxn ang="0">
                  <a:pos x="1398" y="225"/>
                </a:cxn>
                <a:cxn ang="0">
                  <a:pos x="1398" y="0"/>
                </a:cxn>
              </a:cxnLst>
              <a:rect l="0" t="0" r="r" b="b"/>
              <a:pathLst>
                <a:path w="1398" h="278">
                  <a:moveTo>
                    <a:pt x="0" y="278"/>
                  </a:moveTo>
                  <a:lnTo>
                    <a:pt x="0" y="225"/>
                  </a:lnTo>
                  <a:lnTo>
                    <a:pt x="1398" y="225"/>
                  </a:lnTo>
                  <a:lnTo>
                    <a:pt x="1398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87" name="Freeform 7"/>
            <p:cNvSpPr>
              <a:spLocks/>
            </p:cNvSpPr>
            <p:nvPr/>
          </p:nvSpPr>
          <p:spPr bwMode="auto">
            <a:xfrm>
              <a:off x="2508" y="2711"/>
              <a:ext cx="386" cy="259"/>
            </a:xfrm>
            <a:custGeom>
              <a:avLst/>
              <a:gdLst/>
              <a:ahLst/>
              <a:cxnLst>
                <a:cxn ang="0">
                  <a:pos x="386" y="259"/>
                </a:cxn>
                <a:cxn ang="0">
                  <a:pos x="386" y="128"/>
                </a:cxn>
                <a:cxn ang="0">
                  <a:pos x="0" y="128"/>
                </a:cxn>
                <a:cxn ang="0">
                  <a:pos x="0" y="0"/>
                </a:cxn>
              </a:cxnLst>
              <a:rect l="0" t="0" r="r" b="b"/>
              <a:pathLst>
                <a:path w="386" h="259">
                  <a:moveTo>
                    <a:pt x="386" y="259"/>
                  </a:moveTo>
                  <a:lnTo>
                    <a:pt x="386" y="128"/>
                  </a:lnTo>
                  <a:lnTo>
                    <a:pt x="0" y="128"/>
                  </a:lnTo>
                  <a:lnTo>
                    <a:pt x="0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88" name="Freeform 8"/>
            <p:cNvSpPr>
              <a:spLocks/>
            </p:cNvSpPr>
            <p:nvPr/>
          </p:nvSpPr>
          <p:spPr bwMode="auto">
            <a:xfrm>
              <a:off x="513" y="1517"/>
              <a:ext cx="2935" cy="815"/>
            </a:xfrm>
            <a:custGeom>
              <a:avLst/>
              <a:gdLst/>
              <a:ahLst/>
              <a:cxnLst>
                <a:cxn ang="0">
                  <a:pos x="0" y="815"/>
                </a:cxn>
                <a:cxn ang="0">
                  <a:pos x="0" y="762"/>
                </a:cxn>
                <a:cxn ang="0">
                  <a:pos x="2935" y="762"/>
                </a:cxn>
                <a:cxn ang="0">
                  <a:pos x="2935" y="0"/>
                </a:cxn>
              </a:cxnLst>
              <a:rect l="0" t="0" r="r" b="b"/>
              <a:pathLst>
                <a:path w="2935" h="815">
                  <a:moveTo>
                    <a:pt x="0" y="815"/>
                  </a:moveTo>
                  <a:lnTo>
                    <a:pt x="0" y="762"/>
                  </a:lnTo>
                  <a:lnTo>
                    <a:pt x="2935" y="762"/>
                  </a:lnTo>
                  <a:lnTo>
                    <a:pt x="2935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89" name="Freeform 9"/>
            <p:cNvSpPr>
              <a:spLocks/>
            </p:cNvSpPr>
            <p:nvPr/>
          </p:nvSpPr>
          <p:spPr bwMode="auto">
            <a:xfrm>
              <a:off x="2508" y="1517"/>
              <a:ext cx="940" cy="815"/>
            </a:xfrm>
            <a:custGeom>
              <a:avLst/>
              <a:gdLst/>
              <a:ahLst/>
              <a:cxnLst>
                <a:cxn ang="0">
                  <a:pos x="0" y="815"/>
                </a:cxn>
                <a:cxn ang="0">
                  <a:pos x="0" y="762"/>
                </a:cxn>
                <a:cxn ang="0">
                  <a:pos x="940" y="762"/>
                </a:cxn>
                <a:cxn ang="0">
                  <a:pos x="940" y="0"/>
                </a:cxn>
              </a:cxnLst>
              <a:rect l="0" t="0" r="r" b="b"/>
              <a:pathLst>
                <a:path w="940" h="815">
                  <a:moveTo>
                    <a:pt x="0" y="815"/>
                  </a:moveTo>
                  <a:lnTo>
                    <a:pt x="0" y="762"/>
                  </a:lnTo>
                  <a:lnTo>
                    <a:pt x="940" y="762"/>
                  </a:lnTo>
                  <a:lnTo>
                    <a:pt x="940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90" name="Freeform 10"/>
            <p:cNvSpPr>
              <a:spLocks/>
            </p:cNvSpPr>
            <p:nvPr/>
          </p:nvSpPr>
          <p:spPr bwMode="auto">
            <a:xfrm>
              <a:off x="3448" y="1517"/>
              <a:ext cx="477" cy="815"/>
            </a:xfrm>
            <a:custGeom>
              <a:avLst/>
              <a:gdLst/>
              <a:ahLst/>
              <a:cxnLst>
                <a:cxn ang="0">
                  <a:pos x="477" y="815"/>
                </a:cxn>
                <a:cxn ang="0">
                  <a:pos x="477" y="762"/>
                </a:cxn>
                <a:cxn ang="0">
                  <a:pos x="0" y="762"/>
                </a:cxn>
                <a:cxn ang="0">
                  <a:pos x="0" y="0"/>
                </a:cxn>
              </a:cxnLst>
              <a:rect l="0" t="0" r="r" b="b"/>
              <a:pathLst>
                <a:path w="477" h="815">
                  <a:moveTo>
                    <a:pt x="477" y="815"/>
                  </a:moveTo>
                  <a:lnTo>
                    <a:pt x="477" y="762"/>
                  </a:lnTo>
                  <a:lnTo>
                    <a:pt x="0" y="762"/>
                  </a:lnTo>
                  <a:lnTo>
                    <a:pt x="0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91" name="Freeform 11"/>
            <p:cNvSpPr>
              <a:spLocks/>
            </p:cNvSpPr>
            <p:nvPr/>
          </p:nvSpPr>
          <p:spPr bwMode="auto">
            <a:xfrm>
              <a:off x="3449" y="1517"/>
              <a:ext cx="1897" cy="822"/>
            </a:xfrm>
            <a:custGeom>
              <a:avLst/>
              <a:gdLst/>
              <a:ahLst/>
              <a:cxnLst>
                <a:cxn ang="0">
                  <a:pos x="1897" y="822"/>
                </a:cxn>
                <a:cxn ang="0">
                  <a:pos x="1897" y="768"/>
                </a:cxn>
                <a:cxn ang="0">
                  <a:pos x="0" y="768"/>
                </a:cxn>
                <a:cxn ang="0">
                  <a:pos x="0" y="0"/>
                </a:cxn>
              </a:cxnLst>
              <a:rect l="0" t="0" r="r" b="b"/>
              <a:pathLst>
                <a:path w="1897" h="822">
                  <a:moveTo>
                    <a:pt x="1897" y="822"/>
                  </a:moveTo>
                  <a:lnTo>
                    <a:pt x="1897" y="768"/>
                  </a:lnTo>
                  <a:lnTo>
                    <a:pt x="0" y="768"/>
                  </a:lnTo>
                  <a:lnTo>
                    <a:pt x="0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92" name="Freeform 12"/>
            <p:cNvSpPr>
              <a:spLocks/>
            </p:cNvSpPr>
            <p:nvPr/>
          </p:nvSpPr>
          <p:spPr bwMode="auto">
            <a:xfrm>
              <a:off x="3449" y="1517"/>
              <a:ext cx="1186" cy="815"/>
            </a:xfrm>
            <a:custGeom>
              <a:avLst/>
              <a:gdLst/>
              <a:ahLst/>
              <a:cxnLst>
                <a:cxn ang="0">
                  <a:pos x="1186" y="815"/>
                </a:cxn>
                <a:cxn ang="0">
                  <a:pos x="1186" y="762"/>
                </a:cxn>
                <a:cxn ang="0">
                  <a:pos x="0" y="762"/>
                </a:cxn>
                <a:cxn ang="0">
                  <a:pos x="0" y="0"/>
                </a:cxn>
              </a:cxnLst>
              <a:rect l="0" t="0" r="r" b="b"/>
              <a:pathLst>
                <a:path w="1186" h="815">
                  <a:moveTo>
                    <a:pt x="1186" y="815"/>
                  </a:moveTo>
                  <a:lnTo>
                    <a:pt x="1186" y="762"/>
                  </a:lnTo>
                  <a:lnTo>
                    <a:pt x="0" y="762"/>
                  </a:lnTo>
                  <a:lnTo>
                    <a:pt x="0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93" name="Freeform 13"/>
            <p:cNvSpPr>
              <a:spLocks/>
            </p:cNvSpPr>
            <p:nvPr/>
          </p:nvSpPr>
          <p:spPr bwMode="auto">
            <a:xfrm>
              <a:off x="1179" y="1517"/>
              <a:ext cx="2269" cy="815"/>
            </a:xfrm>
            <a:custGeom>
              <a:avLst/>
              <a:gdLst/>
              <a:ahLst/>
              <a:cxnLst>
                <a:cxn ang="0">
                  <a:pos x="0" y="815"/>
                </a:cxn>
                <a:cxn ang="0">
                  <a:pos x="0" y="762"/>
                </a:cxn>
                <a:cxn ang="0">
                  <a:pos x="2269" y="762"/>
                </a:cxn>
                <a:cxn ang="0">
                  <a:pos x="2269" y="0"/>
                </a:cxn>
              </a:cxnLst>
              <a:rect l="0" t="0" r="r" b="b"/>
              <a:pathLst>
                <a:path w="2269" h="815">
                  <a:moveTo>
                    <a:pt x="0" y="815"/>
                  </a:moveTo>
                  <a:lnTo>
                    <a:pt x="0" y="762"/>
                  </a:lnTo>
                  <a:lnTo>
                    <a:pt x="2269" y="762"/>
                  </a:lnTo>
                  <a:lnTo>
                    <a:pt x="2269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94" name="Freeform 14"/>
            <p:cNvSpPr>
              <a:spLocks noEditPoints="1"/>
            </p:cNvSpPr>
            <p:nvPr/>
          </p:nvSpPr>
          <p:spPr bwMode="auto">
            <a:xfrm>
              <a:off x="1812" y="1356"/>
              <a:ext cx="805" cy="17"/>
            </a:xfrm>
            <a:custGeom>
              <a:avLst/>
              <a:gdLst/>
              <a:ahLst/>
              <a:cxnLst>
                <a:cxn ang="0">
                  <a:pos x="805" y="17"/>
                </a:cxn>
                <a:cxn ang="0">
                  <a:pos x="725" y="17"/>
                </a:cxn>
                <a:cxn ang="0">
                  <a:pos x="725" y="10"/>
                </a:cxn>
                <a:cxn ang="0">
                  <a:pos x="743" y="10"/>
                </a:cxn>
                <a:cxn ang="0">
                  <a:pos x="743" y="10"/>
                </a:cxn>
                <a:cxn ang="0">
                  <a:pos x="734" y="3"/>
                </a:cxn>
                <a:cxn ang="0">
                  <a:pos x="805" y="3"/>
                </a:cxn>
                <a:cxn ang="0">
                  <a:pos x="805" y="17"/>
                </a:cxn>
                <a:cxn ang="0">
                  <a:pos x="686" y="13"/>
                </a:cxn>
                <a:cxn ang="0">
                  <a:pos x="616" y="13"/>
                </a:cxn>
                <a:cxn ang="0">
                  <a:pos x="616" y="0"/>
                </a:cxn>
                <a:cxn ang="0">
                  <a:pos x="686" y="0"/>
                </a:cxn>
                <a:cxn ang="0">
                  <a:pos x="686" y="13"/>
                </a:cxn>
                <a:cxn ang="0">
                  <a:pos x="563" y="13"/>
                </a:cxn>
                <a:cxn ang="0">
                  <a:pos x="493" y="13"/>
                </a:cxn>
                <a:cxn ang="0">
                  <a:pos x="493" y="0"/>
                </a:cxn>
                <a:cxn ang="0">
                  <a:pos x="563" y="0"/>
                </a:cxn>
                <a:cxn ang="0">
                  <a:pos x="563" y="13"/>
                </a:cxn>
                <a:cxn ang="0">
                  <a:pos x="440" y="13"/>
                </a:cxn>
                <a:cxn ang="0">
                  <a:pos x="370" y="13"/>
                </a:cxn>
                <a:cxn ang="0">
                  <a:pos x="370" y="0"/>
                </a:cxn>
                <a:cxn ang="0">
                  <a:pos x="440" y="0"/>
                </a:cxn>
                <a:cxn ang="0">
                  <a:pos x="440" y="13"/>
                </a:cxn>
                <a:cxn ang="0">
                  <a:pos x="317" y="13"/>
                </a:cxn>
                <a:cxn ang="0">
                  <a:pos x="246" y="13"/>
                </a:cxn>
                <a:cxn ang="0">
                  <a:pos x="246" y="0"/>
                </a:cxn>
                <a:cxn ang="0">
                  <a:pos x="317" y="0"/>
                </a:cxn>
                <a:cxn ang="0">
                  <a:pos x="317" y="13"/>
                </a:cxn>
                <a:cxn ang="0">
                  <a:pos x="194" y="13"/>
                </a:cxn>
                <a:cxn ang="0">
                  <a:pos x="123" y="13"/>
                </a:cxn>
                <a:cxn ang="0">
                  <a:pos x="123" y="0"/>
                </a:cxn>
                <a:cxn ang="0">
                  <a:pos x="194" y="0"/>
                </a:cxn>
                <a:cxn ang="0">
                  <a:pos x="194" y="13"/>
                </a:cxn>
                <a:cxn ang="0">
                  <a:pos x="70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70" y="13"/>
                </a:cxn>
              </a:cxnLst>
              <a:rect l="0" t="0" r="r" b="b"/>
              <a:pathLst>
                <a:path w="805" h="17">
                  <a:moveTo>
                    <a:pt x="805" y="17"/>
                  </a:moveTo>
                  <a:lnTo>
                    <a:pt x="725" y="17"/>
                  </a:lnTo>
                  <a:lnTo>
                    <a:pt x="725" y="10"/>
                  </a:lnTo>
                  <a:lnTo>
                    <a:pt x="743" y="10"/>
                  </a:lnTo>
                  <a:lnTo>
                    <a:pt x="743" y="10"/>
                  </a:lnTo>
                  <a:lnTo>
                    <a:pt x="734" y="3"/>
                  </a:lnTo>
                  <a:lnTo>
                    <a:pt x="805" y="3"/>
                  </a:lnTo>
                  <a:lnTo>
                    <a:pt x="805" y="17"/>
                  </a:lnTo>
                  <a:close/>
                  <a:moveTo>
                    <a:pt x="686" y="13"/>
                  </a:moveTo>
                  <a:lnTo>
                    <a:pt x="616" y="13"/>
                  </a:lnTo>
                  <a:lnTo>
                    <a:pt x="616" y="0"/>
                  </a:lnTo>
                  <a:lnTo>
                    <a:pt x="686" y="0"/>
                  </a:lnTo>
                  <a:lnTo>
                    <a:pt x="686" y="13"/>
                  </a:lnTo>
                  <a:close/>
                  <a:moveTo>
                    <a:pt x="563" y="13"/>
                  </a:moveTo>
                  <a:lnTo>
                    <a:pt x="493" y="13"/>
                  </a:lnTo>
                  <a:lnTo>
                    <a:pt x="493" y="0"/>
                  </a:lnTo>
                  <a:lnTo>
                    <a:pt x="563" y="0"/>
                  </a:lnTo>
                  <a:lnTo>
                    <a:pt x="563" y="13"/>
                  </a:lnTo>
                  <a:close/>
                  <a:moveTo>
                    <a:pt x="440" y="13"/>
                  </a:moveTo>
                  <a:lnTo>
                    <a:pt x="370" y="13"/>
                  </a:lnTo>
                  <a:lnTo>
                    <a:pt x="370" y="0"/>
                  </a:lnTo>
                  <a:lnTo>
                    <a:pt x="440" y="0"/>
                  </a:lnTo>
                  <a:lnTo>
                    <a:pt x="440" y="13"/>
                  </a:lnTo>
                  <a:close/>
                  <a:moveTo>
                    <a:pt x="317" y="13"/>
                  </a:moveTo>
                  <a:lnTo>
                    <a:pt x="246" y="13"/>
                  </a:lnTo>
                  <a:lnTo>
                    <a:pt x="246" y="0"/>
                  </a:lnTo>
                  <a:lnTo>
                    <a:pt x="317" y="0"/>
                  </a:lnTo>
                  <a:lnTo>
                    <a:pt x="317" y="13"/>
                  </a:lnTo>
                  <a:close/>
                  <a:moveTo>
                    <a:pt x="194" y="13"/>
                  </a:moveTo>
                  <a:lnTo>
                    <a:pt x="123" y="13"/>
                  </a:lnTo>
                  <a:lnTo>
                    <a:pt x="123" y="0"/>
                  </a:lnTo>
                  <a:lnTo>
                    <a:pt x="194" y="0"/>
                  </a:lnTo>
                  <a:lnTo>
                    <a:pt x="194" y="13"/>
                  </a:lnTo>
                  <a:close/>
                  <a:moveTo>
                    <a:pt x="70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3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12" y="1190"/>
              <a:ext cx="1392" cy="344"/>
              <a:chOff x="412" y="1190"/>
              <a:chExt cx="1392" cy="344"/>
            </a:xfrm>
          </p:grpSpPr>
          <p:sp>
            <p:nvSpPr>
              <p:cNvPr id="455695" name="Freeform 15"/>
              <p:cNvSpPr>
                <a:spLocks/>
              </p:cNvSpPr>
              <p:nvPr/>
            </p:nvSpPr>
            <p:spPr bwMode="auto">
              <a:xfrm>
                <a:off x="412" y="1190"/>
                <a:ext cx="1392" cy="344"/>
              </a:xfrm>
              <a:custGeom>
                <a:avLst/>
                <a:gdLst/>
                <a:ahLst/>
                <a:cxnLst>
                  <a:cxn ang="0">
                    <a:pos x="1292" y="0"/>
                  </a:cxn>
                  <a:cxn ang="0">
                    <a:pos x="0" y="1292"/>
                  </a:cxn>
                  <a:cxn ang="0">
                    <a:pos x="0" y="6458"/>
                  </a:cxn>
                  <a:cxn ang="0">
                    <a:pos x="1292" y="7750"/>
                  </a:cxn>
                  <a:cxn ang="0">
                    <a:pos x="22442" y="7750"/>
                  </a:cxn>
                  <a:cxn ang="0">
                    <a:pos x="23733" y="6458"/>
                  </a:cxn>
                  <a:cxn ang="0">
                    <a:pos x="23733" y="1292"/>
                  </a:cxn>
                  <a:cxn ang="0">
                    <a:pos x="22442" y="0"/>
                  </a:cxn>
                  <a:cxn ang="0">
                    <a:pos x="1292" y="0"/>
                  </a:cxn>
                </a:cxnLst>
                <a:rect l="0" t="0" r="r" b="b"/>
                <a:pathLst>
                  <a:path w="23733" h="7750">
                    <a:moveTo>
                      <a:pt x="1292" y="0"/>
                    </a:moveTo>
                    <a:cubicBezTo>
                      <a:pt x="579" y="0"/>
                      <a:pt x="0" y="579"/>
                      <a:pt x="0" y="1292"/>
                    </a:cubicBezTo>
                    <a:lnTo>
                      <a:pt x="0" y="6458"/>
                    </a:lnTo>
                    <a:cubicBezTo>
                      <a:pt x="0" y="7172"/>
                      <a:pt x="579" y="7750"/>
                      <a:pt x="1292" y="7750"/>
                    </a:cubicBezTo>
                    <a:lnTo>
                      <a:pt x="22442" y="7750"/>
                    </a:lnTo>
                    <a:cubicBezTo>
                      <a:pt x="23155" y="7750"/>
                      <a:pt x="23733" y="7172"/>
                      <a:pt x="23733" y="6458"/>
                    </a:cubicBezTo>
                    <a:lnTo>
                      <a:pt x="23733" y="1292"/>
                    </a:lnTo>
                    <a:cubicBezTo>
                      <a:pt x="23733" y="579"/>
                      <a:pt x="23155" y="0"/>
                      <a:pt x="22442" y="0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696" name="Freeform 16"/>
              <p:cNvSpPr>
                <a:spLocks/>
              </p:cNvSpPr>
              <p:nvPr/>
            </p:nvSpPr>
            <p:spPr bwMode="auto">
              <a:xfrm>
                <a:off x="412" y="1190"/>
                <a:ext cx="1392" cy="344"/>
              </a:xfrm>
              <a:custGeom>
                <a:avLst/>
                <a:gdLst/>
                <a:ahLst/>
                <a:cxnLst>
                  <a:cxn ang="0">
                    <a:pos x="1292" y="0"/>
                  </a:cxn>
                  <a:cxn ang="0">
                    <a:pos x="0" y="1292"/>
                  </a:cxn>
                  <a:cxn ang="0">
                    <a:pos x="0" y="6458"/>
                  </a:cxn>
                  <a:cxn ang="0">
                    <a:pos x="1292" y="7750"/>
                  </a:cxn>
                  <a:cxn ang="0">
                    <a:pos x="22442" y="7750"/>
                  </a:cxn>
                  <a:cxn ang="0">
                    <a:pos x="23733" y="6458"/>
                  </a:cxn>
                  <a:cxn ang="0">
                    <a:pos x="23733" y="1292"/>
                  </a:cxn>
                  <a:cxn ang="0">
                    <a:pos x="22442" y="0"/>
                  </a:cxn>
                  <a:cxn ang="0">
                    <a:pos x="1292" y="0"/>
                  </a:cxn>
                </a:cxnLst>
                <a:rect l="0" t="0" r="r" b="b"/>
                <a:pathLst>
                  <a:path w="23733" h="7750">
                    <a:moveTo>
                      <a:pt x="1292" y="0"/>
                    </a:moveTo>
                    <a:cubicBezTo>
                      <a:pt x="579" y="0"/>
                      <a:pt x="0" y="579"/>
                      <a:pt x="0" y="1292"/>
                    </a:cubicBezTo>
                    <a:lnTo>
                      <a:pt x="0" y="6458"/>
                    </a:lnTo>
                    <a:cubicBezTo>
                      <a:pt x="0" y="7172"/>
                      <a:pt x="579" y="7750"/>
                      <a:pt x="1292" y="7750"/>
                    </a:cubicBezTo>
                    <a:lnTo>
                      <a:pt x="22442" y="7750"/>
                    </a:lnTo>
                    <a:cubicBezTo>
                      <a:pt x="23155" y="7750"/>
                      <a:pt x="23733" y="7172"/>
                      <a:pt x="23733" y="6458"/>
                    </a:cubicBezTo>
                    <a:lnTo>
                      <a:pt x="23733" y="1292"/>
                    </a:lnTo>
                    <a:cubicBezTo>
                      <a:pt x="23733" y="579"/>
                      <a:pt x="23155" y="0"/>
                      <a:pt x="22442" y="0"/>
                    </a:cubicBezTo>
                    <a:lnTo>
                      <a:pt x="1292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698" name="Rectangle 18"/>
            <p:cNvSpPr>
              <a:spLocks noChangeArrowheads="1"/>
            </p:cNvSpPr>
            <p:nvPr/>
          </p:nvSpPr>
          <p:spPr bwMode="auto">
            <a:xfrm>
              <a:off x="723" y="1272"/>
              <a:ext cx="100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کم?ته مشاوران</a:t>
              </a: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2617" y="1216"/>
              <a:ext cx="1663" cy="301"/>
              <a:chOff x="2617" y="1216"/>
              <a:chExt cx="1663" cy="301"/>
            </a:xfrm>
          </p:grpSpPr>
          <p:sp>
            <p:nvSpPr>
              <p:cNvPr id="455699" name="Freeform 19"/>
              <p:cNvSpPr>
                <a:spLocks/>
              </p:cNvSpPr>
              <p:nvPr/>
            </p:nvSpPr>
            <p:spPr bwMode="auto">
              <a:xfrm>
                <a:off x="2617" y="1216"/>
                <a:ext cx="1663" cy="301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0" y="282"/>
                  </a:cxn>
                  <a:cxn ang="0">
                    <a:pos x="0" y="1410"/>
                  </a:cxn>
                  <a:cxn ang="0">
                    <a:pos x="282" y="1692"/>
                  </a:cxn>
                  <a:cxn ang="0">
                    <a:pos x="6810" y="1692"/>
                  </a:cxn>
                  <a:cxn ang="0">
                    <a:pos x="7092" y="1410"/>
                  </a:cxn>
                  <a:cxn ang="0">
                    <a:pos x="7092" y="282"/>
                  </a:cxn>
                  <a:cxn ang="0">
                    <a:pos x="6810" y="0"/>
                  </a:cxn>
                  <a:cxn ang="0">
                    <a:pos x="282" y="0"/>
                  </a:cxn>
                </a:cxnLst>
                <a:rect l="0" t="0" r="r" b="b"/>
                <a:pathLst>
                  <a:path w="7092" h="1692">
                    <a:moveTo>
                      <a:pt x="282" y="0"/>
                    </a:moveTo>
                    <a:cubicBezTo>
                      <a:pt x="126" y="0"/>
                      <a:pt x="0" y="127"/>
                      <a:pt x="0" y="282"/>
                    </a:cubicBezTo>
                    <a:lnTo>
                      <a:pt x="0" y="1410"/>
                    </a:lnTo>
                    <a:cubicBezTo>
                      <a:pt x="0" y="1566"/>
                      <a:pt x="126" y="1692"/>
                      <a:pt x="282" y="1692"/>
                    </a:cubicBezTo>
                    <a:lnTo>
                      <a:pt x="6810" y="1692"/>
                    </a:lnTo>
                    <a:cubicBezTo>
                      <a:pt x="6965" y="1692"/>
                      <a:pt x="7092" y="1566"/>
                      <a:pt x="7092" y="1410"/>
                    </a:cubicBezTo>
                    <a:lnTo>
                      <a:pt x="7092" y="282"/>
                    </a:lnTo>
                    <a:cubicBezTo>
                      <a:pt x="7092" y="127"/>
                      <a:pt x="6965" y="0"/>
                      <a:pt x="6810" y="0"/>
                    </a:cubicBez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700" name="Freeform 20"/>
              <p:cNvSpPr>
                <a:spLocks/>
              </p:cNvSpPr>
              <p:nvPr/>
            </p:nvSpPr>
            <p:spPr bwMode="auto">
              <a:xfrm>
                <a:off x="2617" y="1216"/>
                <a:ext cx="1663" cy="301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0" y="282"/>
                  </a:cxn>
                  <a:cxn ang="0">
                    <a:pos x="0" y="1410"/>
                  </a:cxn>
                  <a:cxn ang="0">
                    <a:pos x="282" y="1692"/>
                  </a:cxn>
                  <a:cxn ang="0">
                    <a:pos x="6810" y="1692"/>
                  </a:cxn>
                  <a:cxn ang="0">
                    <a:pos x="7092" y="1410"/>
                  </a:cxn>
                  <a:cxn ang="0">
                    <a:pos x="7092" y="282"/>
                  </a:cxn>
                  <a:cxn ang="0">
                    <a:pos x="6810" y="0"/>
                  </a:cxn>
                  <a:cxn ang="0">
                    <a:pos x="282" y="0"/>
                  </a:cxn>
                </a:cxnLst>
                <a:rect l="0" t="0" r="r" b="b"/>
                <a:pathLst>
                  <a:path w="7092" h="1692">
                    <a:moveTo>
                      <a:pt x="282" y="0"/>
                    </a:moveTo>
                    <a:cubicBezTo>
                      <a:pt x="126" y="0"/>
                      <a:pt x="0" y="127"/>
                      <a:pt x="0" y="282"/>
                    </a:cubicBezTo>
                    <a:lnTo>
                      <a:pt x="0" y="1410"/>
                    </a:lnTo>
                    <a:cubicBezTo>
                      <a:pt x="0" y="1566"/>
                      <a:pt x="126" y="1692"/>
                      <a:pt x="282" y="1692"/>
                    </a:cubicBezTo>
                    <a:lnTo>
                      <a:pt x="6810" y="1692"/>
                    </a:lnTo>
                    <a:cubicBezTo>
                      <a:pt x="6965" y="1692"/>
                      <a:pt x="7092" y="1566"/>
                      <a:pt x="7092" y="1410"/>
                    </a:cubicBezTo>
                    <a:lnTo>
                      <a:pt x="7092" y="282"/>
                    </a:lnTo>
                    <a:cubicBezTo>
                      <a:pt x="7092" y="127"/>
                      <a:pt x="6965" y="0"/>
                      <a:pt x="6810" y="0"/>
                    </a:cubicBezTo>
                    <a:lnTo>
                      <a:pt x="282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702" name="Rectangle 22"/>
            <p:cNvSpPr>
              <a:spLocks noChangeArrowheads="1"/>
            </p:cNvSpPr>
            <p:nvPr/>
          </p:nvSpPr>
          <p:spPr bwMode="auto">
            <a:xfrm>
              <a:off x="2634" y="1275"/>
              <a:ext cx="199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کم?ته‌? مد?ر?ت مرحله دوم طرح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355" y="1795"/>
              <a:ext cx="1390" cy="307"/>
              <a:chOff x="1355" y="1795"/>
              <a:chExt cx="1390" cy="307"/>
            </a:xfrm>
          </p:grpSpPr>
          <p:sp>
            <p:nvSpPr>
              <p:cNvPr id="455703" name="Freeform 23"/>
              <p:cNvSpPr>
                <a:spLocks/>
              </p:cNvSpPr>
              <p:nvPr/>
            </p:nvSpPr>
            <p:spPr bwMode="auto">
              <a:xfrm>
                <a:off x="1355" y="1795"/>
                <a:ext cx="1390" cy="307"/>
              </a:xfrm>
              <a:custGeom>
                <a:avLst/>
                <a:gdLst/>
                <a:ahLst/>
                <a:cxnLst>
                  <a:cxn ang="0">
                    <a:pos x="575" y="0"/>
                  </a:cxn>
                  <a:cxn ang="0">
                    <a:pos x="0" y="575"/>
                  </a:cxn>
                  <a:cxn ang="0">
                    <a:pos x="0" y="2875"/>
                  </a:cxn>
                  <a:cxn ang="0">
                    <a:pos x="575" y="3450"/>
                  </a:cxn>
                  <a:cxn ang="0">
                    <a:pos x="11275" y="3450"/>
                  </a:cxn>
                  <a:cxn ang="0">
                    <a:pos x="11850" y="2875"/>
                  </a:cxn>
                  <a:cxn ang="0">
                    <a:pos x="11850" y="575"/>
                  </a:cxn>
                  <a:cxn ang="0">
                    <a:pos x="11275" y="0"/>
                  </a:cxn>
                  <a:cxn ang="0">
                    <a:pos x="575" y="0"/>
                  </a:cxn>
                </a:cxnLst>
                <a:rect l="0" t="0" r="r" b="b"/>
                <a:pathLst>
                  <a:path w="11850" h="3450">
                    <a:moveTo>
                      <a:pt x="575" y="0"/>
                    </a:moveTo>
                    <a:cubicBezTo>
                      <a:pt x="258" y="0"/>
                      <a:pt x="0" y="258"/>
                      <a:pt x="0" y="575"/>
                    </a:cubicBezTo>
                    <a:lnTo>
                      <a:pt x="0" y="2875"/>
                    </a:lnTo>
                    <a:cubicBezTo>
                      <a:pt x="0" y="3193"/>
                      <a:pt x="258" y="3450"/>
                      <a:pt x="575" y="3450"/>
                    </a:cubicBezTo>
                    <a:lnTo>
                      <a:pt x="11275" y="3450"/>
                    </a:lnTo>
                    <a:cubicBezTo>
                      <a:pt x="11593" y="3450"/>
                      <a:pt x="11850" y="3193"/>
                      <a:pt x="11850" y="2875"/>
                    </a:cubicBezTo>
                    <a:lnTo>
                      <a:pt x="11850" y="575"/>
                    </a:lnTo>
                    <a:cubicBezTo>
                      <a:pt x="11850" y="258"/>
                      <a:pt x="11593" y="0"/>
                      <a:pt x="11275" y="0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704" name="Freeform 24"/>
              <p:cNvSpPr>
                <a:spLocks/>
              </p:cNvSpPr>
              <p:nvPr/>
            </p:nvSpPr>
            <p:spPr bwMode="auto">
              <a:xfrm>
                <a:off x="1355" y="1795"/>
                <a:ext cx="1390" cy="307"/>
              </a:xfrm>
              <a:custGeom>
                <a:avLst/>
                <a:gdLst/>
                <a:ahLst/>
                <a:cxnLst>
                  <a:cxn ang="0">
                    <a:pos x="575" y="0"/>
                  </a:cxn>
                  <a:cxn ang="0">
                    <a:pos x="0" y="575"/>
                  </a:cxn>
                  <a:cxn ang="0">
                    <a:pos x="0" y="2875"/>
                  </a:cxn>
                  <a:cxn ang="0">
                    <a:pos x="575" y="3450"/>
                  </a:cxn>
                  <a:cxn ang="0">
                    <a:pos x="11275" y="3450"/>
                  </a:cxn>
                  <a:cxn ang="0">
                    <a:pos x="11850" y="2875"/>
                  </a:cxn>
                  <a:cxn ang="0">
                    <a:pos x="11850" y="575"/>
                  </a:cxn>
                  <a:cxn ang="0">
                    <a:pos x="11275" y="0"/>
                  </a:cxn>
                  <a:cxn ang="0">
                    <a:pos x="575" y="0"/>
                  </a:cxn>
                </a:cxnLst>
                <a:rect l="0" t="0" r="r" b="b"/>
                <a:pathLst>
                  <a:path w="11850" h="3450">
                    <a:moveTo>
                      <a:pt x="575" y="0"/>
                    </a:moveTo>
                    <a:cubicBezTo>
                      <a:pt x="258" y="0"/>
                      <a:pt x="0" y="258"/>
                      <a:pt x="0" y="575"/>
                    </a:cubicBezTo>
                    <a:lnTo>
                      <a:pt x="0" y="2875"/>
                    </a:lnTo>
                    <a:cubicBezTo>
                      <a:pt x="0" y="3193"/>
                      <a:pt x="258" y="3450"/>
                      <a:pt x="575" y="3450"/>
                    </a:cubicBezTo>
                    <a:lnTo>
                      <a:pt x="11275" y="3450"/>
                    </a:lnTo>
                    <a:cubicBezTo>
                      <a:pt x="11593" y="3450"/>
                      <a:pt x="11850" y="3193"/>
                      <a:pt x="11850" y="2875"/>
                    </a:cubicBezTo>
                    <a:lnTo>
                      <a:pt x="11850" y="575"/>
                    </a:lnTo>
                    <a:cubicBezTo>
                      <a:pt x="11850" y="258"/>
                      <a:pt x="11593" y="0"/>
                      <a:pt x="11275" y="0"/>
                    </a:cubicBezTo>
                    <a:lnTo>
                      <a:pt x="575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706" name="Rectangle 26"/>
            <p:cNvSpPr>
              <a:spLocks noChangeArrowheads="1"/>
            </p:cNvSpPr>
            <p:nvPr/>
          </p:nvSpPr>
          <p:spPr bwMode="auto">
            <a:xfrm>
              <a:off x="1777" y="1858"/>
              <a:ext cx="856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ت?م اجرا</a:t>
              </a: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??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3926" y="1795"/>
              <a:ext cx="1393" cy="308"/>
              <a:chOff x="3926" y="1795"/>
              <a:chExt cx="1393" cy="308"/>
            </a:xfrm>
          </p:grpSpPr>
          <p:sp>
            <p:nvSpPr>
              <p:cNvPr id="455707" name="Freeform 27"/>
              <p:cNvSpPr>
                <a:spLocks/>
              </p:cNvSpPr>
              <p:nvPr/>
            </p:nvSpPr>
            <p:spPr bwMode="auto">
              <a:xfrm>
                <a:off x="3926" y="1795"/>
                <a:ext cx="1393" cy="308"/>
              </a:xfrm>
              <a:custGeom>
                <a:avLst/>
                <a:gdLst/>
                <a:ahLst/>
                <a:cxnLst>
                  <a:cxn ang="0">
                    <a:pos x="289" y="0"/>
                  </a:cxn>
                  <a:cxn ang="0">
                    <a:pos x="0" y="289"/>
                  </a:cxn>
                  <a:cxn ang="0">
                    <a:pos x="0" y="1444"/>
                  </a:cxn>
                  <a:cxn ang="0">
                    <a:pos x="289" y="1733"/>
                  </a:cxn>
                  <a:cxn ang="0">
                    <a:pos x="5645" y="1733"/>
                  </a:cxn>
                  <a:cxn ang="0">
                    <a:pos x="5934" y="1444"/>
                  </a:cxn>
                  <a:cxn ang="0">
                    <a:pos x="5934" y="289"/>
                  </a:cxn>
                  <a:cxn ang="0">
                    <a:pos x="5645" y="0"/>
                  </a:cxn>
                  <a:cxn ang="0">
                    <a:pos x="289" y="0"/>
                  </a:cxn>
                </a:cxnLst>
                <a:rect l="0" t="0" r="r" b="b"/>
                <a:pathLst>
                  <a:path w="5934" h="1733">
                    <a:moveTo>
                      <a:pt x="289" y="0"/>
                    </a:moveTo>
                    <a:cubicBezTo>
                      <a:pt x="130" y="0"/>
                      <a:pt x="0" y="129"/>
                      <a:pt x="0" y="289"/>
                    </a:cubicBezTo>
                    <a:lnTo>
                      <a:pt x="0" y="1444"/>
                    </a:lnTo>
                    <a:cubicBezTo>
                      <a:pt x="0" y="1604"/>
                      <a:pt x="130" y="1733"/>
                      <a:pt x="289" y="1733"/>
                    </a:cubicBezTo>
                    <a:lnTo>
                      <a:pt x="5645" y="1733"/>
                    </a:lnTo>
                    <a:cubicBezTo>
                      <a:pt x="5804" y="1733"/>
                      <a:pt x="5934" y="1604"/>
                      <a:pt x="5934" y="1444"/>
                    </a:cubicBezTo>
                    <a:lnTo>
                      <a:pt x="5934" y="289"/>
                    </a:lnTo>
                    <a:cubicBezTo>
                      <a:pt x="5934" y="129"/>
                      <a:pt x="5804" y="0"/>
                      <a:pt x="5645" y="0"/>
                    </a:cubicBez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708" name="Freeform 28"/>
              <p:cNvSpPr>
                <a:spLocks/>
              </p:cNvSpPr>
              <p:nvPr/>
            </p:nvSpPr>
            <p:spPr bwMode="auto">
              <a:xfrm>
                <a:off x="3926" y="1795"/>
                <a:ext cx="1393" cy="308"/>
              </a:xfrm>
              <a:custGeom>
                <a:avLst/>
                <a:gdLst/>
                <a:ahLst/>
                <a:cxnLst>
                  <a:cxn ang="0">
                    <a:pos x="289" y="0"/>
                  </a:cxn>
                  <a:cxn ang="0">
                    <a:pos x="0" y="289"/>
                  </a:cxn>
                  <a:cxn ang="0">
                    <a:pos x="0" y="1444"/>
                  </a:cxn>
                  <a:cxn ang="0">
                    <a:pos x="289" y="1733"/>
                  </a:cxn>
                  <a:cxn ang="0">
                    <a:pos x="5645" y="1733"/>
                  </a:cxn>
                  <a:cxn ang="0">
                    <a:pos x="5934" y="1444"/>
                  </a:cxn>
                  <a:cxn ang="0">
                    <a:pos x="5934" y="289"/>
                  </a:cxn>
                  <a:cxn ang="0">
                    <a:pos x="5645" y="0"/>
                  </a:cxn>
                  <a:cxn ang="0">
                    <a:pos x="289" y="0"/>
                  </a:cxn>
                </a:cxnLst>
                <a:rect l="0" t="0" r="r" b="b"/>
                <a:pathLst>
                  <a:path w="5934" h="1733">
                    <a:moveTo>
                      <a:pt x="289" y="0"/>
                    </a:moveTo>
                    <a:cubicBezTo>
                      <a:pt x="130" y="0"/>
                      <a:pt x="0" y="129"/>
                      <a:pt x="0" y="289"/>
                    </a:cubicBezTo>
                    <a:lnTo>
                      <a:pt x="0" y="1444"/>
                    </a:lnTo>
                    <a:cubicBezTo>
                      <a:pt x="0" y="1604"/>
                      <a:pt x="130" y="1733"/>
                      <a:pt x="289" y="1733"/>
                    </a:cubicBezTo>
                    <a:lnTo>
                      <a:pt x="5645" y="1733"/>
                    </a:lnTo>
                    <a:cubicBezTo>
                      <a:pt x="5804" y="1733"/>
                      <a:pt x="5934" y="1604"/>
                      <a:pt x="5934" y="1444"/>
                    </a:cubicBezTo>
                    <a:lnTo>
                      <a:pt x="5934" y="289"/>
                    </a:lnTo>
                    <a:cubicBezTo>
                      <a:pt x="5934" y="129"/>
                      <a:pt x="5804" y="0"/>
                      <a:pt x="5645" y="0"/>
                    </a:cubicBezTo>
                    <a:lnTo>
                      <a:pt x="289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710" name="Rectangle 30"/>
            <p:cNvSpPr>
              <a:spLocks noChangeArrowheads="1"/>
            </p:cNvSpPr>
            <p:nvPr/>
          </p:nvSpPr>
          <p:spPr bwMode="auto">
            <a:xfrm>
              <a:off x="4033" y="1791"/>
              <a:ext cx="151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ت?م متخصصان فرآ?ند</a:t>
              </a: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?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711" name="Rectangle 31"/>
            <p:cNvSpPr>
              <a:spLocks noChangeArrowheads="1"/>
            </p:cNvSpPr>
            <p:nvPr/>
          </p:nvSpPr>
          <p:spPr bwMode="auto">
            <a:xfrm>
              <a:off x="4200" y="1926"/>
              <a:ext cx="115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 </a:t>
              </a:r>
              <a:r>
                <a:rPr kumimoji="0" lang="ar-SA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و مطالعات کتابخانه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712" name="Rectangle 32"/>
            <p:cNvSpPr>
              <a:spLocks noChangeArrowheads="1"/>
            </p:cNvSpPr>
            <p:nvPr/>
          </p:nvSpPr>
          <p:spPr bwMode="auto">
            <a:xfrm>
              <a:off x="4200" y="1935"/>
              <a:ext cx="7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‌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713" name="Rectangle 33"/>
            <p:cNvSpPr>
              <a:spLocks noChangeArrowheads="1"/>
            </p:cNvSpPr>
            <p:nvPr/>
          </p:nvSpPr>
          <p:spPr bwMode="auto">
            <a:xfrm>
              <a:off x="4064" y="1926"/>
              <a:ext cx="23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ا</a:t>
              </a: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?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867" y="2332"/>
              <a:ext cx="622" cy="379"/>
              <a:chOff x="867" y="2332"/>
              <a:chExt cx="622" cy="379"/>
            </a:xfrm>
          </p:grpSpPr>
          <p:sp>
            <p:nvSpPr>
              <p:cNvPr id="455714" name="Freeform 34"/>
              <p:cNvSpPr>
                <a:spLocks/>
              </p:cNvSpPr>
              <p:nvPr/>
            </p:nvSpPr>
            <p:spPr bwMode="auto">
              <a:xfrm>
                <a:off x="867" y="2332"/>
                <a:ext cx="622" cy="379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0" y="711"/>
                  </a:cxn>
                  <a:cxn ang="0">
                    <a:pos x="0" y="3555"/>
                  </a:cxn>
                  <a:cxn ang="0">
                    <a:pos x="711" y="4266"/>
                  </a:cxn>
                  <a:cxn ang="0">
                    <a:pos x="4597" y="4266"/>
                  </a:cxn>
                  <a:cxn ang="0">
                    <a:pos x="5308" y="3555"/>
                  </a:cxn>
                  <a:cxn ang="0">
                    <a:pos x="5308" y="711"/>
                  </a:cxn>
                  <a:cxn ang="0">
                    <a:pos x="4597" y="0"/>
                  </a:cxn>
                  <a:cxn ang="0">
                    <a:pos x="711" y="0"/>
                  </a:cxn>
                </a:cxnLst>
                <a:rect l="0" t="0" r="r" b="b"/>
                <a:pathLst>
                  <a:path w="5308" h="4266">
                    <a:moveTo>
                      <a:pt x="711" y="0"/>
                    </a:moveTo>
                    <a:cubicBezTo>
                      <a:pt x="318" y="0"/>
                      <a:pt x="0" y="318"/>
                      <a:pt x="0" y="711"/>
                    </a:cubicBezTo>
                    <a:lnTo>
                      <a:pt x="0" y="3555"/>
                    </a:lnTo>
                    <a:cubicBezTo>
                      <a:pt x="0" y="3948"/>
                      <a:pt x="318" y="4266"/>
                      <a:pt x="711" y="4266"/>
                    </a:cubicBezTo>
                    <a:lnTo>
                      <a:pt x="4597" y="4266"/>
                    </a:lnTo>
                    <a:cubicBezTo>
                      <a:pt x="4990" y="4266"/>
                      <a:pt x="5308" y="3948"/>
                      <a:pt x="5308" y="3555"/>
                    </a:cubicBezTo>
                    <a:lnTo>
                      <a:pt x="5308" y="711"/>
                    </a:lnTo>
                    <a:cubicBezTo>
                      <a:pt x="5308" y="318"/>
                      <a:pt x="4990" y="0"/>
                      <a:pt x="4597" y="0"/>
                    </a:cubicBez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CC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715" name="Freeform 35"/>
              <p:cNvSpPr>
                <a:spLocks/>
              </p:cNvSpPr>
              <p:nvPr/>
            </p:nvSpPr>
            <p:spPr bwMode="auto">
              <a:xfrm>
                <a:off x="867" y="2332"/>
                <a:ext cx="622" cy="379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0" y="711"/>
                  </a:cxn>
                  <a:cxn ang="0">
                    <a:pos x="0" y="3555"/>
                  </a:cxn>
                  <a:cxn ang="0">
                    <a:pos x="711" y="4266"/>
                  </a:cxn>
                  <a:cxn ang="0">
                    <a:pos x="4597" y="4266"/>
                  </a:cxn>
                  <a:cxn ang="0">
                    <a:pos x="5308" y="3555"/>
                  </a:cxn>
                  <a:cxn ang="0">
                    <a:pos x="5308" y="711"/>
                  </a:cxn>
                  <a:cxn ang="0">
                    <a:pos x="4597" y="0"/>
                  </a:cxn>
                  <a:cxn ang="0">
                    <a:pos x="711" y="0"/>
                  </a:cxn>
                </a:cxnLst>
                <a:rect l="0" t="0" r="r" b="b"/>
                <a:pathLst>
                  <a:path w="5308" h="4266">
                    <a:moveTo>
                      <a:pt x="711" y="0"/>
                    </a:moveTo>
                    <a:cubicBezTo>
                      <a:pt x="318" y="0"/>
                      <a:pt x="0" y="318"/>
                      <a:pt x="0" y="711"/>
                    </a:cubicBezTo>
                    <a:lnTo>
                      <a:pt x="0" y="3555"/>
                    </a:lnTo>
                    <a:cubicBezTo>
                      <a:pt x="0" y="3948"/>
                      <a:pt x="318" y="4266"/>
                      <a:pt x="711" y="4266"/>
                    </a:cubicBezTo>
                    <a:lnTo>
                      <a:pt x="4597" y="4266"/>
                    </a:lnTo>
                    <a:cubicBezTo>
                      <a:pt x="4990" y="4266"/>
                      <a:pt x="5308" y="3948"/>
                      <a:pt x="5308" y="3555"/>
                    </a:cubicBezTo>
                    <a:lnTo>
                      <a:pt x="5308" y="711"/>
                    </a:lnTo>
                    <a:cubicBezTo>
                      <a:pt x="5308" y="318"/>
                      <a:pt x="4990" y="0"/>
                      <a:pt x="4597" y="0"/>
                    </a:cubicBezTo>
                    <a:lnTo>
                      <a:pt x="711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717" name="Rectangle 37"/>
            <p:cNvSpPr>
              <a:spLocks noChangeArrowheads="1"/>
            </p:cNvSpPr>
            <p:nvPr/>
          </p:nvSpPr>
          <p:spPr bwMode="auto">
            <a:xfrm>
              <a:off x="1060" y="2363"/>
              <a:ext cx="353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پانل</a:t>
              </a: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718" name="Rectangle 38"/>
            <p:cNvSpPr>
              <a:spLocks noChangeArrowheads="1"/>
            </p:cNvSpPr>
            <p:nvPr/>
          </p:nvSpPr>
          <p:spPr bwMode="auto">
            <a:xfrm>
              <a:off x="1202" y="2498"/>
              <a:ext cx="29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نرم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719" name="Rectangle 39"/>
            <p:cNvSpPr>
              <a:spLocks noChangeArrowheads="1"/>
            </p:cNvSpPr>
            <p:nvPr/>
          </p:nvSpPr>
          <p:spPr bwMode="auto">
            <a:xfrm>
              <a:off x="1202" y="2507"/>
              <a:ext cx="7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‌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720" name="Rectangle 40"/>
            <p:cNvSpPr>
              <a:spLocks noChangeArrowheads="1"/>
            </p:cNvSpPr>
            <p:nvPr/>
          </p:nvSpPr>
          <p:spPr bwMode="auto">
            <a:xfrm>
              <a:off x="974" y="2498"/>
              <a:ext cx="34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افزار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4324" y="2332"/>
              <a:ext cx="622" cy="379"/>
              <a:chOff x="4324" y="2332"/>
              <a:chExt cx="622" cy="379"/>
            </a:xfrm>
          </p:grpSpPr>
          <p:sp>
            <p:nvSpPr>
              <p:cNvPr id="455721" name="Freeform 41"/>
              <p:cNvSpPr>
                <a:spLocks/>
              </p:cNvSpPr>
              <p:nvPr/>
            </p:nvSpPr>
            <p:spPr bwMode="auto">
              <a:xfrm>
                <a:off x="4324" y="2332"/>
                <a:ext cx="622" cy="379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355"/>
                  </a:cxn>
                  <a:cxn ang="0">
                    <a:pos x="0" y="1777"/>
                  </a:cxn>
                  <a:cxn ang="0">
                    <a:pos x="356" y="2133"/>
                  </a:cxn>
                  <a:cxn ang="0">
                    <a:pos x="2295" y="2133"/>
                  </a:cxn>
                  <a:cxn ang="0">
                    <a:pos x="2650" y="1777"/>
                  </a:cxn>
                  <a:cxn ang="0">
                    <a:pos x="2650" y="355"/>
                  </a:cxn>
                  <a:cxn ang="0">
                    <a:pos x="2295" y="0"/>
                  </a:cxn>
                  <a:cxn ang="0">
                    <a:pos x="356" y="0"/>
                  </a:cxn>
                </a:cxnLst>
                <a:rect l="0" t="0" r="r" b="b"/>
                <a:pathLst>
                  <a:path w="2650" h="2133">
                    <a:moveTo>
                      <a:pt x="356" y="0"/>
                    </a:moveTo>
                    <a:cubicBezTo>
                      <a:pt x="159" y="0"/>
                      <a:pt x="0" y="159"/>
                      <a:pt x="0" y="355"/>
                    </a:cubicBezTo>
                    <a:lnTo>
                      <a:pt x="0" y="1777"/>
                    </a:lnTo>
                    <a:cubicBezTo>
                      <a:pt x="0" y="1974"/>
                      <a:pt x="159" y="2133"/>
                      <a:pt x="356" y="2133"/>
                    </a:cubicBezTo>
                    <a:lnTo>
                      <a:pt x="2295" y="2133"/>
                    </a:lnTo>
                    <a:cubicBezTo>
                      <a:pt x="2491" y="2133"/>
                      <a:pt x="2650" y="1974"/>
                      <a:pt x="2650" y="1777"/>
                    </a:cubicBezTo>
                    <a:lnTo>
                      <a:pt x="2650" y="355"/>
                    </a:lnTo>
                    <a:cubicBezTo>
                      <a:pt x="2650" y="159"/>
                      <a:pt x="2491" y="0"/>
                      <a:pt x="2295" y="0"/>
                    </a:cubicBez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CC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722" name="Freeform 42"/>
              <p:cNvSpPr>
                <a:spLocks/>
              </p:cNvSpPr>
              <p:nvPr/>
            </p:nvSpPr>
            <p:spPr bwMode="auto">
              <a:xfrm>
                <a:off x="4324" y="2332"/>
                <a:ext cx="622" cy="379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355"/>
                  </a:cxn>
                  <a:cxn ang="0">
                    <a:pos x="0" y="1777"/>
                  </a:cxn>
                  <a:cxn ang="0">
                    <a:pos x="356" y="2133"/>
                  </a:cxn>
                  <a:cxn ang="0">
                    <a:pos x="2295" y="2133"/>
                  </a:cxn>
                  <a:cxn ang="0">
                    <a:pos x="2650" y="1777"/>
                  </a:cxn>
                  <a:cxn ang="0">
                    <a:pos x="2650" y="355"/>
                  </a:cxn>
                  <a:cxn ang="0">
                    <a:pos x="2295" y="0"/>
                  </a:cxn>
                  <a:cxn ang="0">
                    <a:pos x="356" y="0"/>
                  </a:cxn>
                </a:cxnLst>
                <a:rect l="0" t="0" r="r" b="b"/>
                <a:pathLst>
                  <a:path w="2650" h="2133">
                    <a:moveTo>
                      <a:pt x="356" y="0"/>
                    </a:moveTo>
                    <a:cubicBezTo>
                      <a:pt x="159" y="0"/>
                      <a:pt x="0" y="159"/>
                      <a:pt x="0" y="355"/>
                    </a:cubicBezTo>
                    <a:lnTo>
                      <a:pt x="0" y="1777"/>
                    </a:lnTo>
                    <a:cubicBezTo>
                      <a:pt x="0" y="1974"/>
                      <a:pt x="159" y="2133"/>
                      <a:pt x="356" y="2133"/>
                    </a:cubicBezTo>
                    <a:lnTo>
                      <a:pt x="2295" y="2133"/>
                    </a:lnTo>
                    <a:cubicBezTo>
                      <a:pt x="2491" y="2133"/>
                      <a:pt x="2650" y="1974"/>
                      <a:pt x="2650" y="1777"/>
                    </a:cubicBezTo>
                    <a:lnTo>
                      <a:pt x="2650" y="355"/>
                    </a:lnTo>
                    <a:cubicBezTo>
                      <a:pt x="2650" y="159"/>
                      <a:pt x="2491" y="0"/>
                      <a:pt x="2295" y="0"/>
                    </a:cubicBezTo>
                    <a:lnTo>
                      <a:pt x="356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724" name="Rectangle 44"/>
            <p:cNvSpPr>
              <a:spLocks noChangeArrowheads="1"/>
            </p:cNvSpPr>
            <p:nvPr/>
          </p:nvSpPr>
          <p:spPr bwMode="auto">
            <a:xfrm>
              <a:off x="4534" y="2363"/>
              <a:ext cx="317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پانل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725" name="Rectangle 45"/>
            <p:cNvSpPr>
              <a:spLocks noChangeArrowheads="1"/>
            </p:cNvSpPr>
            <p:nvPr/>
          </p:nvSpPr>
          <p:spPr bwMode="auto">
            <a:xfrm>
              <a:off x="4379" y="2498"/>
              <a:ext cx="633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نانوفناور</a:t>
              </a: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?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726" name="Freeform 46"/>
            <p:cNvSpPr>
              <a:spLocks/>
            </p:cNvSpPr>
            <p:nvPr/>
          </p:nvSpPr>
          <p:spPr bwMode="auto">
            <a:xfrm>
              <a:off x="5035" y="2339"/>
              <a:ext cx="725" cy="361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0" y="356"/>
                </a:cxn>
                <a:cxn ang="0">
                  <a:pos x="0" y="1778"/>
                </a:cxn>
                <a:cxn ang="0">
                  <a:pos x="356" y="2133"/>
                </a:cxn>
                <a:cxn ang="0">
                  <a:pos x="2295" y="2133"/>
                </a:cxn>
                <a:cxn ang="0">
                  <a:pos x="2650" y="1778"/>
                </a:cxn>
                <a:cxn ang="0">
                  <a:pos x="2650" y="356"/>
                </a:cxn>
                <a:cxn ang="0">
                  <a:pos x="2295" y="0"/>
                </a:cxn>
                <a:cxn ang="0">
                  <a:pos x="356" y="0"/>
                </a:cxn>
              </a:cxnLst>
              <a:rect l="0" t="0" r="r" b="b"/>
              <a:pathLst>
                <a:path w="2650" h="2133">
                  <a:moveTo>
                    <a:pt x="356" y="0"/>
                  </a:moveTo>
                  <a:cubicBezTo>
                    <a:pt x="160" y="0"/>
                    <a:pt x="0" y="159"/>
                    <a:pt x="0" y="356"/>
                  </a:cubicBezTo>
                  <a:lnTo>
                    <a:pt x="0" y="1778"/>
                  </a:lnTo>
                  <a:cubicBezTo>
                    <a:pt x="0" y="1974"/>
                    <a:pt x="160" y="2133"/>
                    <a:pt x="356" y="2133"/>
                  </a:cubicBezTo>
                  <a:lnTo>
                    <a:pt x="2295" y="2133"/>
                  </a:lnTo>
                  <a:cubicBezTo>
                    <a:pt x="2491" y="2133"/>
                    <a:pt x="2650" y="1974"/>
                    <a:pt x="2650" y="1778"/>
                  </a:cubicBezTo>
                  <a:lnTo>
                    <a:pt x="2650" y="356"/>
                  </a:lnTo>
                  <a:cubicBezTo>
                    <a:pt x="2650" y="159"/>
                    <a:pt x="2491" y="0"/>
                    <a:pt x="2295" y="0"/>
                  </a:cubicBezTo>
                  <a:lnTo>
                    <a:pt x="356" y="0"/>
                  </a:lnTo>
                  <a:close/>
                </a:path>
              </a:pathLst>
            </a:custGeom>
            <a:solidFill>
              <a:srgbClr val="CC99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3615" y="2332"/>
              <a:ext cx="621" cy="379"/>
              <a:chOff x="3615" y="2332"/>
              <a:chExt cx="621" cy="379"/>
            </a:xfrm>
          </p:grpSpPr>
          <p:sp>
            <p:nvSpPr>
              <p:cNvPr id="455731" name="Freeform 51"/>
              <p:cNvSpPr>
                <a:spLocks/>
              </p:cNvSpPr>
              <p:nvPr/>
            </p:nvSpPr>
            <p:spPr bwMode="auto">
              <a:xfrm>
                <a:off x="3615" y="2332"/>
                <a:ext cx="621" cy="379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355"/>
                  </a:cxn>
                  <a:cxn ang="0">
                    <a:pos x="0" y="1777"/>
                  </a:cxn>
                  <a:cxn ang="0">
                    <a:pos x="356" y="2133"/>
                  </a:cxn>
                  <a:cxn ang="0">
                    <a:pos x="2295" y="2133"/>
                  </a:cxn>
                  <a:cxn ang="0">
                    <a:pos x="2650" y="1777"/>
                  </a:cxn>
                  <a:cxn ang="0">
                    <a:pos x="2650" y="355"/>
                  </a:cxn>
                  <a:cxn ang="0">
                    <a:pos x="2295" y="0"/>
                  </a:cxn>
                  <a:cxn ang="0">
                    <a:pos x="356" y="0"/>
                  </a:cxn>
                </a:cxnLst>
                <a:rect l="0" t="0" r="r" b="b"/>
                <a:pathLst>
                  <a:path w="2650" h="2133">
                    <a:moveTo>
                      <a:pt x="356" y="0"/>
                    </a:moveTo>
                    <a:cubicBezTo>
                      <a:pt x="159" y="0"/>
                      <a:pt x="0" y="159"/>
                      <a:pt x="0" y="355"/>
                    </a:cubicBezTo>
                    <a:lnTo>
                      <a:pt x="0" y="1777"/>
                    </a:lnTo>
                    <a:cubicBezTo>
                      <a:pt x="0" y="1974"/>
                      <a:pt x="159" y="2133"/>
                      <a:pt x="356" y="2133"/>
                    </a:cubicBezTo>
                    <a:lnTo>
                      <a:pt x="2295" y="2133"/>
                    </a:lnTo>
                    <a:cubicBezTo>
                      <a:pt x="2491" y="2133"/>
                      <a:pt x="2650" y="1974"/>
                      <a:pt x="2650" y="1777"/>
                    </a:cubicBezTo>
                    <a:lnTo>
                      <a:pt x="2650" y="355"/>
                    </a:lnTo>
                    <a:cubicBezTo>
                      <a:pt x="2650" y="159"/>
                      <a:pt x="2491" y="0"/>
                      <a:pt x="2295" y="0"/>
                    </a:cubicBez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CC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732" name="Freeform 52"/>
              <p:cNvSpPr>
                <a:spLocks/>
              </p:cNvSpPr>
              <p:nvPr/>
            </p:nvSpPr>
            <p:spPr bwMode="auto">
              <a:xfrm>
                <a:off x="3615" y="2332"/>
                <a:ext cx="621" cy="379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355"/>
                  </a:cxn>
                  <a:cxn ang="0">
                    <a:pos x="0" y="1777"/>
                  </a:cxn>
                  <a:cxn ang="0">
                    <a:pos x="356" y="2133"/>
                  </a:cxn>
                  <a:cxn ang="0">
                    <a:pos x="2295" y="2133"/>
                  </a:cxn>
                  <a:cxn ang="0">
                    <a:pos x="2650" y="1777"/>
                  </a:cxn>
                  <a:cxn ang="0">
                    <a:pos x="2650" y="355"/>
                  </a:cxn>
                  <a:cxn ang="0">
                    <a:pos x="2295" y="0"/>
                  </a:cxn>
                  <a:cxn ang="0">
                    <a:pos x="356" y="0"/>
                  </a:cxn>
                </a:cxnLst>
                <a:rect l="0" t="0" r="r" b="b"/>
                <a:pathLst>
                  <a:path w="2650" h="2133">
                    <a:moveTo>
                      <a:pt x="356" y="0"/>
                    </a:moveTo>
                    <a:cubicBezTo>
                      <a:pt x="159" y="0"/>
                      <a:pt x="0" y="159"/>
                      <a:pt x="0" y="355"/>
                    </a:cubicBezTo>
                    <a:lnTo>
                      <a:pt x="0" y="1777"/>
                    </a:lnTo>
                    <a:cubicBezTo>
                      <a:pt x="0" y="1974"/>
                      <a:pt x="159" y="2133"/>
                      <a:pt x="356" y="2133"/>
                    </a:cubicBezTo>
                    <a:lnTo>
                      <a:pt x="2295" y="2133"/>
                    </a:lnTo>
                    <a:cubicBezTo>
                      <a:pt x="2491" y="2133"/>
                      <a:pt x="2650" y="1974"/>
                      <a:pt x="2650" y="1777"/>
                    </a:cubicBezTo>
                    <a:lnTo>
                      <a:pt x="2650" y="355"/>
                    </a:lnTo>
                    <a:cubicBezTo>
                      <a:pt x="2650" y="159"/>
                      <a:pt x="2491" y="0"/>
                      <a:pt x="2295" y="0"/>
                    </a:cubicBezTo>
                    <a:lnTo>
                      <a:pt x="356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734" name="Rectangle 54"/>
            <p:cNvSpPr>
              <a:spLocks noChangeArrowheads="1"/>
            </p:cNvSpPr>
            <p:nvPr/>
          </p:nvSpPr>
          <p:spPr bwMode="auto">
            <a:xfrm>
              <a:off x="3630" y="2395"/>
              <a:ext cx="81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پانل اتوماس?ون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735" name="Rectangle 55"/>
            <p:cNvSpPr>
              <a:spLocks noChangeArrowheads="1"/>
            </p:cNvSpPr>
            <p:nvPr/>
          </p:nvSpPr>
          <p:spPr bwMode="auto">
            <a:xfrm>
              <a:off x="3627" y="2502"/>
              <a:ext cx="80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 </a:t>
              </a:r>
              <a:r>
                <a:rPr kumimoji="0" lang="ar-SA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و ساخت‌و‌تول?د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oup 58"/>
            <p:cNvGrpSpPr>
              <a:grpSpLocks/>
            </p:cNvGrpSpPr>
            <p:nvPr/>
          </p:nvGrpSpPr>
          <p:grpSpPr bwMode="auto">
            <a:xfrm>
              <a:off x="2197" y="2332"/>
              <a:ext cx="622" cy="379"/>
              <a:chOff x="2197" y="2332"/>
              <a:chExt cx="622" cy="379"/>
            </a:xfrm>
          </p:grpSpPr>
          <p:sp>
            <p:nvSpPr>
              <p:cNvPr id="455736" name="Freeform 56"/>
              <p:cNvSpPr>
                <a:spLocks/>
              </p:cNvSpPr>
              <p:nvPr/>
            </p:nvSpPr>
            <p:spPr bwMode="auto">
              <a:xfrm>
                <a:off x="2197" y="2332"/>
                <a:ext cx="622" cy="379"/>
              </a:xfrm>
              <a:custGeom>
                <a:avLst/>
                <a:gdLst/>
                <a:ahLst/>
                <a:cxnLst>
                  <a:cxn ang="0">
                    <a:pos x="712" y="0"/>
                  </a:cxn>
                  <a:cxn ang="0">
                    <a:pos x="0" y="711"/>
                  </a:cxn>
                  <a:cxn ang="0">
                    <a:pos x="0" y="3555"/>
                  </a:cxn>
                  <a:cxn ang="0">
                    <a:pos x="712" y="4266"/>
                  </a:cxn>
                  <a:cxn ang="0">
                    <a:pos x="4589" y="4266"/>
                  </a:cxn>
                  <a:cxn ang="0">
                    <a:pos x="5300" y="3555"/>
                  </a:cxn>
                  <a:cxn ang="0">
                    <a:pos x="5300" y="711"/>
                  </a:cxn>
                  <a:cxn ang="0">
                    <a:pos x="4589" y="0"/>
                  </a:cxn>
                  <a:cxn ang="0">
                    <a:pos x="712" y="0"/>
                  </a:cxn>
                </a:cxnLst>
                <a:rect l="0" t="0" r="r" b="b"/>
                <a:pathLst>
                  <a:path w="5300" h="4266">
                    <a:moveTo>
                      <a:pt x="712" y="0"/>
                    </a:moveTo>
                    <a:cubicBezTo>
                      <a:pt x="319" y="0"/>
                      <a:pt x="0" y="318"/>
                      <a:pt x="0" y="711"/>
                    </a:cubicBezTo>
                    <a:lnTo>
                      <a:pt x="0" y="3555"/>
                    </a:lnTo>
                    <a:cubicBezTo>
                      <a:pt x="0" y="3948"/>
                      <a:pt x="319" y="4266"/>
                      <a:pt x="712" y="4266"/>
                    </a:cubicBezTo>
                    <a:lnTo>
                      <a:pt x="4589" y="4266"/>
                    </a:lnTo>
                    <a:cubicBezTo>
                      <a:pt x="4982" y="4266"/>
                      <a:pt x="5300" y="3948"/>
                      <a:pt x="5300" y="3555"/>
                    </a:cubicBezTo>
                    <a:lnTo>
                      <a:pt x="5300" y="711"/>
                    </a:lnTo>
                    <a:cubicBezTo>
                      <a:pt x="5300" y="318"/>
                      <a:pt x="4982" y="0"/>
                      <a:pt x="4589" y="0"/>
                    </a:cubicBez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CC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737" name="Freeform 57"/>
              <p:cNvSpPr>
                <a:spLocks/>
              </p:cNvSpPr>
              <p:nvPr/>
            </p:nvSpPr>
            <p:spPr bwMode="auto">
              <a:xfrm>
                <a:off x="2197" y="2332"/>
                <a:ext cx="622" cy="379"/>
              </a:xfrm>
              <a:custGeom>
                <a:avLst/>
                <a:gdLst/>
                <a:ahLst/>
                <a:cxnLst>
                  <a:cxn ang="0">
                    <a:pos x="712" y="0"/>
                  </a:cxn>
                  <a:cxn ang="0">
                    <a:pos x="0" y="711"/>
                  </a:cxn>
                  <a:cxn ang="0">
                    <a:pos x="0" y="3555"/>
                  </a:cxn>
                  <a:cxn ang="0">
                    <a:pos x="712" y="4266"/>
                  </a:cxn>
                  <a:cxn ang="0">
                    <a:pos x="4589" y="4266"/>
                  </a:cxn>
                  <a:cxn ang="0">
                    <a:pos x="5300" y="3555"/>
                  </a:cxn>
                  <a:cxn ang="0">
                    <a:pos x="5300" y="711"/>
                  </a:cxn>
                  <a:cxn ang="0">
                    <a:pos x="4589" y="0"/>
                  </a:cxn>
                  <a:cxn ang="0">
                    <a:pos x="712" y="0"/>
                  </a:cxn>
                </a:cxnLst>
                <a:rect l="0" t="0" r="r" b="b"/>
                <a:pathLst>
                  <a:path w="5300" h="4266">
                    <a:moveTo>
                      <a:pt x="712" y="0"/>
                    </a:moveTo>
                    <a:cubicBezTo>
                      <a:pt x="319" y="0"/>
                      <a:pt x="0" y="318"/>
                      <a:pt x="0" y="711"/>
                    </a:cubicBezTo>
                    <a:lnTo>
                      <a:pt x="0" y="3555"/>
                    </a:lnTo>
                    <a:cubicBezTo>
                      <a:pt x="0" y="3948"/>
                      <a:pt x="319" y="4266"/>
                      <a:pt x="712" y="4266"/>
                    </a:cubicBezTo>
                    <a:lnTo>
                      <a:pt x="4589" y="4266"/>
                    </a:lnTo>
                    <a:cubicBezTo>
                      <a:pt x="4982" y="4266"/>
                      <a:pt x="5300" y="3948"/>
                      <a:pt x="5300" y="3555"/>
                    </a:cubicBezTo>
                    <a:lnTo>
                      <a:pt x="5300" y="711"/>
                    </a:lnTo>
                    <a:cubicBezTo>
                      <a:pt x="5300" y="318"/>
                      <a:pt x="4982" y="0"/>
                      <a:pt x="4589" y="0"/>
                    </a:cubicBezTo>
                    <a:lnTo>
                      <a:pt x="712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739" name="Rectangle 59"/>
            <p:cNvSpPr>
              <a:spLocks noChangeArrowheads="1"/>
            </p:cNvSpPr>
            <p:nvPr/>
          </p:nvSpPr>
          <p:spPr bwMode="auto">
            <a:xfrm>
              <a:off x="2391" y="2363"/>
              <a:ext cx="353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پانل</a:t>
              </a: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740" name="Rectangle 60"/>
            <p:cNvSpPr>
              <a:spLocks noChangeArrowheads="1"/>
            </p:cNvSpPr>
            <p:nvPr/>
          </p:nvSpPr>
          <p:spPr bwMode="auto">
            <a:xfrm>
              <a:off x="2334" y="2498"/>
              <a:ext cx="475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هوافضا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63"/>
            <p:cNvGrpSpPr>
              <a:grpSpLocks/>
            </p:cNvGrpSpPr>
            <p:nvPr/>
          </p:nvGrpSpPr>
          <p:grpSpPr bwMode="auto">
            <a:xfrm>
              <a:off x="201" y="2332"/>
              <a:ext cx="623" cy="379"/>
              <a:chOff x="201" y="2332"/>
              <a:chExt cx="623" cy="379"/>
            </a:xfrm>
          </p:grpSpPr>
          <p:sp>
            <p:nvSpPr>
              <p:cNvPr id="455741" name="Freeform 61"/>
              <p:cNvSpPr>
                <a:spLocks/>
              </p:cNvSpPr>
              <p:nvPr/>
            </p:nvSpPr>
            <p:spPr bwMode="auto">
              <a:xfrm>
                <a:off x="201" y="2332"/>
                <a:ext cx="623" cy="379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0" y="711"/>
                  </a:cxn>
                  <a:cxn ang="0">
                    <a:pos x="0" y="3555"/>
                  </a:cxn>
                  <a:cxn ang="0">
                    <a:pos x="711" y="4266"/>
                  </a:cxn>
                  <a:cxn ang="0">
                    <a:pos x="4597" y="4266"/>
                  </a:cxn>
                  <a:cxn ang="0">
                    <a:pos x="5308" y="3555"/>
                  </a:cxn>
                  <a:cxn ang="0">
                    <a:pos x="5308" y="711"/>
                  </a:cxn>
                  <a:cxn ang="0">
                    <a:pos x="4597" y="0"/>
                  </a:cxn>
                  <a:cxn ang="0">
                    <a:pos x="711" y="0"/>
                  </a:cxn>
                </a:cxnLst>
                <a:rect l="0" t="0" r="r" b="b"/>
                <a:pathLst>
                  <a:path w="5308" h="4266">
                    <a:moveTo>
                      <a:pt x="711" y="0"/>
                    </a:moveTo>
                    <a:cubicBezTo>
                      <a:pt x="318" y="0"/>
                      <a:pt x="0" y="318"/>
                      <a:pt x="0" y="711"/>
                    </a:cubicBezTo>
                    <a:lnTo>
                      <a:pt x="0" y="3555"/>
                    </a:lnTo>
                    <a:cubicBezTo>
                      <a:pt x="0" y="3948"/>
                      <a:pt x="318" y="4266"/>
                      <a:pt x="711" y="4266"/>
                    </a:cubicBezTo>
                    <a:lnTo>
                      <a:pt x="4597" y="4266"/>
                    </a:lnTo>
                    <a:cubicBezTo>
                      <a:pt x="4990" y="4266"/>
                      <a:pt x="5308" y="3948"/>
                      <a:pt x="5308" y="3555"/>
                    </a:cubicBezTo>
                    <a:lnTo>
                      <a:pt x="5308" y="711"/>
                    </a:lnTo>
                    <a:cubicBezTo>
                      <a:pt x="5308" y="318"/>
                      <a:pt x="4990" y="0"/>
                      <a:pt x="4597" y="0"/>
                    </a:cubicBez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CC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742" name="Freeform 62"/>
              <p:cNvSpPr>
                <a:spLocks/>
              </p:cNvSpPr>
              <p:nvPr/>
            </p:nvSpPr>
            <p:spPr bwMode="auto">
              <a:xfrm>
                <a:off x="201" y="2332"/>
                <a:ext cx="623" cy="379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0" y="711"/>
                  </a:cxn>
                  <a:cxn ang="0">
                    <a:pos x="0" y="3555"/>
                  </a:cxn>
                  <a:cxn ang="0">
                    <a:pos x="711" y="4266"/>
                  </a:cxn>
                  <a:cxn ang="0">
                    <a:pos x="4597" y="4266"/>
                  </a:cxn>
                  <a:cxn ang="0">
                    <a:pos x="5308" y="3555"/>
                  </a:cxn>
                  <a:cxn ang="0">
                    <a:pos x="5308" y="711"/>
                  </a:cxn>
                  <a:cxn ang="0">
                    <a:pos x="4597" y="0"/>
                  </a:cxn>
                  <a:cxn ang="0">
                    <a:pos x="711" y="0"/>
                  </a:cxn>
                </a:cxnLst>
                <a:rect l="0" t="0" r="r" b="b"/>
                <a:pathLst>
                  <a:path w="5308" h="4266">
                    <a:moveTo>
                      <a:pt x="711" y="0"/>
                    </a:moveTo>
                    <a:cubicBezTo>
                      <a:pt x="318" y="0"/>
                      <a:pt x="0" y="318"/>
                      <a:pt x="0" y="711"/>
                    </a:cubicBezTo>
                    <a:lnTo>
                      <a:pt x="0" y="3555"/>
                    </a:lnTo>
                    <a:cubicBezTo>
                      <a:pt x="0" y="3948"/>
                      <a:pt x="318" y="4266"/>
                      <a:pt x="711" y="4266"/>
                    </a:cubicBezTo>
                    <a:lnTo>
                      <a:pt x="4597" y="4266"/>
                    </a:lnTo>
                    <a:cubicBezTo>
                      <a:pt x="4990" y="4266"/>
                      <a:pt x="5308" y="3948"/>
                      <a:pt x="5308" y="3555"/>
                    </a:cubicBezTo>
                    <a:lnTo>
                      <a:pt x="5308" y="711"/>
                    </a:lnTo>
                    <a:cubicBezTo>
                      <a:pt x="5308" y="318"/>
                      <a:pt x="4990" y="0"/>
                      <a:pt x="4597" y="0"/>
                    </a:cubicBezTo>
                    <a:lnTo>
                      <a:pt x="711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744" name="Rectangle 64"/>
            <p:cNvSpPr>
              <a:spLocks noChangeArrowheads="1"/>
            </p:cNvSpPr>
            <p:nvPr/>
          </p:nvSpPr>
          <p:spPr bwMode="auto">
            <a:xfrm>
              <a:off x="412" y="2363"/>
              <a:ext cx="317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پانل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745" name="Rectangle 65"/>
            <p:cNvSpPr>
              <a:spLocks noChangeArrowheads="1"/>
            </p:cNvSpPr>
            <p:nvPr/>
          </p:nvSpPr>
          <p:spPr bwMode="auto">
            <a:xfrm>
              <a:off x="367" y="2498"/>
              <a:ext cx="397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انرژ</a:t>
              </a: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?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" name="Group 68"/>
            <p:cNvGrpSpPr>
              <a:grpSpLocks/>
            </p:cNvGrpSpPr>
            <p:nvPr/>
          </p:nvGrpSpPr>
          <p:grpSpPr bwMode="auto">
            <a:xfrm>
              <a:off x="1200" y="2970"/>
              <a:ext cx="3387" cy="613"/>
              <a:chOff x="1200" y="2970"/>
              <a:chExt cx="3387" cy="613"/>
            </a:xfrm>
          </p:grpSpPr>
          <p:sp>
            <p:nvSpPr>
              <p:cNvPr id="455746" name="Freeform 66"/>
              <p:cNvSpPr>
                <a:spLocks/>
              </p:cNvSpPr>
              <p:nvPr/>
            </p:nvSpPr>
            <p:spPr bwMode="auto">
              <a:xfrm>
                <a:off x="1200" y="2970"/>
                <a:ext cx="3387" cy="613"/>
              </a:xfrm>
              <a:custGeom>
                <a:avLst/>
                <a:gdLst/>
                <a:ahLst/>
                <a:cxnLst>
                  <a:cxn ang="0">
                    <a:pos x="575" y="0"/>
                  </a:cxn>
                  <a:cxn ang="0">
                    <a:pos x="0" y="575"/>
                  </a:cxn>
                  <a:cxn ang="0">
                    <a:pos x="0" y="2872"/>
                  </a:cxn>
                  <a:cxn ang="0">
                    <a:pos x="575" y="3446"/>
                  </a:cxn>
                  <a:cxn ang="0">
                    <a:pos x="13864" y="3446"/>
                  </a:cxn>
                  <a:cxn ang="0">
                    <a:pos x="14438" y="2872"/>
                  </a:cxn>
                  <a:cxn ang="0">
                    <a:pos x="14438" y="575"/>
                  </a:cxn>
                  <a:cxn ang="0">
                    <a:pos x="13864" y="0"/>
                  </a:cxn>
                  <a:cxn ang="0">
                    <a:pos x="575" y="0"/>
                  </a:cxn>
                </a:cxnLst>
                <a:rect l="0" t="0" r="r" b="b"/>
                <a:pathLst>
                  <a:path w="14438" h="3446">
                    <a:moveTo>
                      <a:pt x="575" y="0"/>
                    </a:moveTo>
                    <a:cubicBezTo>
                      <a:pt x="258" y="0"/>
                      <a:pt x="0" y="257"/>
                      <a:pt x="0" y="575"/>
                    </a:cubicBezTo>
                    <a:lnTo>
                      <a:pt x="0" y="2872"/>
                    </a:lnTo>
                    <a:cubicBezTo>
                      <a:pt x="0" y="3189"/>
                      <a:pt x="258" y="3446"/>
                      <a:pt x="575" y="3446"/>
                    </a:cubicBezTo>
                    <a:lnTo>
                      <a:pt x="13864" y="3446"/>
                    </a:lnTo>
                    <a:cubicBezTo>
                      <a:pt x="14181" y="3446"/>
                      <a:pt x="14438" y="3189"/>
                      <a:pt x="14438" y="2872"/>
                    </a:cubicBezTo>
                    <a:lnTo>
                      <a:pt x="14438" y="575"/>
                    </a:lnTo>
                    <a:cubicBezTo>
                      <a:pt x="14438" y="257"/>
                      <a:pt x="14181" y="0"/>
                      <a:pt x="13864" y="0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rgbClr val="BBE0E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747" name="Freeform 67"/>
              <p:cNvSpPr>
                <a:spLocks/>
              </p:cNvSpPr>
              <p:nvPr/>
            </p:nvSpPr>
            <p:spPr bwMode="auto">
              <a:xfrm>
                <a:off x="1200" y="2970"/>
                <a:ext cx="3387" cy="613"/>
              </a:xfrm>
              <a:custGeom>
                <a:avLst/>
                <a:gdLst/>
                <a:ahLst/>
                <a:cxnLst>
                  <a:cxn ang="0">
                    <a:pos x="575" y="0"/>
                  </a:cxn>
                  <a:cxn ang="0">
                    <a:pos x="0" y="575"/>
                  </a:cxn>
                  <a:cxn ang="0">
                    <a:pos x="0" y="2872"/>
                  </a:cxn>
                  <a:cxn ang="0">
                    <a:pos x="575" y="3446"/>
                  </a:cxn>
                  <a:cxn ang="0">
                    <a:pos x="13864" y="3446"/>
                  </a:cxn>
                  <a:cxn ang="0">
                    <a:pos x="14438" y="2872"/>
                  </a:cxn>
                  <a:cxn ang="0">
                    <a:pos x="14438" y="575"/>
                  </a:cxn>
                  <a:cxn ang="0">
                    <a:pos x="13864" y="0"/>
                  </a:cxn>
                  <a:cxn ang="0">
                    <a:pos x="575" y="0"/>
                  </a:cxn>
                </a:cxnLst>
                <a:rect l="0" t="0" r="r" b="b"/>
                <a:pathLst>
                  <a:path w="14438" h="3446">
                    <a:moveTo>
                      <a:pt x="575" y="0"/>
                    </a:moveTo>
                    <a:cubicBezTo>
                      <a:pt x="258" y="0"/>
                      <a:pt x="0" y="257"/>
                      <a:pt x="0" y="575"/>
                    </a:cubicBezTo>
                    <a:lnTo>
                      <a:pt x="0" y="2872"/>
                    </a:lnTo>
                    <a:cubicBezTo>
                      <a:pt x="0" y="3189"/>
                      <a:pt x="258" y="3446"/>
                      <a:pt x="575" y="3446"/>
                    </a:cubicBezTo>
                    <a:lnTo>
                      <a:pt x="13864" y="3446"/>
                    </a:lnTo>
                    <a:cubicBezTo>
                      <a:pt x="14181" y="3446"/>
                      <a:pt x="14438" y="3189"/>
                      <a:pt x="14438" y="2872"/>
                    </a:cubicBezTo>
                    <a:lnTo>
                      <a:pt x="14438" y="575"/>
                    </a:lnTo>
                    <a:cubicBezTo>
                      <a:pt x="14438" y="257"/>
                      <a:pt x="14181" y="0"/>
                      <a:pt x="13864" y="0"/>
                    </a:cubicBezTo>
                    <a:lnTo>
                      <a:pt x="575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749" name="Rectangle 69"/>
            <p:cNvSpPr>
              <a:spLocks noChangeArrowheads="1"/>
            </p:cNvSpPr>
            <p:nvPr/>
          </p:nvSpPr>
          <p:spPr bwMode="auto">
            <a:xfrm>
              <a:off x="2234" y="3113"/>
              <a:ext cx="1539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2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استخر خبرگان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750" name="Freeform 70"/>
            <p:cNvSpPr>
              <a:spLocks/>
            </p:cNvSpPr>
            <p:nvPr/>
          </p:nvSpPr>
          <p:spPr bwMode="auto">
            <a:xfrm>
              <a:off x="513" y="2711"/>
              <a:ext cx="687" cy="566"/>
            </a:xfrm>
            <a:custGeom>
              <a:avLst/>
              <a:gdLst/>
              <a:ahLst/>
              <a:cxnLst>
                <a:cxn ang="0">
                  <a:pos x="687" y="566"/>
                </a:cxn>
                <a:cxn ang="0">
                  <a:pos x="0" y="566"/>
                </a:cxn>
                <a:cxn ang="0">
                  <a:pos x="0" y="0"/>
                </a:cxn>
              </a:cxnLst>
              <a:rect l="0" t="0" r="r" b="b"/>
              <a:pathLst>
                <a:path w="687" h="566">
                  <a:moveTo>
                    <a:pt x="687" y="566"/>
                  </a:moveTo>
                  <a:lnTo>
                    <a:pt x="0" y="566"/>
                  </a:lnTo>
                  <a:lnTo>
                    <a:pt x="0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51" name="Freeform 71"/>
            <p:cNvSpPr>
              <a:spLocks/>
            </p:cNvSpPr>
            <p:nvPr/>
          </p:nvSpPr>
          <p:spPr bwMode="auto">
            <a:xfrm>
              <a:off x="2894" y="2711"/>
              <a:ext cx="1741" cy="259"/>
            </a:xfrm>
            <a:custGeom>
              <a:avLst/>
              <a:gdLst/>
              <a:ahLst/>
              <a:cxnLst>
                <a:cxn ang="0">
                  <a:pos x="0" y="259"/>
                </a:cxn>
                <a:cxn ang="0">
                  <a:pos x="0" y="130"/>
                </a:cxn>
                <a:cxn ang="0">
                  <a:pos x="1741" y="130"/>
                </a:cxn>
                <a:cxn ang="0">
                  <a:pos x="1741" y="0"/>
                </a:cxn>
              </a:cxnLst>
              <a:rect l="0" t="0" r="r" b="b"/>
              <a:pathLst>
                <a:path w="1741" h="259">
                  <a:moveTo>
                    <a:pt x="0" y="259"/>
                  </a:moveTo>
                  <a:lnTo>
                    <a:pt x="0" y="130"/>
                  </a:lnTo>
                  <a:lnTo>
                    <a:pt x="1741" y="130"/>
                  </a:lnTo>
                  <a:lnTo>
                    <a:pt x="1741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52" name="Freeform 72"/>
            <p:cNvSpPr>
              <a:spLocks/>
            </p:cNvSpPr>
            <p:nvPr/>
          </p:nvSpPr>
          <p:spPr bwMode="auto">
            <a:xfrm>
              <a:off x="4587" y="2718"/>
              <a:ext cx="759" cy="559"/>
            </a:xfrm>
            <a:custGeom>
              <a:avLst/>
              <a:gdLst/>
              <a:ahLst/>
              <a:cxnLst>
                <a:cxn ang="0">
                  <a:pos x="0" y="559"/>
                </a:cxn>
                <a:cxn ang="0">
                  <a:pos x="759" y="559"/>
                </a:cxn>
                <a:cxn ang="0">
                  <a:pos x="759" y="0"/>
                </a:cxn>
              </a:cxnLst>
              <a:rect l="0" t="0" r="r" b="b"/>
              <a:pathLst>
                <a:path w="759" h="559">
                  <a:moveTo>
                    <a:pt x="0" y="559"/>
                  </a:moveTo>
                  <a:lnTo>
                    <a:pt x="759" y="559"/>
                  </a:lnTo>
                  <a:lnTo>
                    <a:pt x="759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53" name="Freeform 73"/>
            <p:cNvSpPr>
              <a:spLocks/>
            </p:cNvSpPr>
            <p:nvPr/>
          </p:nvSpPr>
          <p:spPr bwMode="auto">
            <a:xfrm>
              <a:off x="2894" y="2711"/>
              <a:ext cx="1031" cy="259"/>
            </a:xfrm>
            <a:custGeom>
              <a:avLst/>
              <a:gdLst/>
              <a:ahLst/>
              <a:cxnLst>
                <a:cxn ang="0">
                  <a:pos x="0" y="259"/>
                </a:cxn>
                <a:cxn ang="0">
                  <a:pos x="0" y="130"/>
                </a:cxn>
                <a:cxn ang="0">
                  <a:pos x="1031" y="130"/>
                </a:cxn>
                <a:cxn ang="0">
                  <a:pos x="1031" y="0"/>
                </a:cxn>
              </a:cxnLst>
              <a:rect l="0" t="0" r="r" b="b"/>
              <a:pathLst>
                <a:path w="1031" h="259">
                  <a:moveTo>
                    <a:pt x="0" y="259"/>
                  </a:moveTo>
                  <a:lnTo>
                    <a:pt x="0" y="130"/>
                  </a:lnTo>
                  <a:lnTo>
                    <a:pt x="1031" y="130"/>
                  </a:lnTo>
                  <a:lnTo>
                    <a:pt x="1031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54" name="Freeform 74"/>
            <p:cNvSpPr>
              <a:spLocks/>
            </p:cNvSpPr>
            <p:nvPr/>
          </p:nvSpPr>
          <p:spPr bwMode="auto">
            <a:xfrm>
              <a:off x="1179" y="2711"/>
              <a:ext cx="1715" cy="259"/>
            </a:xfrm>
            <a:custGeom>
              <a:avLst/>
              <a:gdLst/>
              <a:ahLst/>
              <a:cxnLst>
                <a:cxn ang="0">
                  <a:pos x="1715" y="259"/>
                </a:cxn>
                <a:cxn ang="0">
                  <a:pos x="1715" y="130"/>
                </a:cxn>
                <a:cxn ang="0">
                  <a:pos x="0" y="130"/>
                </a:cxn>
                <a:cxn ang="0">
                  <a:pos x="0" y="0"/>
                </a:cxn>
              </a:cxnLst>
              <a:rect l="0" t="0" r="r" b="b"/>
              <a:pathLst>
                <a:path w="1715" h="259">
                  <a:moveTo>
                    <a:pt x="1715" y="259"/>
                  </a:moveTo>
                  <a:lnTo>
                    <a:pt x="1715" y="130"/>
                  </a:lnTo>
                  <a:lnTo>
                    <a:pt x="0" y="130"/>
                  </a:lnTo>
                  <a:lnTo>
                    <a:pt x="0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" name="Group 77"/>
            <p:cNvGrpSpPr>
              <a:grpSpLocks/>
            </p:cNvGrpSpPr>
            <p:nvPr/>
          </p:nvGrpSpPr>
          <p:grpSpPr bwMode="auto">
            <a:xfrm>
              <a:off x="1531" y="2339"/>
              <a:ext cx="623" cy="379"/>
              <a:chOff x="1531" y="2339"/>
              <a:chExt cx="623" cy="379"/>
            </a:xfrm>
          </p:grpSpPr>
          <p:sp>
            <p:nvSpPr>
              <p:cNvPr id="455755" name="Freeform 75"/>
              <p:cNvSpPr>
                <a:spLocks/>
              </p:cNvSpPr>
              <p:nvPr/>
            </p:nvSpPr>
            <p:spPr bwMode="auto">
              <a:xfrm>
                <a:off x="1531" y="2339"/>
                <a:ext cx="623" cy="379"/>
              </a:xfrm>
              <a:custGeom>
                <a:avLst/>
                <a:gdLst/>
                <a:ahLst/>
                <a:cxnLst>
                  <a:cxn ang="0">
                    <a:pos x="712" y="0"/>
                  </a:cxn>
                  <a:cxn ang="0">
                    <a:pos x="0" y="711"/>
                  </a:cxn>
                  <a:cxn ang="0">
                    <a:pos x="0" y="3555"/>
                  </a:cxn>
                  <a:cxn ang="0">
                    <a:pos x="712" y="4266"/>
                  </a:cxn>
                  <a:cxn ang="0">
                    <a:pos x="4598" y="4266"/>
                  </a:cxn>
                  <a:cxn ang="0">
                    <a:pos x="5309" y="3555"/>
                  </a:cxn>
                  <a:cxn ang="0">
                    <a:pos x="5309" y="711"/>
                  </a:cxn>
                  <a:cxn ang="0">
                    <a:pos x="4598" y="0"/>
                  </a:cxn>
                  <a:cxn ang="0">
                    <a:pos x="712" y="0"/>
                  </a:cxn>
                </a:cxnLst>
                <a:rect l="0" t="0" r="r" b="b"/>
                <a:pathLst>
                  <a:path w="5309" h="4266">
                    <a:moveTo>
                      <a:pt x="712" y="0"/>
                    </a:moveTo>
                    <a:cubicBezTo>
                      <a:pt x="319" y="0"/>
                      <a:pt x="0" y="318"/>
                      <a:pt x="0" y="711"/>
                    </a:cubicBezTo>
                    <a:lnTo>
                      <a:pt x="0" y="3555"/>
                    </a:lnTo>
                    <a:cubicBezTo>
                      <a:pt x="0" y="3948"/>
                      <a:pt x="319" y="4266"/>
                      <a:pt x="712" y="4266"/>
                    </a:cubicBezTo>
                    <a:lnTo>
                      <a:pt x="4598" y="4266"/>
                    </a:lnTo>
                    <a:cubicBezTo>
                      <a:pt x="4990" y="4266"/>
                      <a:pt x="5309" y="3948"/>
                      <a:pt x="5309" y="3555"/>
                    </a:cubicBezTo>
                    <a:lnTo>
                      <a:pt x="5309" y="711"/>
                    </a:lnTo>
                    <a:cubicBezTo>
                      <a:pt x="5309" y="318"/>
                      <a:pt x="4990" y="0"/>
                      <a:pt x="4598" y="0"/>
                    </a:cubicBez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CC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756" name="Freeform 76"/>
              <p:cNvSpPr>
                <a:spLocks/>
              </p:cNvSpPr>
              <p:nvPr/>
            </p:nvSpPr>
            <p:spPr bwMode="auto">
              <a:xfrm>
                <a:off x="1531" y="2339"/>
                <a:ext cx="623" cy="379"/>
              </a:xfrm>
              <a:custGeom>
                <a:avLst/>
                <a:gdLst/>
                <a:ahLst/>
                <a:cxnLst>
                  <a:cxn ang="0">
                    <a:pos x="712" y="0"/>
                  </a:cxn>
                  <a:cxn ang="0">
                    <a:pos x="0" y="711"/>
                  </a:cxn>
                  <a:cxn ang="0">
                    <a:pos x="0" y="3555"/>
                  </a:cxn>
                  <a:cxn ang="0">
                    <a:pos x="712" y="4266"/>
                  </a:cxn>
                  <a:cxn ang="0">
                    <a:pos x="4598" y="4266"/>
                  </a:cxn>
                  <a:cxn ang="0">
                    <a:pos x="5309" y="3555"/>
                  </a:cxn>
                  <a:cxn ang="0">
                    <a:pos x="5309" y="711"/>
                  </a:cxn>
                  <a:cxn ang="0">
                    <a:pos x="4598" y="0"/>
                  </a:cxn>
                  <a:cxn ang="0">
                    <a:pos x="712" y="0"/>
                  </a:cxn>
                </a:cxnLst>
                <a:rect l="0" t="0" r="r" b="b"/>
                <a:pathLst>
                  <a:path w="5309" h="4266">
                    <a:moveTo>
                      <a:pt x="712" y="0"/>
                    </a:moveTo>
                    <a:cubicBezTo>
                      <a:pt x="319" y="0"/>
                      <a:pt x="0" y="318"/>
                      <a:pt x="0" y="711"/>
                    </a:cubicBezTo>
                    <a:lnTo>
                      <a:pt x="0" y="3555"/>
                    </a:lnTo>
                    <a:cubicBezTo>
                      <a:pt x="0" y="3948"/>
                      <a:pt x="319" y="4266"/>
                      <a:pt x="712" y="4266"/>
                    </a:cubicBezTo>
                    <a:lnTo>
                      <a:pt x="4598" y="4266"/>
                    </a:lnTo>
                    <a:cubicBezTo>
                      <a:pt x="4990" y="4266"/>
                      <a:pt x="5309" y="3948"/>
                      <a:pt x="5309" y="3555"/>
                    </a:cubicBezTo>
                    <a:lnTo>
                      <a:pt x="5309" y="711"/>
                    </a:lnTo>
                    <a:cubicBezTo>
                      <a:pt x="5309" y="318"/>
                      <a:pt x="4990" y="0"/>
                      <a:pt x="4598" y="0"/>
                    </a:cubicBezTo>
                    <a:lnTo>
                      <a:pt x="712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758" name="Rectangle 78"/>
            <p:cNvSpPr>
              <a:spLocks noChangeArrowheads="1"/>
            </p:cNvSpPr>
            <p:nvPr/>
          </p:nvSpPr>
          <p:spPr bwMode="auto">
            <a:xfrm>
              <a:off x="1726" y="2377"/>
              <a:ext cx="353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پانل</a:t>
              </a: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 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759" name="Rectangle 79"/>
            <p:cNvSpPr>
              <a:spLocks noChangeArrowheads="1"/>
            </p:cNvSpPr>
            <p:nvPr/>
          </p:nvSpPr>
          <p:spPr bwMode="auto">
            <a:xfrm>
              <a:off x="1545" y="2514"/>
              <a:ext cx="72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ز?ست‌فناور</a:t>
              </a:r>
              <a:r>
                <a:rPr kumimoji="0" lang="en-US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?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760" name="Freeform 80"/>
            <p:cNvSpPr>
              <a:spLocks/>
            </p:cNvSpPr>
            <p:nvPr/>
          </p:nvSpPr>
          <p:spPr bwMode="auto">
            <a:xfrm>
              <a:off x="1843" y="2718"/>
              <a:ext cx="1051" cy="252"/>
            </a:xfrm>
            <a:custGeom>
              <a:avLst/>
              <a:gdLst/>
              <a:ahLst/>
              <a:cxnLst>
                <a:cxn ang="0">
                  <a:pos x="1051" y="252"/>
                </a:cxn>
                <a:cxn ang="0">
                  <a:pos x="1051" y="127"/>
                </a:cxn>
                <a:cxn ang="0">
                  <a:pos x="0" y="127"/>
                </a:cxn>
                <a:cxn ang="0">
                  <a:pos x="0" y="0"/>
                </a:cxn>
              </a:cxnLst>
              <a:rect l="0" t="0" r="r" b="b"/>
              <a:pathLst>
                <a:path w="1051" h="252">
                  <a:moveTo>
                    <a:pt x="1051" y="252"/>
                  </a:moveTo>
                  <a:lnTo>
                    <a:pt x="1051" y="127"/>
                  </a:lnTo>
                  <a:lnTo>
                    <a:pt x="0" y="127"/>
                  </a:lnTo>
                  <a:lnTo>
                    <a:pt x="0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83"/>
            <p:cNvGrpSpPr>
              <a:grpSpLocks/>
            </p:cNvGrpSpPr>
            <p:nvPr/>
          </p:nvGrpSpPr>
          <p:grpSpPr bwMode="auto">
            <a:xfrm>
              <a:off x="2906" y="2339"/>
              <a:ext cx="622" cy="379"/>
              <a:chOff x="2906" y="2339"/>
              <a:chExt cx="622" cy="379"/>
            </a:xfrm>
          </p:grpSpPr>
          <p:sp>
            <p:nvSpPr>
              <p:cNvPr id="455761" name="Freeform 81"/>
              <p:cNvSpPr>
                <a:spLocks/>
              </p:cNvSpPr>
              <p:nvPr/>
            </p:nvSpPr>
            <p:spPr bwMode="auto">
              <a:xfrm>
                <a:off x="2906" y="2339"/>
                <a:ext cx="622" cy="379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0" y="711"/>
                  </a:cxn>
                  <a:cxn ang="0">
                    <a:pos x="0" y="3555"/>
                  </a:cxn>
                  <a:cxn ang="0">
                    <a:pos x="711" y="4266"/>
                  </a:cxn>
                  <a:cxn ang="0">
                    <a:pos x="4589" y="4266"/>
                  </a:cxn>
                  <a:cxn ang="0">
                    <a:pos x="5300" y="3555"/>
                  </a:cxn>
                  <a:cxn ang="0">
                    <a:pos x="5300" y="711"/>
                  </a:cxn>
                  <a:cxn ang="0">
                    <a:pos x="4589" y="0"/>
                  </a:cxn>
                  <a:cxn ang="0">
                    <a:pos x="711" y="0"/>
                  </a:cxn>
                </a:cxnLst>
                <a:rect l="0" t="0" r="r" b="b"/>
                <a:pathLst>
                  <a:path w="5300" h="4266">
                    <a:moveTo>
                      <a:pt x="711" y="0"/>
                    </a:moveTo>
                    <a:cubicBezTo>
                      <a:pt x="319" y="0"/>
                      <a:pt x="0" y="318"/>
                      <a:pt x="0" y="711"/>
                    </a:cubicBezTo>
                    <a:lnTo>
                      <a:pt x="0" y="3555"/>
                    </a:lnTo>
                    <a:cubicBezTo>
                      <a:pt x="0" y="3948"/>
                      <a:pt x="319" y="4266"/>
                      <a:pt x="711" y="4266"/>
                    </a:cubicBezTo>
                    <a:lnTo>
                      <a:pt x="4589" y="4266"/>
                    </a:lnTo>
                    <a:cubicBezTo>
                      <a:pt x="4982" y="4266"/>
                      <a:pt x="5300" y="3948"/>
                      <a:pt x="5300" y="3555"/>
                    </a:cubicBezTo>
                    <a:lnTo>
                      <a:pt x="5300" y="711"/>
                    </a:lnTo>
                    <a:cubicBezTo>
                      <a:pt x="5300" y="318"/>
                      <a:pt x="4982" y="0"/>
                      <a:pt x="4589" y="0"/>
                    </a:cubicBez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CC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762" name="Freeform 82"/>
              <p:cNvSpPr>
                <a:spLocks/>
              </p:cNvSpPr>
              <p:nvPr/>
            </p:nvSpPr>
            <p:spPr bwMode="auto">
              <a:xfrm>
                <a:off x="2906" y="2339"/>
                <a:ext cx="622" cy="379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0" y="711"/>
                  </a:cxn>
                  <a:cxn ang="0">
                    <a:pos x="0" y="3555"/>
                  </a:cxn>
                  <a:cxn ang="0">
                    <a:pos x="711" y="4266"/>
                  </a:cxn>
                  <a:cxn ang="0">
                    <a:pos x="4589" y="4266"/>
                  </a:cxn>
                  <a:cxn ang="0">
                    <a:pos x="5300" y="3555"/>
                  </a:cxn>
                  <a:cxn ang="0">
                    <a:pos x="5300" y="711"/>
                  </a:cxn>
                  <a:cxn ang="0">
                    <a:pos x="4589" y="0"/>
                  </a:cxn>
                  <a:cxn ang="0">
                    <a:pos x="711" y="0"/>
                  </a:cxn>
                </a:cxnLst>
                <a:rect l="0" t="0" r="r" b="b"/>
                <a:pathLst>
                  <a:path w="5300" h="4266">
                    <a:moveTo>
                      <a:pt x="711" y="0"/>
                    </a:moveTo>
                    <a:cubicBezTo>
                      <a:pt x="319" y="0"/>
                      <a:pt x="0" y="318"/>
                      <a:pt x="0" y="711"/>
                    </a:cubicBezTo>
                    <a:lnTo>
                      <a:pt x="0" y="3555"/>
                    </a:lnTo>
                    <a:cubicBezTo>
                      <a:pt x="0" y="3948"/>
                      <a:pt x="319" y="4266"/>
                      <a:pt x="711" y="4266"/>
                    </a:cubicBezTo>
                    <a:lnTo>
                      <a:pt x="4589" y="4266"/>
                    </a:lnTo>
                    <a:cubicBezTo>
                      <a:pt x="4982" y="4266"/>
                      <a:pt x="5300" y="3948"/>
                      <a:pt x="5300" y="3555"/>
                    </a:cubicBezTo>
                    <a:lnTo>
                      <a:pt x="5300" y="711"/>
                    </a:lnTo>
                    <a:cubicBezTo>
                      <a:pt x="5300" y="318"/>
                      <a:pt x="4982" y="0"/>
                      <a:pt x="4589" y="0"/>
                    </a:cubicBezTo>
                    <a:lnTo>
                      <a:pt x="711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764" name="Rectangle 84"/>
            <p:cNvSpPr>
              <a:spLocks noChangeArrowheads="1"/>
            </p:cNvSpPr>
            <p:nvPr/>
          </p:nvSpPr>
          <p:spPr bwMode="auto">
            <a:xfrm>
              <a:off x="3115" y="2370"/>
              <a:ext cx="317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پانل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765" name="Rectangle 85"/>
            <p:cNvSpPr>
              <a:spLocks noChangeArrowheads="1"/>
            </p:cNvSpPr>
            <p:nvPr/>
          </p:nvSpPr>
          <p:spPr bwMode="auto">
            <a:xfrm>
              <a:off x="3119" y="2505"/>
              <a:ext cx="35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در?ا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766" name="Freeform 86"/>
            <p:cNvSpPr>
              <a:spLocks/>
            </p:cNvSpPr>
            <p:nvPr/>
          </p:nvSpPr>
          <p:spPr bwMode="auto">
            <a:xfrm>
              <a:off x="3217" y="1517"/>
              <a:ext cx="231" cy="822"/>
            </a:xfrm>
            <a:custGeom>
              <a:avLst/>
              <a:gdLst/>
              <a:ahLst/>
              <a:cxnLst>
                <a:cxn ang="0">
                  <a:pos x="0" y="822"/>
                </a:cxn>
                <a:cxn ang="0">
                  <a:pos x="0" y="760"/>
                </a:cxn>
                <a:cxn ang="0">
                  <a:pos x="231" y="760"/>
                </a:cxn>
                <a:cxn ang="0">
                  <a:pos x="231" y="0"/>
                </a:cxn>
              </a:cxnLst>
              <a:rect l="0" t="0" r="r" b="b"/>
              <a:pathLst>
                <a:path w="231" h="822">
                  <a:moveTo>
                    <a:pt x="0" y="822"/>
                  </a:moveTo>
                  <a:lnTo>
                    <a:pt x="0" y="760"/>
                  </a:lnTo>
                  <a:lnTo>
                    <a:pt x="231" y="760"/>
                  </a:lnTo>
                  <a:lnTo>
                    <a:pt x="231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67" name="Freeform 87"/>
            <p:cNvSpPr>
              <a:spLocks/>
            </p:cNvSpPr>
            <p:nvPr/>
          </p:nvSpPr>
          <p:spPr bwMode="auto">
            <a:xfrm>
              <a:off x="2894" y="2718"/>
              <a:ext cx="323" cy="252"/>
            </a:xfrm>
            <a:custGeom>
              <a:avLst/>
              <a:gdLst/>
              <a:ahLst/>
              <a:cxnLst>
                <a:cxn ang="0">
                  <a:pos x="0" y="252"/>
                </a:cxn>
                <a:cxn ang="0">
                  <a:pos x="0" y="127"/>
                </a:cxn>
                <a:cxn ang="0">
                  <a:pos x="323" y="127"/>
                </a:cxn>
                <a:cxn ang="0">
                  <a:pos x="323" y="0"/>
                </a:cxn>
              </a:cxnLst>
              <a:rect l="0" t="0" r="r" b="b"/>
              <a:pathLst>
                <a:path w="323" h="252">
                  <a:moveTo>
                    <a:pt x="0" y="252"/>
                  </a:moveTo>
                  <a:lnTo>
                    <a:pt x="0" y="127"/>
                  </a:lnTo>
                  <a:lnTo>
                    <a:pt x="323" y="127"/>
                  </a:lnTo>
                  <a:lnTo>
                    <a:pt x="323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68" name="Freeform 88"/>
            <p:cNvSpPr>
              <a:spLocks/>
            </p:cNvSpPr>
            <p:nvPr/>
          </p:nvSpPr>
          <p:spPr bwMode="auto">
            <a:xfrm>
              <a:off x="3449" y="1517"/>
              <a:ext cx="1174" cy="278"/>
            </a:xfrm>
            <a:custGeom>
              <a:avLst/>
              <a:gdLst/>
              <a:ahLst/>
              <a:cxnLst>
                <a:cxn ang="0">
                  <a:pos x="1174" y="278"/>
                </a:cxn>
                <a:cxn ang="0">
                  <a:pos x="1174" y="225"/>
                </a:cxn>
                <a:cxn ang="0">
                  <a:pos x="0" y="225"/>
                </a:cxn>
                <a:cxn ang="0">
                  <a:pos x="0" y="0"/>
                </a:cxn>
              </a:cxnLst>
              <a:rect l="0" t="0" r="r" b="b"/>
              <a:pathLst>
                <a:path w="1174" h="278">
                  <a:moveTo>
                    <a:pt x="1174" y="278"/>
                  </a:moveTo>
                  <a:lnTo>
                    <a:pt x="1174" y="225"/>
                  </a:lnTo>
                  <a:lnTo>
                    <a:pt x="0" y="225"/>
                  </a:lnTo>
                  <a:lnTo>
                    <a:pt x="0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69" name="Freeform 89"/>
            <p:cNvSpPr>
              <a:spLocks/>
            </p:cNvSpPr>
            <p:nvPr/>
          </p:nvSpPr>
          <p:spPr bwMode="auto">
            <a:xfrm>
              <a:off x="2050" y="1517"/>
              <a:ext cx="1398" cy="278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0" y="225"/>
                </a:cxn>
                <a:cxn ang="0">
                  <a:pos x="1398" y="225"/>
                </a:cxn>
                <a:cxn ang="0">
                  <a:pos x="1398" y="0"/>
                </a:cxn>
              </a:cxnLst>
              <a:rect l="0" t="0" r="r" b="b"/>
              <a:pathLst>
                <a:path w="1398" h="278">
                  <a:moveTo>
                    <a:pt x="0" y="278"/>
                  </a:moveTo>
                  <a:lnTo>
                    <a:pt x="0" y="225"/>
                  </a:lnTo>
                  <a:lnTo>
                    <a:pt x="1398" y="225"/>
                  </a:lnTo>
                  <a:lnTo>
                    <a:pt x="1398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70" name="Freeform 90"/>
            <p:cNvSpPr>
              <a:spLocks/>
            </p:cNvSpPr>
            <p:nvPr/>
          </p:nvSpPr>
          <p:spPr bwMode="auto">
            <a:xfrm>
              <a:off x="2508" y="2711"/>
              <a:ext cx="386" cy="259"/>
            </a:xfrm>
            <a:custGeom>
              <a:avLst/>
              <a:gdLst/>
              <a:ahLst/>
              <a:cxnLst>
                <a:cxn ang="0">
                  <a:pos x="386" y="259"/>
                </a:cxn>
                <a:cxn ang="0">
                  <a:pos x="386" y="128"/>
                </a:cxn>
                <a:cxn ang="0">
                  <a:pos x="0" y="128"/>
                </a:cxn>
                <a:cxn ang="0">
                  <a:pos x="0" y="0"/>
                </a:cxn>
              </a:cxnLst>
              <a:rect l="0" t="0" r="r" b="b"/>
              <a:pathLst>
                <a:path w="386" h="259">
                  <a:moveTo>
                    <a:pt x="386" y="259"/>
                  </a:moveTo>
                  <a:lnTo>
                    <a:pt x="386" y="128"/>
                  </a:lnTo>
                  <a:lnTo>
                    <a:pt x="0" y="128"/>
                  </a:lnTo>
                  <a:lnTo>
                    <a:pt x="0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71" name="Freeform 91"/>
            <p:cNvSpPr>
              <a:spLocks/>
            </p:cNvSpPr>
            <p:nvPr/>
          </p:nvSpPr>
          <p:spPr bwMode="auto">
            <a:xfrm>
              <a:off x="513" y="1517"/>
              <a:ext cx="2935" cy="815"/>
            </a:xfrm>
            <a:custGeom>
              <a:avLst/>
              <a:gdLst/>
              <a:ahLst/>
              <a:cxnLst>
                <a:cxn ang="0">
                  <a:pos x="0" y="815"/>
                </a:cxn>
                <a:cxn ang="0">
                  <a:pos x="0" y="762"/>
                </a:cxn>
                <a:cxn ang="0">
                  <a:pos x="2935" y="762"/>
                </a:cxn>
                <a:cxn ang="0">
                  <a:pos x="2935" y="0"/>
                </a:cxn>
              </a:cxnLst>
              <a:rect l="0" t="0" r="r" b="b"/>
              <a:pathLst>
                <a:path w="2935" h="815">
                  <a:moveTo>
                    <a:pt x="0" y="815"/>
                  </a:moveTo>
                  <a:lnTo>
                    <a:pt x="0" y="762"/>
                  </a:lnTo>
                  <a:lnTo>
                    <a:pt x="2935" y="762"/>
                  </a:lnTo>
                  <a:lnTo>
                    <a:pt x="2935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72" name="Freeform 92"/>
            <p:cNvSpPr>
              <a:spLocks/>
            </p:cNvSpPr>
            <p:nvPr/>
          </p:nvSpPr>
          <p:spPr bwMode="auto">
            <a:xfrm>
              <a:off x="2508" y="1517"/>
              <a:ext cx="940" cy="815"/>
            </a:xfrm>
            <a:custGeom>
              <a:avLst/>
              <a:gdLst/>
              <a:ahLst/>
              <a:cxnLst>
                <a:cxn ang="0">
                  <a:pos x="0" y="815"/>
                </a:cxn>
                <a:cxn ang="0">
                  <a:pos x="0" y="762"/>
                </a:cxn>
                <a:cxn ang="0">
                  <a:pos x="940" y="762"/>
                </a:cxn>
                <a:cxn ang="0">
                  <a:pos x="940" y="0"/>
                </a:cxn>
              </a:cxnLst>
              <a:rect l="0" t="0" r="r" b="b"/>
              <a:pathLst>
                <a:path w="940" h="815">
                  <a:moveTo>
                    <a:pt x="0" y="815"/>
                  </a:moveTo>
                  <a:lnTo>
                    <a:pt x="0" y="762"/>
                  </a:lnTo>
                  <a:lnTo>
                    <a:pt x="940" y="762"/>
                  </a:lnTo>
                  <a:lnTo>
                    <a:pt x="940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73" name="Freeform 93"/>
            <p:cNvSpPr>
              <a:spLocks/>
            </p:cNvSpPr>
            <p:nvPr/>
          </p:nvSpPr>
          <p:spPr bwMode="auto">
            <a:xfrm>
              <a:off x="3448" y="1517"/>
              <a:ext cx="477" cy="815"/>
            </a:xfrm>
            <a:custGeom>
              <a:avLst/>
              <a:gdLst/>
              <a:ahLst/>
              <a:cxnLst>
                <a:cxn ang="0">
                  <a:pos x="477" y="815"/>
                </a:cxn>
                <a:cxn ang="0">
                  <a:pos x="477" y="762"/>
                </a:cxn>
                <a:cxn ang="0">
                  <a:pos x="0" y="762"/>
                </a:cxn>
                <a:cxn ang="0">
                  <a:pos x="0" y="0"/>
                </a:cxn>
              </a:cxnLst>
              <a:rect l="0" t="0" r="r" b="b"/>
              <a:pathLst>
                <a:path w="477" h="815">
                  <a:moveTo>
                    <a:pt x="477" y="815"/>
                  </a:moveTo>
                  <a:lnTo>
                    <a:pt x="477" y="762"/>
                  </a:lnTo>
                  <a:lnTo>
                    <a:pt x="0" y="762"/>
                  </a:lnTo>
                  <a:lnTo>
                    <a:pt x="0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74" name="Freeform 94"/>
            <p:cNvSpPr>
              <a:spLocks/>
            </p:cNvSpPr>
            <p:nvPr/>
          </p:nvSpPr>
          <p:spPr bwMode="auto">
            <a:xfrm>
              <a:off x="3449" y="1517"/>
              <a:ext cx="1897" cy="822"/>
            </a:xfrm>
            <a:custGeom>
              <a:avLst/>
              <a:gdLst/>
              <a:ahLst/>
              <a:cxnLst>
                <a:cxn ang="0">
                  <a:pos x="1897" y="822"/>
                </a:cxn>
                <a:cxn ang="0">
                  <a:pos x="1897" y="768"/>
                </a:cxn>
                <a:cxn ang="0">
                  <a:pos x="0" y="768"/>
                </a:cxn>
                <a:cxn ang="0">
                  <a:pos x="0" y="0"/>
                </a:cxn>
              </a:cxnLst>
              <a:rect l="0" t="0" r="r" b="b"/>
              <a:pathLst>
                <a:path w="1897" h="822">
                  <a:moveTo>
                    <a:pt x="1897" y="822"/>
                  </a:moveTo>
                  <a:lnTo>
                    <a:pt x="1897" y="768"/>
                  </a:lnTo>
                  <a:lnTo>
                    <a:pt x="0" y="768"/>
                  </a:lnTo>
                  <a:lnTo>
                    <a:pt x="0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75" name="Freeform 95"/>
            <p:cNvSpPr>
              <a:spLocks/>
            </p:cNvSpPr>
            <p:nvPr/>
          </p:nvSpPr>
          <p:spPr bwMode="auto">
            <a:xfrm>
              <a:off x="3449" y="1517"/>
              <a:ext cx="1186" cy="815"/>
            </a:xfrm>
            <a:custGeom>
              <a:avLst/>
              <a:gdLst/>
              <a:ahLst/>
              <a:cxnLst>
                <a:cxn ang="0">
                  <a:pos x="1186" y="815"/>
                </a:cxn>
                <a:cxn ang="0">
                  <a:pos x="1186" y="762"/>
                </a:cxn>
                <a:cxn ang="0">
                  <a:pos x="0" y="762"/>
                </a:cxn>
                <a:cxn ang="0">
                  <a:pos x="0" y="0"/>
                </a:cxn>
              </a:cxnLst>
              <a:rect l="0" t="0" r="r" b="b"/>
              <a:pathLst>
                <a:path w="1186" h="815">
                  <a:moveTo>
                    <a:pt x="1186" y="815"/>
                  </a:moveTo>
                  <a:lnTo>
                    <a:pt x="1186" y="762"/>
                  </a:lnTo>
                  <a:lnTo>
                    <a:pt x="0" y="762"/>
                  </a:lnTo>
                  <a:lnTo>
                    <a:pt x="0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76" name="Freeform 96"/>
            <p:cNvSpPr>
              <a:spLocks/>
            </p:cNvSpPr>
            <p:nvPr/>
          </p:nvSpPr>
          <p:spPr bwMode="auto">
            <a:xfrm>
              <a:off x="1179" y="1517"/>
              <a:ext cx="2269" cy="815"/>
            </a:xfrm>
            <a:custGeom>
              <a:avLst/>
              <a:gdLst/>
              <a:ahLst/>
              <a:cxnLst>
                <a:cxn ang="0">
                  <a:pos x="0" y="815"/>
                </a:cxn>
                <a:cxn ang="0">
                  <a:pos x="0" y="762"/>
                </a:cxn>
                <a:cxn ang="0">
                  <a:pos x="2269" y="762"/>
                </a:cxn>
                <a:cxn ang="0">
                  <a:pos x="2269" y="0"/>
                </a:cxn>
              </a:cxnLst>
              <a:rect l="0" t="0" r="r" b="b"/>
              <a:pathLst>
                <a:path w="2269" h="815">
                  <a:moveTo>
                    <a:pt x="0" y="815"/>
                  </a:moveTo>
                  <a:lnTo>
                    <a:pt x="0" y="762"/>
                  </a:lnTo>
                  <a:lnTo>
                    <a:pt x="2269" y="762"/>
                  </a:lnTo>
                  <a:lnTo>
                    <a:pt x="2269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77" name="Freeform 97"/>
            <p:cNvSpPr>
              <a:spLocks noEditPoints="1"/>
            </p:cNvSpPr>
            <p:nvPr/>
          </p:nvSpPr>
          <p:spPr bwMode="auto">
            <a:xfrm>
              <a:off x="1812" y="1356"/>
              <a:ext cx="805" cy="17"/>
            </a:xfrm>
            <a:custGeom>
              <a:avLst/>
              <a:gdLst/>
              <a:ahLst/>
              <a:cxnLst>
                <a:cxn ang="0">
                  <a:pos x="805" y="17"/>
                </a:cxn>
                <a:cxn ang="0">
                  <a:pos x="725" y="17"/>
                </a:cxn>
                <a:cxn ang="0">
                  <a:pos x="725" y="10"/>
                </a:cxn>
                <a:cxn ang="0">
                  <a:pos x="743" y="10"/>
                </a:cxn>
                <a:cxn ang="0">
                  <a:pos x="743" y="10"/>
                </a:cxn>
                <a:cxn ang="0">
                  <a:pos x="734" y="3"/>
                </a:cxn>
                <a:cxn ang="0">
                  <a:pos x="805" y="3"/>
                </a:cxn>
                <a:cxn ang="0">
                  <a:pos x="805" y="17"/>
                </a:cxn>
                <a:cxn ang="0">
                  <a:pos x="686" y="13"/>
                </a:cxn>
                <a:cxn ang="0">
                  <a:pos x="616" y="13"/>
                </a:cxn>
                <a:cxn ang="0">
                  <a:pos x="616" y="0"/>
                </a:cxn>
                <a:cxn ang="0">
                  <a:pos x="686" y="0"/>
                </a:cxn>
                <a:cxn ang="0">
                  <a:pos x="686" y="13"/>
                </a:cxn>
                <a:cxn ang="0">
                  <a:pos x="563" y="13"/>
                </a:cxn>
                <a:cxn ang="0">
                  <a:pos x="493" y="13"/>
                </a:cxn>
                <a:cxn ang="0">
                  <a:pos x="493" y="0"/>
                </a:cxn>
                <a:cxn ang="0">
                  <a:pos x="563" y="0"/>
                </a:cxn>
                <a:cxn ang="0">
                  <a:pos x="563" y="13"/>
                </a:cxn>
                <a:cxn ang="0">
                  <a:pos x="440" y="13"/>
                </a:cxn>
                <a:cxn ang="0">
                  <a:pos x="370" y="13"/>
                </a:cxn>
                <a:cxn ang="0">
                  <a:pos x="370" y="0"/>
                </a:cxn>
                <a:cxn ang="0">
                  <a:pos x="440" y="0"/>
                </a:cxn>
                <a:cxn ang="0">
                  <a:pos x="440" y="13"/>
                </a:cxn>
                <a:cxn ang="0">
                  <a:pos x="317" y="13"/>
                </a:cxn>
                <a:cxn ang="0">
                  <a:pos x="246" y="13"/>
                </a:cxn>
                <a:cxn ang="0">
                  <a:pos x="246" y="0"/>
                </a:cxn>
                <a:cxn ang="0">
                  <a:pos x="317" y="0"/>
                </a:cxn>
                <a:cxn ang="0">
                  <a:pos x="317" y="13"/>
                </a:cxn>
                <a:cxn ang="0">
                  <a:pos x="194" y="13"/>
                </a:cxn>
                <a:cxn ang="0">
                  <a:pos x="123" y="13"/>
                </a:cxn>
                <a:cxn ang="0">
                  <a:pos x="123" y="0"/>
                </a:cxn>
                <a:cxn ang="0">
                  <a:pos x="194" y="0"/>
                </a:cxn>
                <a:cxn ang="0">
                  <a:pos x="194" y="13"/>
                </a:cxn>
                <a:cxn ang="0">
                  <a:pos x="70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70" y="13"/>
                </a:cxn>
              </a:cxnLst>
              <a:rect l="0" t="0" r="r" b="b"/>
              <a:pathLst>
                <a:path w="805" h="17">
                  <a:moveTo>
                    <a:pt x="805" y="17"/>
                  </a:moveTo>
                  <a:lnTo>
                    <a:pt x="725" y="17"/>
                  </a:lnTo>
                  <a:lnTo>
                    <a:pt x="725" y="10"/>
                  </a:lnTo>
                  <a:lnTo>
                    <a:pt x="743" y="10"/>
                  </a:lnTo>
                  <a:lnTo>
                    <a:pt x="743" y="10"/>
                  </a:lnTo>
                  <a:lnTo>
                    <a:pt x="734" y="3"/>
                  </a:lnTo>
                  <a:lnTo>
                    <a:pt x="805" y="3"/>
                  </a:lnTo>
                  <a:lnTo>
                    <a:pt x="805" y="17"/>
                  </a:lnTo>
                  <a:close/>
                  <a:moveTo>
                    <a:pt x="686" y="13"/>
                  </a:moveTo>
                  <a:lnTo>
                    <a:pt x="616" y="13"/>
                  </a:lnTo>
                  <a:lnTo>
                    <a:pt x="616" y="0"/>
                  </a:lnTo>
                  <a:lnTo>
                    <a:pt x="686" y="0"/>
                  </a:lnTo>
                  <a:lnTo>
                    <a:pt x="686" y="13"/>
                  </a:lnTo>
                  <a:close/>
                  <a:moveTo>
                    <a:pt x="563" y="13"/>
                  </a:moveTo>
                  <a:lnTo>
                    <a:pt x="493" y="13"/>
                  </a:lnTo>
                  <a:lnTo>
                    <a:pt x="493" y="0"/>
                  </a:lnTo>
                  <a:lnTo>
                    <a:pt x="563" y="0"/>
                  </a:lnTo>
                  <a:lnTo>
                    <a:pt x="563" y="13"/>
                  </a:lnTo>
                  <a:close/>
                  <a:moveTo>
                    <a:pt x="440" y="13"/>
                  </a:moveTo>
                  <a:lnTo>
                    <a:pt x="370" y="13"/>
                  </a:lnTo>
                  <a:lnTo>
                    <a:pt x="370" y="0"/>
                  </a:lnTo>
                  <a:lnTo>
                    <a:pt x="440" y="0"/>
                  </a:lnTo>
                  <a:lnTo>
                    <a:pt x="440" y="13"/>
                  </a:lnTo>
                  <a:close/>
                  <a:moveTo>
                    <a:pt x="317" y="13"/>
                  </a:moveTo>
                  <a:lnTo>
                    <a:pt x="246" y="13"/>
                  </a:lnTo>
                  <a:lnTo>
                    <a:pt x="246" y="0"/>
                  </a:lnTo>
                  <a:lnTo>
                    <a:pt x="317" y="0"/>
                  </a:lnTo>
                  <a:lnTo>
                    <a:pt x="317" y="13"/>
                  </a:lnTo>
                  <a:close/>
                  <a:moveTo>
                    <a:pt x="194" y="13"/>
                  </a:moveTo>
                  <a:lnTo>
                    <a:pt x="123" y="13"/>
                  </a:lnTo>
                  <a:lnTo>
                    <a:pt x="123" y="0"/>
                  </a:lnTo>
                  <a:lnTo>
                    <a:pt x="194" y="0"/>
                  </a:lnTo>
                  <a:lnTo>
                    <a:pt x="194" y="13"/>
                  </a:lnTo>
                  <a:close/>
                  <a:moveTo>
                    <a:pt x="70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13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100"/>
            <p:cNvGrpSpPr>
              <a:grpSpLocks/>
            </p:cNvGrpSpPr>
            <p:nvPr/>
          </p:nvGrpSpPr>
          <p:grpSpPr bwMode="auto">
            <a:xfrm>
              <a:off x="412" y="1190"/>
              <a:ext cx="1392" cy="344"/>
              <a:chOff x="412" y="1190"/>
              <a:chExt cx="1392" cy="344"/>
            </a:xfrm>
          </p:grpSpPr>
          <p:sp>
            <p:nvSpPr>
              <p:cNvPr id="455778" name="Freeform 98"/>
              <p:cNvSpPr>
                <a:spLocks/>
              </p:cNvSpPr>
              <p:nvPr/>
            </p:nvSpPr>
            <p:spPr bwMode="auto">
              <a:xfrm>
                <a:off x="412" y="1190"/>
                <a:ext cx="1392" cy="344"/>
              </a:xfrm>
              <a:custGeom>
                <a:avLst/>
                <a:gdLst/>
                <a:ahLst/>
                <a:cxnLst>
                  <a:cxn ang="0">
                    <a:pos x="1292" y="0"/>
                  </a:cxn>
                  <a:cxn ang="0">
                    <a:pos x="0" y="1292"/>
                  </a:cxn>
                  <a:cxn ang="0">
                    <a:pos x="0" y="6458"/>
                  </a:cxn>
                  <a:cxn ang="0">
                    <a:pos x="1292" y="7750"/>
                  </a:cxn>
                  <a:cxn ang="0">
                    <a:pos x="22442" y="7750"/>
                  </a:cxn>
                  <a:cxn ang="0">
                    <a:pos x="23733" y="6458"/>
                  </a:cxn>
                  <a:cxn ang="0">
                    <a:pos x="23733" y="1292"/>
                  </a:cxn>
                  <a:cxn ang="0">
                    <a:pos x="22442" y="0"/>
                  </a:cxn>
                  <a:cxn ang="0">
                    <a:pos x="1292" y="0"/>
                  </a:cxn>
                </a:cxnLst>
                <a:rect l="0" t="0" r="r" b="b"/>
                <a:pathLst>
                  <a:path w="23733" h="7750">
                    <a:moveTo>
                      <a:pt x="1292" y="0"/>
                    </a:moveTo>
                    <a:cubicBezTo>
                      <a:pt x="579" y="0"/>
                      <a:pt x="0" y="579"/>
                      <a:pt x="0" y="1292"/>
                    </a:cubicBezTo>
                    <a:lnTo>
                      <a:pt x="0" y="6458"/>
                    </a:lnTo>
                    <a:cubicBezTo>
                      <a:pt x="0" y="7172"/>
                      <a:pt x="579" y="7750"/>
                      <a:pt x="1292" y="7750"/>
                    </a:cubicBezTo>
                    <a:lnTo>
                      <a:pt x="22442" y="7750"/>
                    </a:lnTo>
                    <a:cubicBezTo>
                      <a:pt x="23155" y="7750"/>
                      <a:pt x="23733" y="7172"/>
                      <a:pt x="23733" y="6458"/>
                    </a:cubicBezTo>
                    <a:lnTo>
                      <a:pt x="23733" y="1292"/>
                    </a:lnTo>
                    <a:cubicBezTo>
                      <a:pt x="23733" y="579"/>
                      <a:pt x="23155" y="0"/>
                      <a:pt x="22442" y="0"/>
                    </a:cubicBez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779" name="Freeform 99"/>
              <p:cNvSpPr>
                <a:spLocks/>
              </p:cNvSpPr>
              <p:nvPr/>
            </p:nvSpPr>
            <p:spPr bwMode="auto">
              <a:xfrm>
                <a:off x="412" y="1190"/>
                <a:ext cx="1392" cy="344"/>
              </a:xfrm>
              <a:custGeom>
                <a:avLst/>
                <a:gdLst/>
                <a:ahLst/>
                <a:cxnLst>
                  <a:cxn ang="0">
                    <a:pos x="1292" y="0"/>
                  </a:cxn>
                  <a:cxn ang="0">
                    <a:pos x="0" y="1292"/>
                  </a:cxn>
                  <a:cxn ang="0">
                    <a:pos x="0" y="6458"/>
                  </a:cxn>
                  <a:cxn ang="0">
                    <a:pos x="1292" y="7750"/>
                  </a:cxn>
                  <a:cxn ang="0">
                    <a:pos x="22442" y="7750"/>
                  </a:cxn>
                  <a:cxn ang="0">
                    <a:pos x="23733" y="6458"/>
                  </a:cxn>
                  <a:cxn ang="0">
                    <a:pos x="23733" y="1292"/>
                  </a:cxn>
                  <a:cxn ang="0">
                    <a:pos x="22442" y="0"/>
                  </a:cxn>
                  <a:cxn ang="0">
                    <a:pos x="1292" y="0"/>
                  </a:cxn>
                </a:cxnLst>
                <a:rect l="0" t="0" r="r" b="b"/>
                <a:pathLst>
                  <a:path w="23733" h="7750">
                    <a:moveTo>
                      <a:pt x="1292" y="0"/>
                    </a:moveTo>
                    <a:cubicBezTo>
                      <a:pt x="579" y="0"/>
                      <a:pt x="0" y="579"/>
                      <a:pt x="0" y="1292"/>
                    </a:cubicBezTo>
                    <a:lnTo>
                      <a:pt x="0" y="6458"/>
                    </a:lnTo>
                    <a:cubicBezTo>
                      <a:pt x="0" y="7172"/>
                      <a:pt x="579" y="7750"/>
                      <a:pt x="1292" y="7750"/>
                    </a:cubicBezTo>
                    <a:lnTo>
                      <a:pt x="22442" y="7750"/>
                    </a:lnTo>
                    <a:cubicBezTo>
                      <a:pt x="23155" y="7750"/>
                      <a:pt x="23733" y="7172"/>
                      <a:pt x="23733" y="6458"/>
                    </a:cubicBezTo>
                    <a:lnTo>
                      <a:pt x="23733" y="1292"/>
                    </a:lnTo>
                    <a:cubicBezTo>
                      <a:pt x="23733" y="579"/>
                      <a:pt x="23155" y="0"/>
                      <a:pt x="22442" y="0"/>
                    </a:cubicBezTo>
                    <a:lnTo>
                      <a:pt x="1292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781" name="Rectangle 101"/>
            <p:cNvSpPr>
              <a:spLocks noChangeArrowheads="1"/>
            </p:cNvSpPr>
            <p:nvPr/>
          </p:nvSpPr>
          <p:spPr bwMode="auto">
            <a:xfrm>
              <a:off x="464" y="1305"/>
              <a:ext cx="124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cs typeface="B Mitra" pitchFamily="2" charset="-78"/>
                </a:rPr>
                <a:t>Consultants committee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Group 104"/>
            <p:cNvGrpSpPr>
              <a:grpSpLocks/>
            </p:cNvGrpSpPr>
            <p:nvPr/>
          </p:nvGrpSpPr>
          <p:grpSpPr bwMode="auto">
            <a:xfrm>
              <a:off x="2617" y="1216"/>
              <a:ext cx="1663" cy="301"/>
              <a:chOff x="2617" y="1216"/>
              <a:chExt cx="1663" cy="301"/>
            </a:xfrm>
          </p:grpSpPr>
          <p:sp>
            <p:nvSpPr>
              <p:cNvPr id="455782" name="Freeform 102"/>
              <p:cNvSpPr>
                <a:spLocks/>
              </p:cNvSpPr>
              <p:nvPr/>
            </p:nvSpPr>
            <p:spPr bwMode="auto">
              <a:xfrm>
                <a:off x="2617" y="1216"/>
                <a:ext cx="1663" cy="301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0" y="282"/>
                  </a:cxn>
                  <a:cxn ang="0">
                    <a:pos x="0" y="1410"/>
                  </a:cxn>
                  <a:cxn ang="0">
                    <a:pos x="282" y="1692"/>
                  </a:cxn>
                  <a:cxn ang="0">
                    <a:pos x="6810" y="1692"/>
                  </a:cxn>
                  <a:cxn ang="0">
                    <a:pos x="7092" y="1410"/>
                  </a:cxn>
                  <a:cxn ang="0">
                    <a:pos x="7092" y="282"/>
                  </a:cxn>
                  <a:cxn ang="0">
                    <a:pos x="6810" y="0"/>
                  </a:cxn>
                  <a:cxn ang="0">
                    <a:pos x="282" y="0"/>
                  </a:cxn>
                </a:cxnLst>
                <a:rect l="0" t="0" r="r" b="b"/>
                <a:pathLst>
                  <a:path w="7092" h="1692">
                    <a:moveTo>
                      <a:pt x="282" y="0"/>
                    </a:moveTo>
                    <a:cubicBezTo>
                      <a:pt x="126" y="0"/>
                      <a:pt x="0" y="127"/>
                      <a:pt x="0" y="282"/>
                    </a:cubicBezTo>
                    <a:lnTo>
                      <a:pt x="0" y="1410"/>
                    </a:lnTo>
                    <a:cubicBezTo>
                      <a:pt x="0" y="1566"/>
                      <a:pt x="126" y="1692"/>
                      <a:pt x="282" y="1692"/>
                    </a:cubicBezTo>
                    <a:lnTo>
                      <a:pt x="6810" y="1692"/>
                    </a:lnTo>
                    <a:cubicBezTo>
                      <a:pt x="6965" y="1692"/>
                      <a:pt x="7092" y="1566"/>
                      <a:pt x="7092" y="1410"/>
                    </a:cubicBezTo>
                    <a:lnTo>
                      <a:pt x="7092" y="282"/>
                    </a:lnTo>
                    <a:cubicBezTo>
                      <a:pt x="7092" y="127"/>
                      <a:pt x="6965" y="0"/>
                      <a:pt x="6810" y="0"/>
                    </a:cubicBez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r>
                  <a:rPr lang="en-US" dirty="0"/>
                  <a:t>Steering Committee</a:t>
                </a:r>
              </a:p>
            </p:txBody>
          </p:sp>
          <p:sp>
            <p:nvSpPr>
              <p:cNvPr id="455783" name="Freeform 103"/>
              <p:cNvSpPr>
                <a:spLocks/>
              </p:cNvSpPr>
              <p:nvPr/>
            </p:nvSpPr>
            <p:spPr bwMode="auto">
              <a:xfrm>
                <a:off x="2617" y="1216"/>
                <a:ext cx="1663" cy="301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0" y="282"/>
                  </a:cxn>
                  <a:cxn ang="0">
                    <a:pos x="0" y="1410"/>
                  </a:cxn>
                  <a:cxn ang="0">
                    <a:pos x="282" y="1692"/>
                  </a:cxn>
                  <a:cxn ang="0">
                    <a:pos x="6810" y="1692"/>
                  </a:cxn>
                  <a:cxn ang="0">
                    <a:pos x="7092" y="1410"/>
                  </a:cxn>
                  <a:cxn ang="0">
                    <a:pos x="7092" y="282"/>
                  </a:cxn>
                  <a:cxn ang="0">
                    <a:pos x="6810" y="0"/>
                  </a:cxn>
                  <a:cxn ang="0">
                    <a:pos x="282" y="0"/>
                  </a:cxn>
                </a:cxnLst>
                <a:rect l="0" t="0" r="r" b="b"/>
                <a:pathLst>
                  <a:path w="7092" h="1692">
                    <a:moveTo>
                      <a:pt x="282" y="0"/>
                    </a:moveTo>
                    <a:cubicBezTo>
                      <a:pt x="126" y="0"/>
                      <a:pt x="0" y="127"/>
                      <a:pt x="0" y="282"/>
                    </a:cubicBezTo>
                    <a:lnTo>
                      <a:pt x="0" y="1410"/>
                    </a:lnTo>
                    <a:cubicBezTo>
                      <a:pt x="0" y="1566"/>
                      <a:pt x="126" y="1692"/>
                      <a:pt x="282" y="1692"/>
                    </a:cubicBezTo>
                    <a:lnTo>
                      <a:pt x="6810" y="1692"/>
                    </a:lnTo>
                    <a:cubicBezTo>
                      <a:pt x="6965" y="1692"/>
                      <a:pt x="7092" y="1566"/>
                      <a:pt x="7092" y="1410"/>
                    </a:cubicBezTo>
                    <a:lnTo>
                      <a:pt x="7092" y="282"/>
                    </a:lnTo>
                    <a:cubicBezTo>
                      <a:pt x="7092" y="127"/>
                      <a:pt x="6965" y="0"/>
                      <a:pt x="6810" y="0"/>
                    </a:cubicBezTo>
                    <a:lnTo>
                      <a:pt x="282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08"/>
            <p:cNvGrpSpPr>
              <a:grpSpLocks/>
            </p:cNvGrpSpPr>
            <p:nvPr/>
          </p:nvGrpSpPr>
          <p:grpSpPr bwMode="auto">
            <a:xfrm>
              <a:off x="1355" y="1795"/>
              <a:ext cx="1390" cy="307"/>
              <a:chOff x="1355" y="1795"/>
              <a:chExt cx="1390" cy="307"/>
            </a:xfrm>
          </p:grpSpPr>
          <p:sp>
            <p:nvSpPr>
              <p:cNvPr id="455786" name="Freeform 106"/>
              <p:cNvSpPr>
                <a:spLocks/>
              </p:cNvSpPr>
              <p:nvPr/>
            </p:nvSpPr>
            <p:spPr bwMode="auto">
              <a:xfrm>
                <a:off x="1355" y="1795"/>
                <a:ext cx="1390" cy="307"/>
              </a:xfrm>
              <a:custGeom>
                <a:avLst/>
                <a:gdLst/>
                <a:ahLst/>
                <a:cxnLst>
                  <a:cxn ang="0">
                    <a:pos x="575" y="0"/>
                  </a:cxn>
                  <a:cxn ang="0">
                    <a:pos x="0" y="575"/>
                  </a:cxn>
                  <a:cxn ang="0">
                    <a:pos x="0" y="2875"/>
                  </a:cxn>
                  <a:cxn ang="0">
                    <a:pos x="575" y="3450"/>
                  </a:cxn>
                  <a:cxn ang="0">
                    <a:pos x="11275" y="3450"/>
                  </a:cxn>
                  <a:cxn ang="0">
                    <a:pos x="11850" y="2875"/>
                  </a:cxn>
                  <a:cxn ang="0">
                    <a:pos x="11850" y="575"/>
                  </a:cxn>
                  <a:cxn ang="0">
                    <a:pos x="11275" y="0"/>
                  </a:cxn>
                  <a:cxn ang="0">
                    <a:pos x="575" y="0"/>
                  </a:cxn>
                </a:cxnLst>
                <a:rect l="0" t="0" r="r" b="b"/>
                <a:pathLst>
                  <a:path w="11850" h="3450">
                    <a:moveTo>
                      <a:pt x="575" y="0"/>
                    </a:moveTo>
                    <a:cubicBezTo>
                      <a:pt x="258" y="0"/>
                      <a:pt x="0" y="258"/>
                      <a:pt x="0" y="575"/>
                    </a:cubicBezTo>
                    <a:lnTo>
                      <a:pt x="0" y="2875"/>
                    </a:lnTo>
                    <a:cubicBezTo>
                      <a:pt x="0" y="3193"/>
                      <a:pt x="258" y="3450"/>
                      <a:pt x="575" y="3450"/>
                    </a:cubicBezTo>
                    <a:lnTo>
                      <a:pt x="11275" y="3450"/>
                    </a:lnTo>
                    <a:cubicBezTo>
                      <a:pt x="11593" y="3450"/>
                      <a:pt x="11850" y="3193"/>
                      <a:pt x="11850" y="2875"/>
                    </a:cubicBezTo>
                    <a:lnTo>
                      <a:pt x="11850" y="575"/>
                    </a:lnTo>
                    <a:cubicBezTo>
                      <a:pt x="11850" y="258"/>
                      <a:pt x="11593" y="0"/>
                      <a:pt x="11275" y="0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/>
                <a:r>
                  <a:rPr lang="en-US"/>
                  <a:t>Project Team</a:t>
                </a:r>
                <a:endParaRPr lang="en-US" dirty="0"/>
              </a:p>
            </p:txBody>
          </p:sp>
          <p:sp>
            <p:nvSpPr>
              <p:cNvPr id="455787" name="Freeform 107"/>
              <p:cNvSpPr>
                <a:spLocks/>
              </p:cNvSpPr>
              <p:nvPr/>
            </p:nvSpPr>
            <p:spPr bwMode="auto">
              <a:xfrm>
                <a:off x="1355" y="1795"/>
                <a:ext cx="1390" cy="307"/>
              </a:xfrm>
              <a:custGeom>
                <a:avLst/>
                <a:gdLst/>
                <a:ahLst/>
                <a:cxnLst>
                  <a:cxn ang="0">
                    <a:pos x="575" y="0"/>
                  </a:cxn>
                  <a:cxn ang="0">
                    <a:pos x="0" y="575"/>
                  </a:cxn>
                  <a:cxn ang="0">
                    <a:pos x="0" y="2875"/>
                  </a:cxn>
                  <a:cxn ang="0">
                    <a:pos x="575" y="3450"/>
                  </a:cxn>
                  <a:cxn ang="0">
                    <a:pos x="11275" y="3450"/>
                  </a:cxn>
                  <a:cxn ang="0">
                    <a:pos x="11850" y="2875"/>
                  </a:cxn>
                  <a:cxn ang="0">
                    <a:pos x="11850" y="575"/>
                  </a:cxn>
                  <a:cxn ang="0">
                    <a:pos x="11275" y="0"/>
                  </a:cxn>
                  <a:cxn ang="0">
                    <a:pos x="575" y="0"/>
                  </a:cxn>
                </a:cxnLst>
                <a:rect l="0" t="0" r="r" b="b"/>
                <a:pathLst>
                  <a:path w="11850" h="3450">
                    <a:moveTo>
                      <a:pt x="575" y="0"/>
                    </a:moveTo>
                    <a:cubicBezTo>
                      <a:pt x="258" y="0"/>
                      <a:pt x="0" y="258"/>
                      <a:pt x="0" y="575"/>
                    </a:cubicBezTo>
                    <a:lnTo>
                      <a:pt x="0" y="2875"/>
                    </a:lnTo>
                    <a:cubicBezTo>
                      <a:pt x="0" y="3193"/>
                      <a:pt x="258" y="3450"/>
                      <a:pt x="575" y="3450"/>
                    </a:cubicBezTo>
                    <a:lnTo>
                      <a:pt x="11275" y="3450"/>
                    </a:lnTo>
                    <a:cubicBezTo>
                      <a:pt x="11593" y="3450"/>
                      <a:pt x="11850" y="3193"/>
                      <a:pt x="11850" y="2875"/>
                    </a:cubicBezTo>
                    <a:lnTo>
                      <a:pt x="11850" y="575"/>
                    </a:lnTo>
                    <a:cubicBezTo>
                      <a:pt x="11850" y="258"/>
                      <a:pt x="11593" y="0"/>
                      <a:pt x="11275" y="0"/>
                    </a:cubicBezTo>
                    <a:lnTo>
                      <a:pt x="575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12"/>
            <p:cNvGrpSpPr>
              <a:grpSpLocks/>
            </p:cNvGrpSpPr>
            <p:nvPr/>
          </p:nvGrpSpPr>
          <p:grpSpPr bwMode="auto">
            <a:xfrm>
              <a:off x="3926" y="1795"/>
              <a:ext cx="1393" cy="308"/>
              <a:chOff x="3926" y="1795"/>
              <a:chExt cx="1393" cy="308"/>
            </a:xfrm>
          </p:grpSpPr>
          <p:sp>
            <p:nvSpPr>
              <p:cNvPr id="455790" name="Freeform 110"/>
              <p:cNvSpPr>
                <a:spLocks/>
              </p:cNvSpPr>
              <p:nvPr/>
            </p:nvSpPr>
            <p:spPr bwMode="auto">
              <a:xfrm>
                <a:off x="3926" y="1795"/>
                <a:ext cx="1393" cy="308"/>
              </a:xfrm>
              <a:custGeom>
                <a:avLst/>
                <a:gdLst/>
                <a:ahLst/>
                <a:cxnLst>
                  <a:cxn ang="0">
                    <a:pos x="289" y="0"/>
                  </a:cxn>
                  <a:cxn ang="0">
                    <a:pos x="0" y="289"/>
                  </a:cxn>
                  <a:cxn ang="0">
                    <a:pos x="0" y="1444"/>
                  </a:cxn>
                  <a:cxn ang="0">
                    <a:pos x="289" y="1733"/>
                  </a:cxn>
                  <a:cxn ang="0">
                    <a:pos x="5645" y="1733"/>
                  </a:cxn>
                  <a:cxn ang="0">
                    <a:pos x="5934" y="1444"/>
                  </a:cxn>
                  <a:cxn ang="0">
                    <a:pos x="5934" y="289"/>
                  </a:cxn>
                  <a:cxn ang="0">
                    <a:pos x="5645" y="0"/>
                  </a:cxn>
                  <a:cxn ang="0">
                    <a:pos x="289" y="0"/>
                  </a:cxn>
                </a:cxnLst>
                <a:rect l="0" t="0" r="r" b="b"/>
                <a:pathLst>
                  <a:path w="5934" h="1733">
                    <a:moveTo>
                      <a:pt x="289" y="0"/>
                    </a:moveTo>
                    <a:cubicBezTo>
                      <a:pt x="130" y="0"/>
                      <a:pt x="0" y="129"/>
                      <a:pt x="0" y="289"/>
                    </a:cubicBezTo>
                    <a:lnTo>
                      <a:pt x="0" y="1444"/>
                    </a:lnTo>
                    <a:cubicBezTo>
                      <a:pt x="0" y="1604"/>
                      <a:pt x="130" y="1733"/>
                      <a:pt x="289" y="1733"/>
                    </a:cubicBezTo>
                    <a:lnTo>
                      <a:pt x="5645" y="1733"/>
                    </a:lnTo>
                    <a:cubicBezTo>
                      <a:pt x="5804" y="1733"/>
                      <a:pt x="5934" y="1604"/>
                      <a:pt x="5934" y="1444"/>
                    </a:cubicBezTo>
                    <a:lnTo>
                      <a:pt x="5934" y="289"/>
                    </a:lnTo>
                    <a:cubicBezTo>
                      <a:pt x="5934" y="129"/>
                      <a:pt x="5804" y="0"/>
                      <a:pt x="5645" y="0"/>
                    </a:cubicBez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791" name="Freeform 111"/>
              <p:cNvSpPr>
                <a:spLocks/>
              </p:cNvSpPr>
              <p:nvPr/>
            </p:nvSpPr>
            <p:spPr bwMode="auto">
              <a:xfrm>
                <a:off x="3926" y="1795"/>
                <a:ext cx="1393" cy="308"/>
              </a:xfrm>
              <a:custGeom>
                <a:avLst/>
                <a:gdLst/>
                <a:ahLst/>
                <a:cxnLst>
                  <a:cxn ang="0">
                    <a:pos x="289" y="0"/>
                  </a:cxn>
                  <a:cxn ang="0">
                    <a:pos x="0" y="289"/>
                  </a:cxn>
                  <a:cxn ang="0">
                    <a:pos x="0" y="1444"/>
                  </a:cxn>
                  <a:cxn ang="0">
                    <a:pos x="289" y="1733"/>
                  </a:cxn>
                  <a:cxn ang="0">
                    <a:pos x="5645" y="1733"/>
                  </a:cxn>
                  <a:cxn ang="0">
                    <a:pos x="5934" y="1444"/>
                  </a:cxn>
                  <a:cxn ang="0">
                    <a:pos x="5934" y="289"/>
                  </a:cxn>
                  <a:cxn ang="0">
                    <a:pos x="5645" y="0"/>
                  </a:cxn>
                  <a:cxn ang="0">
                    <a:pos x="289" y="0"/>
                  </a:cxn>
                </a:cxnLst>
                <a:rect l="0" t="0" r="r" b="b"/>
                <a:pathLst>
                  <a:path w="5934" h="1733">
                    <a:moveTo>
                      <a:pt x="289" y="0"/>
                    </a:moveTo>
                    <a:cubicBezTo>
                      <a:pt x="130" y="0"/>
                      <a:pt x="0" y="129"/>
                      <a:pt x="0" y="289"/>
                    </a:cubicBezTo>
                    <a:lnTo>
                      <a:pt x="0" y="1444"/>
                    </a:lnTo>
                    <a:cubicBezTo>
                      <a:pt x="0" y="1604"/>
                      <a:pt x="130" y="1733"/>
                      <a:pt x="289" y="1733"/>
                    </a:cubicBezTo>
                    <a:lnTo>
                      <a:pt x="5645" y="1733"/>
                    </a:lnTo>
                    <a:cubicBezTo>
                      <a:pt x="5804" y="1733"/>
                      <a:pt x="5934" y="1604"/>
                      <a:pt x="5934" y="1444"/>
                    </a:cubicBezTo>
                    <a:lnTo>
                      <a:pt x="5934" y="289"/>
                    </a:lnTo>
                    <a:cubicBezTo>
                      <a:pt x="5934" y="129"/>
                      <a:pt x="5804" y="0"/>
                      <a:pt x="5645" y="0"/>
                    </a:cubicBezTo>
                    <a:lnTo>
                      <a:pt x="289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793" name="Rectangle 113"/>
            <p:cNvSpPr>
              <a:spLocks noChangeArrowheads="1"/>
            </p:cNvSpPr>
            <p:nvPr/>
          </p:nvSpPr>
          <p:spPr bwMode="auto">
            <a:xfrm>
              <a:off x="3960" y="1805"/>
              <a:ext cx="138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Process Experts </a:t>
              </a:r>
              <a:r>
                <a:rPr kumimoji="0" lang="en-US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literature studies team  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794" name="Rectangle 114"/>
            <p:cNvSpPr>
              <a:spLocks noChangeArrowheads="1"/>
            </p:cNvSpPr>
            <p:nvPr/>
          </p:nvSpPr>
          <p:spPr bwMode="auto">
            <a:xfrm>
              <a:off x="4200" y="192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795" name="Rectangle 115"/>
            <p:cNvSpPr>
              <a:spLocks noChangeArrowheads="1"/>
            </p:cNvSpPr>
            <p:nvPr/>
          </p:nvSpPr>
          <p:spPr bwMode="auto">
            <a:xfrm>
              <a:off x="4200" y="1935"/>
              <a:ext cx="7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‌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796" name="Rectangle 116"/>
            <p:cNvSpPr>
              <a:spLocks noChangeArrowheads="1"/>
            </p:cNvSpPr>
            <p:nvPr/>
          </p:nvSpPr>
          <p:spPr bwMode="auto">
            <a:xfrm>
              <a:off x="4064" y="192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Group 119"/>
            <p:cNvGrpSpPr>
              <a:grpSpLocks/>
            </p:cNvGrpSpPr>
            <p:nvPr/>
          </p:nvGrpSpPr>
          <p:grpSpPr bwMode="auto">
            <a:xfrm>
              <a:off x="867" y="2332"/>
              <a:ext cx="622" cy="379"/>
              <a:chOff x="867" y="2332"/>
              <a:chExt cx="622" cy="379"/>
            </a:xfrm>
          </p:grpSpPr>
          <p:sp>
            <p:nvSpPr>
              <p:cNvPr id="455797" name="Freeform 117"/>
              <p:cNvSpPr>
                <a:spLocks/>
              </p:cNvSpPr>
              <p:nvPr/>
            </p:nvSpPr>
            <p:spPr bwMode="auto">
              <a:xfrm>
                <a:off x="867" y="2332"/>
                <a:ext cx="622" cy="379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0" y="711"/>
                  </a:cxn>
                  <a:cxn ang="0">
                    <a:pos x="0" y="3555"/>
                  </a:cxn>
                  <a:cxn ang="0">
                    <a:pos x="711" y="4266"/>
                  </a:cxn>
                  <a:cxn ang="0">
                    <a:pos x="4597" y="4266"/>
                  </a:cxn>
                  <a:cxn ang="0">
                    <a:pos x="5308" y="3555"/>
                  </a:cxn>
                  <a:cxn ang="0">
                    <a:pos x="5308" y="711"/>
                  </a:cxn>
                  <a:cxn ang="0">
                    <a:pos x="4597" y="0"/>
                  </a:cxn>
                  <a:cxn ang="0">
                    <a:pos x="711" y="0"/>
                  </a:cxn>
                </a:cxnLst>
                <a:rect l="0" t="0" r="r" b="b"/>
                <a:pathLst>
                  <a:path w="5308" h="4266">
                    <a:moveTo>
                      <a:pt x="711" y="0"/>
                    </a:moveTo>
                    <a:cubicBezTo>
                      <a:pt x="318" y="0"/>
                      <a:pt x="0" y="318"/>
                      <a:pt x="0" y="711"/>
                    </a:cubicBezTo>
                    <a:lnTo>
                      <a:pt x="0" y="3555"/>
                    </a:lnTo>
                    <a:cubicBezTo>
                      <a:pt x="0" y="3948"/>
                      <a:pt x="318" y="4266"/>
                      <a:pt x="711" y="4266"/>
                    </a:cubicBezTo>
                    <a:lnTo>
                      <a:pt x="4597" y="4266"/>
                    </a:lnTo>
                    <a:cubicBezTo>
                      <a:pt x="4990" y="4266"/>
                      <a:pt x="5308" y="3948"/>
                      <a:pt x="5308" y="3555"/>
                    </a:cubicBezTo>
                    <a:lnTo>
                      <a:pt x="5308" y="711"/>
                    </a:lnTo>
                    <a:cubicBezTo>
                      <a:pt x="5308" y="318"/>
                      <a:pt x="4990" y="0"/>
                      <a:pt x="4597" y="0"/>
                    </a:cubicBez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CC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798" name="Freeform 118"/>
              <p:cNvSpPr>
                <a:spLocks/>
              </p:cNvSpPr>
              <p:nvPr/>
            </p:nvSpPr>
            <p:spPr bwMode="auto">
              <a:xfrm>
                <a:off x="867" y="2332"/>
                <a:ext cx="622" cy="379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0" y="711"/>
                  </a:cxn>
                  <a:cxn ang="0">
                    <a:pos x="0" y="3555"/>
                  </a:cxn>
                  <a:cxn ang="0">
                    <a:pos x="711" y="4266"/>
                  </a:cxn>
                  <a:cxn ang="0">
                    <a:pos x="4597" y="4266"/>
                  </a:cxn>
                  <a:cxn ang="0">
                    <a:pos x="5308" y="3555"/>
                  </a:cxn>
                  <a:cxn ang="0">
                    <a:pos x="5308" y="711"/>
                  </a:cxn>
                  <a:cxn ang="0">
                    <a:pos x="4597" y="0"/>
                  </a:cxn>
                  <a:cxn ang="0">
                    <a:pos x="711" y="0"/>
                  </a:cxn>
                </a:cxnLst>
                <a:rect l="0" t="0" r="r" b="b"/>
                <a:pathLst>
                  <a:path w="5308" h="4266">
                    <a:moveTo>
                      <a:pt x="711" y="0"/>
                    </a:moveTo>
                    <a:cubicBezTo>
                      <a:pt x="318" y="0"/>
                      <a:pt x="0" y="318"/>
                      <a:pt x="0" y="711"/>
                    </a:cubicBezTo>
                    <a:lnTo>
                      <a:pt x="0" y="3555"/>
                    </a:lnTo>
                    <a:cubicBezTo>
                      <a:pt x="0" y="3948"/>
                      <a:pt x="318" y="4266"/>
                      <a:pt x="711" y="4266"/>
                    </a:cubicBezTo>
                    <a:lnTo>
                      <a:pt x="4597" y="4266"/>
                    </a:lnTo>
                    <a:cubicBezTo>
                      <a:pt x="4990" y="4266"/>
                      <a:pt x="5308" y="3948"/>
                      <a:pt x="5308" y="3555"/>
                    </a:cubicBezTo>
                    <a:lnTo>
                      <a:pt x="5308" y="711"/>
                    </a:lnTo>
                    <a:cubicBezTo>
                      <a:pt x="5308" y="318"/>
                      <a:pt x="4990" y="0"/>
                      <a:pt x="4597" y="0"/>
                    </a:cubicBezTo>
                    <a:lnTo>
                      <a:pt x="711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800" name="Rectangle 120"/>
            <p:cNvSpPr>
              <a:spLocks noChangeArrowheads="1"/>
            </p:cNvSpPr>
            <p:nvPr/>
          </p:nvSpPr>
          <p:spPr bwMode="auto">
            <a:xfrm>
              <a:off x="945" y="2363"/>
              <a:ext cx="47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cs typeface="B Mitra" pitchFamily="2" charset="-78"/>
                </a:rPr>
                <a:t>Software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panel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801" name="Rectangle 121"/>
            <p:cNvSpPr>
              <a:spLocks noChangeArrowheads="1"/>
            </p:cNvSpPr>
            <p:nvPr/>
          </p:nvSpPr>
          <p:spPr bwMode="auto">
            <a:xfrm>
              <a:off x="1202" y="249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802" name="Rectangle 122"/>
            <p:cNvSpPr>
              <a:spLocks noChangeArrowheads="1"/>
            </p:cNvSpPr>
            <p:nvPr/>
          </p:nvSpPr>
          <p:spPr bwMode="auto">
            <a:xfrm>
              <a:off x="1202" y="2507"/>
              <a:ext cx="7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‌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803" name="Rectangle 123"/>
            <p:cNvSpPr>
              <a:spLocks noChangeArrowheads="1"/>
            </p:cNvSpPr>
            <p:nvPr/>
          </p:nvSpPr>
          <p:spPr bwMode="auto">
            <a:xfrm>
              <a:off x="974" y="249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" name="Group 126"/>
            <p:cNvGrpSpPr>
              <a:grpSpLocks/>
            </p:cNvGrpSpPr>
            <p:nvPr/>
          </p:nvGrpSpPr>
          <p:grpSpPr bwMode="auto">
            <a:xfrm>
              <a:off x="4324" y="2332"/>
              <a:ext cx="622" cy="379"/>
              <a:chOff x="4324" y="2332"/>
              <a:chExt cx="622" cy="379"/>
            </a:xfrm>
          </p:grpSpPr>
          <p:sp>
            <p:nvSpPr>
              <p:cNvPr id="455804" name="Freeform 124"/>
              <p:cNvSpPr>
                <a:spLocks/>
              </p:cNvSpPr>
              <p:nvPr/>
            </p:nvSpPr>
            <p:spPr bwMode="auto">
              <a:xfrm>
                <a:off x="4324" y="2332"/>
                <a:ext cx="622" cy="379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355"/>
                  </a:cxn>
                  <a:cxn ang="0">
                    <a:pos x="0" y="1777"/>
                  </a:cxn>
                  <a:cxn ang="0">
                    <a:pos x="356" y="2133"/>
                  </a:cxn>
                  <a:cxn ang="0">
                    <a:pos x="2295" y="2133"/>
                  </a:cxn>
                  <a:cxn ang="0">
                    <a:pos x="2650" y="1777"/>
                  </a:cxn>
                  <a:cxn ang="0">
                    <a:pos x="2650" y="355"/>
                  </a:cxn>
                  <a:cxn ang="0">
                    <a:pos x="2295" y="0"/>
                  </a:cxn>
                  <a:cxn ang="0">
                    <a:pos x="356" y="0"/>
                  </a:cxn>
                </a:cxnLst>
                <a:rect l="0" t="0" r="r" b="b"/>
                <a:pathLst>
                  <a:path w="2650" h="2133">
                    <a:moveTo>
                      <a:pt x="356" y="0"/>
                    </a:moveTo>
                    <a:cubicBezTo>
                      <a:pt x="159" y="0"/>
                      <a:pt x="0" y="159"/>
                      <a:pt x="0" y="355"/>
                    </a:cubicBezTo>
                    <a:lnTo>
                      <a:pt x="0" y="1777"/>
                    </a:lnTo>
                    <a:cubicBezTo>
                      <a:pt x="0" y="1974"/>
                      <a:pt x="159" y="2133"/>
                      <a:pt x="356" y="2133"/>
                    </a:cubicBezTo>
                    <a:lnTo>
                      <a:pt x="2295" y="2133"/>
                    </a:lnTo>
                    <a:cubicBezTo>
                      <a:pt x="2491" y="2133"/>
                      <a:pt x="2650" y="1974"/>
                      <a:pt x="2650" y="1777"/>
                    </a:cubicBezTo>
                    <a:lnTo>
                      <a:pt x="2650" y="355"/>
                    </a:lnTo>
                    <a:cubicBezTo>
                      <a:pt x="2650" y="159"/>
                      <a:pt x="2491" y="0"/>
                      <a:pt x="2295" y="0"/>
                    </a:cubicBez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CC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805" name="Freeform 125"/>
              <p:cNvSpPr>
                <a:spLocks/>
              </p:cNvSpPr>
              <p:nvPr/>
            </p:nvSpPr>
            <p:spPr bwMode="auto">
              <a:xfrm>
                <a:off x="4324" y="2332"/>
                <a:ext cx="622" cy="379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355"/>
                  </a:cxn>
                  <a:cxn ang="0">
                    <a:pos x="0" y="1777"/>
                  </a:cxn>
                  <a:cxn ang="0">
                    <a:pos x="356" y="2133"/>
                  </a:cxn>
                  <a:cxn ang="0">
                    <a:pos x="2295" y="2133"/>
                  </a:cxn>
                  <a:cxn ang="0">
                    <a:pos x="2650" y="1777"/>
                  </a:cxn>
                  <a:cxn ang="0">
                    <a:pos x="2650" y="355"/>
                  </a:cxn>
                  <a:cxn ang="0">
                    <a:pos x="2295" y="0"/>
                  </a:cxn>
                  <a:cxn ang="0">
                    <a:pos x="356" y="0"/>
                  </a:cxn>
                </a:cxnLst>
                <a:rect l="0" t="0" r="r" b="b"/>
                <a:pathLst>
                  <a:path w="2650" h="2133">
                    <a:moveTo>
                      <a:pt x="356" y="0"/>
                    </a:moveTo>
                    <a:cubicBezTo>
                      <a:pt x="159" y="0"/>
                      <a:pt x="0" y="159"/>
                      <a:pt x="0" y="355"/>
                    </a:cubicBezTo>
                    <a:lnTo>
                      <a:pt x="0" y="1777"/>
                    </a:lnTo>
                    <a:cubicBezTo>
                      <a:pt x="0" y="1974"/>
                      <a:pt x="159" y="2133"/>
                      <a:pt x="356" y="2133"/>
                    </a:cubicBezTo>
                    <a:lnTo>
                      <a:pt x="2295" y="2133"/>
                    </a:lnTo>
                    <a:cubicBezTo>
                      <a:pt x="2491" y="2133"/>
                      <a:pt x="2650" y="1974"/>
                      <a:pt x="2650" y="1777"/>
                    </a:cubicBezTo>
                    <a:lnTo>
                      <a:pt x="2650" y="355"/>
                    </a:lnTo>
                    <a:cubicBezTo>
                      <a:pt x="2650" y="159"/>
                      <a:pt x="2491" y="0"/>
                      <a:pt x="2295" y="0"/>
                    </a:cubicBezTo>
                    <a:lnTo>
                      <a:pt x="356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807" name="Rectangle 127"/>
            <p:cNvSpPr>
              <a:spLocks noChangeArrowheads="1"/>
            </p:cNvSpPr>
            <p:nvPr/>
          </p:nvSpPr>
          <p:spPr bwMode="auto">
            <a:xfrm>
              <a:off x="4365" y="2363"/>
              <a:ext cx="523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Nano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 technology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rgbClr val="000000"/>
                  </a:solidFill>
                  <a:cs typeface="B Mitra" pitchFamily="2" charset="-78"/>
                </a:rPr>
                <a:t>panel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808" name="Rectangle 128"/>
            <p:cNvSpPr>
              <a:spLocks noChangeArrowheads="1"/>
            </p:cNvSpPr>
            <p:nvPr/>
          </p:nvSpPr>
          <p:spPr bwMode="auto">
            <a:xfrm>
              <a:off x="4379" y="249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812" name="Rectangle 132"/>
            <p:cNvSpPr>
              <a:spLocks noChangeArrowheads="1"/>
            </p:cNvSpPr>
            <p:nvPr/>
          </p:nvSpPr>
          <p:spPr bwMode="auto">
            <a:xfrm>
              <a:off x="5032" y="2367"/>
              <a:ext cx="76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Electronics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and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telecommunication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813" name="Rectangle 133"/>
            <p:cNvSpPr>
              <a:spLocks noChangeArrowheads="1"/>
            </p:cNvSpPr>
            <p:nvPr/>
          </p:nvSpPr>
          <p:spPr bwMode="auto">
            <a:xfrm>
              <a:off x="5098" y="250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136"/>
            <p:cNvGrpSpPr>
              <a:grpSpLocks/>
            </p:cNvGrpSpPr>
            <p:nvPr/>
          </p:nvGrpSpPr>
          <p:grpSpPr bwMode="auto">
            <a:xfrm>
              <a:off x="3615" y="2332"/>
              <a:ext cx="621" cy="379"/>
              <a:chOff x="3615" y="2332"/>
              <a:chExt cx="621" cy="379"/>
            </a:xfrm>
          </p:grpSpPr>
          <p:sp>
            <p:nvSpPr>
              <p:cNvPr id="455814" name="Freeform 134"/>
              <p:cNvSpPr>
                <a:spLocks/>
              </p:cNvSpPr>
              <p:nvPr/>
            </p:nvSpPr>
            <p:spPr bwMode="auto">
              <a:xfrm>
                <a:off x="3615" y="2332"/>
                <a:ext cx="621" cy="379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355"/>
                  </a:cxn>
                  <a:cxn ang="0">
                    <a:pos x="0" y="1777"/>
                  </a:cxn>
                  <a:cxn ang="0">
                    <a:pos x="356" y="2133"/>
                  </a:cxn>
                  <a:cxn ang="0">
                    <a:pos x="2295" y="2133"/>
                  </a:cxn>
                  <a:cxn ang="0">
                    <a:pos x="2650" y="1777"/>
                  </a:cxn>
                  <a:cxn ang="0">
                    <a:pos x="2650" y="355"/>
                  </a:cxn>
                  <a:cxn ang="0">
                    <a:pos x="2295" y="0"/>
                  </a:cxn>
                  <a:cxn ang="0">
                    <a:pos x="356" y="0"/>
                  </a:cxn>
                </a:cxnLst>
                <a:rect l="0" t="0" r="r" b="b"/>
                <a:pathLst>
                  <a:path w="2650" h="2133">
                    <a:moveTo>
                      <a:pt x="356" y="0"/>
                    </a:moveTo>
                    <a:cubicBezTo>
                      <a:pt x="159" y="0"/>
                      <a:pt x="0" y="159"/>
                      <a:pt x="0" y="355"/>
                    </a:cubicBezTo>
                    <a:lnTo>
                      <a:pt x="0" y="1777"/>
                    </a:lnTo>
                    <a:cubicBezTo>
                      <a:pt x="0" y="1974"/>
                      <a:pt x="159" y="2133"/>
                      <a:pt x="356" y="2133"/>
                    </a:cubicBezTo>
                    <a:lnTo>
                      <a:pt x="2295" y="2133"/>
                    </a:lnTo>
                    <a:cubicBezTo>
                      <a:pt x="2491" y="2133"/>
                      <a:pt x="2650" y="1974"/>
                      <a:pt x="2650" y="1777"/>
                    </a:cubicBezTo>
                    <a:lnTo>
                      <a:pt x="2650" y="355"/>
                    </a:lnTo>
                    <a:cubicBezTo>
                      <a:pt x="2650" y="159"/>
                      <a:pt x="2491" y="0"/>
                      <a:pt x="2295" y="0"/>
                    </a:cubicBez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CC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815" name="Freeform 135"/>
              <p:cNvSpPr>
                <a:spLocks/>
              </p:cNvSpPr>
              <p:nvPr/>
            </p:nvSpPr>
            <p:spPr bwMode="auto">
              <a:xfrm>
                <a:off x="3615" y="2332"/>
                <a:ext cx="621" cy="379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355"/>
                  </a:cxn>
                  <a:cxn ang="0">
                    <a:pos x="0" y="1777"/>
                  </a:cxn>
                  <a:cxn ang="0">
                    <a:pos x="356" y="2133"/>
                  </a:cxn>
                  <a:cxn ang="0">
                    <a:pos x="2295" y="2133"/>
                  </a:cxn>
                  <a:cxn ang="0">
                    <a:pos x="2650" y="1777"/>
                  </a:cxn>
                  <a:cxn ang="0">
                    <a:pos x="2650" y="355"/>
                  </a:cxn>
                  <a:cxn ang="0">
                    <a:pos x="2295" y="0"/>
                  </a:cxn>
                  <a:cxn ang="0">
                    <a:pos x="356" y="0"/>
                  </a:cxn>
                </a:cxnLst>
                <a:rect l="0" t="0" r="r" b="b"/>
                <a:pathLst>
                  <a:path w="2650" h="2133">
                    <a:moveTo>
                      <a:pt x="356" y="0"/>
                    </a:moveTo>
                    <a:cubicBezTo>
                      <a:pt x="159" y="0"/>
                      <a:pt x="0" y="159"/>
                      <a:pt x="0" y="355"/>
                    </a:cubicBezTo>
                    <a:lnTo>
                      <a:pt x="0" y="1777"/>
                    </a:lnTo>
                    <a:cubicBezTo>
                      <a:pt x="0" y="1974"/>
                      <a:pt x="159" y="2133"/>
                      <a:pt x="356" y="2133"/>
                    </a:cubicBezTo>
                    <a:lnTo>
                      <a:pt x="2295" y="2133"/>
                    </a:lnTo>
                    <a:cubicBezTo>
                      <a:pt x="2491" y="2133"/>
                      <a:pt x="2650" y="1974"/>
                      <a:pt x="2650" y="1777"/>
                    </a:cubicBezTo>
                    <a:lnTo>
                      <a:pt x="2650" y="355"/>
                    </a:lnTo>
                    <a:cubicBezTo>
                      <a:pt x="2650" y="159"/>
                      <a:pt x="2491" y="0"/>
                      <a:pt x="2295" y="0"/>
                    </a:cubicBezTo>
                    <a:lnTo>
                      <a:pt x="356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817" name="Rectangle 137"/>
            <p:cNvSpPr>
              <a:spLocks noChangeArrowheads="1"/>
            </p:cNvSpPr>
            <p:nvPr/>
          </p:nvSpPr>
          <p:spPr bwMode="auto">
            <a:xfrm>
              <a:off x="3606" y="2356"/>
              <a:ext cx="64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Automation,</a:t>
              </a:r>
              <a:r>
                <a:rPr kumimoji="0" lang="en-US" sz="1100" b="1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baseline="0" dirty="0">
                  <a:solidFill>
                    <a:srgbClr val="000000"/>
                  </a:solidFill>
                  <a:cs typeface="B Mitra" pitchFamily="2" charset="-78"/>
                </a:rPr>
                <a:t>Manufacturing</a:t>
              </a:r>
              <a:r>
                <a:rPr lang="en-US" sz="1100" b="1" dirty="0">
                  <a:solidFill>
                    <a:srgbClr val="000000"/>
                  </a:solidFill>
                  <a:cs typeface="B Mitra" pitchFamily="2" charset="-78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rgbClr val="000000"/>
                  </a:solidFill>
                  <a:cs typeface="B Mitra" pitchFamily="2" charset="-78"/>
                </a:rPr>
                <a:t>and production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818" name="Rectangle 138"/>
            <p:cNvSpPr>
              <a:spLocks noChangeArrowheads="1"/>
            </p:cNvSpPr>
            <p:nvPr/>
          </p:nvSpPr>
          <p:spPr bwMode="auto">
            <a:xfrm>
              <a:off x="3627" y="250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" name="Group 141"/>
            <p:cNvGrpSpPr>
              <a:grpSpLocks/>
            </p:cNvGrpSpPr>
            <p:nvPr/>
          </p:nvGrpSpPr>
          <p:grpSpPr bwMode="auto">
            <a:xfrm>
              <a:off x="2197" y="2332"/>
              <a:ext cx="622" cy="379"/>
              <a:chOff x="2197" y="2332"/>
              <a:chExt cx="622" cy="379"/>
            </a:xfrm>
          </p:grpSpPr>
          <p:sp>
            <p:nvSpPr>
              <p:cNvPr id="455819" name="Freeform 139"/>
              <p:cNvSpPr>
                <a:spLocks/>
              </p:cNvSpPr>
              <p:nvPr/>
            </p:nvSpPr>
            <p:spPr bwMode="auto">
              <a:xfrm>
                <a:off x="2197" y="2332"/>
                <a:ext cx="622" cy="379"/>
              </a:xfrm>
              <a:custGeom>
                <a:avLst/>
                <a:gdLst/>
                <a:ahLst/>
                <a:cxnLst>
                  <a:cxn ang="0">
                    <a:pos x="712" y="0"/>
                  </a:cxn>
                  <a:cxn ang="0">
                    <a:pos x="0" y="711"/>
                  </a:cxn>
                  <a:cxn ang="0">
                    <a:pos x="0" y="3555"/>
                  </a:cxn>
                  <a:cxn ang="0">
                    <a:pos x="712" y="4266"/>
                  </a:cxn>
                  <a:cxn ang="0">
                    <a:pos x="4589" y="4266"/>
                  </a:cxn>
                  <a:cxn ang="0">
                    <a:pos x="5300" y="3555"/>
                  </a:cxn>
                  <a:cxn ang="0">
                    <a:pos x="5300" y="711"/>
                  </a:cxn>
                  <a:cxn ang="0">
                    <a:pos x="4589" y="0"/>
                  </a:cxn>
                  <a:cxn ang="0">
                    <a:pos x="712" y="0"/>
                  </a:cxn>
                </a:cxnLst>
                <a:rect l="0" t="0" r="r" b="b"/>
                <a:pathLst>
                  <a:path w="5300" h="4266">
                    <a:moveTo>
                      <a:pt x="712" y="0"/>
                    </a:moveTo>
                    <a:cubicBezTo>
                      <a:pt x="319" y="0"/>
                      <a:pt x="0" y="318"/>
                      <a:pt x="0" y="711"/>
                    </a:cubicBezTo>
                    <a:lnTo>
                      <a:pt x="0" y="3555"/>
                    </a:lnTo>
                    <a:cubicBezTo>
                      <a:pt x="0" y="3948"/>
                      <a:pt x="319" y="4266"/>
                      <a:pt x="712" y="4266"/>
                    </a:cubicBezTo>
                    <a:lnTo>
                      <a:pt x="4589" y="4266"/>
                    </a:lnTo>
                    <a:cubicBezTo>
                      <a:pt x="4982" y="4266"/>
                      <a:pt x="5300" y="3948"/>
                      <a:pt x="5300" y="3555"/>
                    </a:cubicBezTo>
                    <a:lnTo>
                      <a:pt x="5300" y="711"/>
                    </a:lnTo>
                    <a:cubicBezTo>
                      <a:pt x="5300" y="318"/>
                      <a:pt x="4982" y="0"/>
                      <a:pt x="4589" y="0"/>
                    </a:cubicBez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CC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820" name="Freeform 140"/>
              <p:cNvSpPr>
                <a:spLocks/>
              </p:cNvSpPr>
              <p:nvPr/>
            </p:nvSpPr>
            <p:spPr bwMode="auto">
              <a:xfrm>
                <a:off x="2197" y="2332"/>
                <a:ext cx="622" cy="379"/>
              </a:xfrm>
              <a:custGeom>
                <a:avLst/>
                <a:gdLst/>
                <a:ahLst/>
                <a:cxnLst>
                  <a:cxn ang="0">
                    <a:pos x="712" y="0"/>
                  </a:cxn>
                  <a:cxn ang="0">
                    <a:pos x="0" y="711"/>
                  </a:cxn>
                  <a:cxn ang="0">
                    <a:pos x="0" y="3555"/>
                  </a:cxn>
                  <a:cxn ang="0">
                    <a:pos x="712" y="4266"/>
                  </a:cxn>
                  <a:cxn ang="0">
                    <a:pos x="4589" y="4266"/>
                  </a:cxn>
                  <a:cxn ang="0">
                    <a:pos x="5300" y="3555"/>
                  </a:cxn>
                  <a:cxn ang="0">
                    <a:pos x="5300" y="711"/>
                  </a:cxn>
                  <a:cxn ang="0">
                    <a:pos x="4589" y="0"/>
                  </a:cxn>
                  <a:cxn ang="0">
                    <a:pos x="712" y="0"/>
                  </a:cxn>
                </a:cxnLst>
                <a:rect l="0" t="0" r="r" b="b"/>
                <a:pathLst>
                  <a:path w="5300" h="4266">
                    <a:moveTo>
                      <a:pt x="712" y="0"/>
                    </a:moveTo>
                    <a:cubicBezTo>
                      <a:pt x="319" y="0"/>
                      <a:pt x="0" y="318"/>
                      <a:pt x="0" y="711"/>
                    </a:cubicBezTo>
                    <a:lnTo>
                      <a:pt x="0" y="3555"/>
                    </a:lnTo>
                    <a:cubicBezTo>
                      <a:pt x="0" y="3948"/>
                      <a:pt x="319" y="4266"/>
                      <a:pt x="712" y="4266"/>
                    </a:cubicBezTo>
                    <a:lnTo>
                      <a:pt x="4589" y="4266"/>
                    </a:lnTo>
                    <a:cubicBezTo>
                      <a:pt x="4982" y="4266"/>
                      <a:pt x="5300" y="3948"/>
                      <a:pt x="5300" y="3555"/>
                    </a:cubicBezTo>
                    <a:lnTo>
                      <a:pt x="5300" y="711"/>
                    </a:lnTo>
                    <a:cubicBezTo>
                      <a:pt x="5300" y="318"/>
                      <a:pt x="4982" y="0"/>
                      <a:pt x="4589" y="0"/>
                    </a:cubicBezTo>
                    <a:lnTo>
                      <a:pt x="712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822" name="Rectangle 142"/>
            <p:cNvSpPr>
              <a:spLocks noChangeArrowheads="1"/>
            </p:cNvSpPr>
            <p:nvPr/>
          </p:nvSpPr>
          <p:spPr bwMode="auto">
            <a:xfrm>
              <a:off x="2205" y="2384"/>
              <a:ext cx="57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Aerospace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cs typeface="B Mitra" pitchFamily="2" charset="-78"/>
                </a:rPr>
                <a:t>panel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823" name="Rectangle 143"/>
            <p:cNvSpPr>
              <a:spLocks noChangeArrowheads="1"/>
            </p:cNvSpPr>
            <p:nvPr/>
          </p:nvSpPr>
          <p:spPr bwMode="auto">
            <a:xfrm>
              <a:off x="2334" y="249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146"/>
            <p:cNvGrpSpPr>
              <a:grpSpLocks/>
            </p:cNvGrpSpPr>
            <p:nvPr/>
          </p:nvGrpSpPr>
          <p:grpSpPr bwMode="auto">
            <a:xfrm>
              <a:off x="201" y="2332"/>
              <a:ext cx="623" cy="379"/>
              <a:chOff x="201" y="2332"/>
              <a:chExt cx="623" cy="379"/>
            </a:xfrm>
          </p:grpSpPr>
          <p:sp>
            <p:nvSpPr>
              <p:cNvPr id="455824" name="Freeform 144"/>
              <p:cNvSpPr>
                <a:spLocks/>
              </p:cNvSpPr>
              <p:nvPr/>
            </p:nvSpPr>
            <p:spPr bwMode="auto">
              <a:xfrm>
                <a:off x="201" y="2332"/>
                <a:ext cx="623" cy="379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0" y="711"/>
                  </a:cxn>
                  <a:cxn ang="0">
                    <a:pos x="0" y="3555"/>
                  </a:cxn>
                  <a:cxn ang="0">
                    <a:pos x="711" y="4266"/>
                  </a:cxn>
                  <a:cxn ang="0">
                    <a:pos x="4597" y="4266"/>
                  </a:cxn>
                  <a:cxn ang="0">
                    <a:pos x="5308" y="3555"/>
                  </a:cxn>
                  <a:cxn ang="0">
                    <a:pos x="5308" y="711"/>
                  </a:cxn>
                  <a:cxn ang="0">
                    <a:pos x="4597" y="0"/>
                  </a:cxn>
                  <a:cxn ang="0">
                    <a:pos x="711" y="0"/>
                  </a:cxn>
                </a:cxnLst>
                <a:rect l="0" t="0" r="r" b="b"/>
                <a:pathLst>
                  <a:path w="5308" h="4266">
                    <a:moveTo>
                      <a:pt x="711" y="0"/>
                    </a:moveTo>
                    <a:cubicBezTo>
                      <a:pt x="318" y="0"/>
                      <a:pt x="0" y="318"/>
                      <a:pt x="0" y="711"/>
                    </a:cubicBezTo>
                    <a:lnTo>
                      <a:pt x="0" y="3555"/>
                    </a:lnTo>
                    <a:cubicBezTo>
                      <a:pt x="0" y="3948"/>
                      <a:pt x="318" y="4266"/>
                      <a:pt x="711" y="4266"/>
                    </a:cubicBezTo>
                    <a:lnTo>
                      <a:pt x="4597" y="4266"/>
                    </a:lnTo>
                    <a:cubicBezTo>
                      <a:pt x="4990" y="4266"/>
                      <a:pt x="5308" y="3948"/>
                      <a:pt x="5308" y="3555"/>
                    </a:cubicBezTo>
                    <a:lnTo>
                      <a:pt x="5308" y="711"/>
                    </a:lnTo>
                    <a:cubicBezTo>
                      <a:pt x="5308" y="318"/>
                      <a:pt x="4990" y="0"/>
                      <a:pt x="4597" y="0"/>
                    </a:cubicBez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CC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825" name="Freeform 145"/>
              <p:cNvSpPr>
                <a:spLocks/>
              </p:cNvSpPr>
              <p:nvPr/>
            </p:nvSpPr>
            <p:spPr bwMode="auto">
              <a:xfrm>
                <a:off x="201" y="2332"/>
                <a:ext cx="623" cy="379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0" y="711"/>
                  </a:cxn>
                  <a:cxn ang="0">
                    <a:pos x="0" y="3555"/>
                  </a:cxn>
                  <a:cxn ang="0">
                    <a:pos x="711" y="4266"/>
                  </a:cxn>
                  <a:cxn ang="0">
                    <a:pos x="4597" y="4266"/>
                  </a:cxn>
                  <a:cxn ang="0">
                    <a:pos x="5308" y="3555"/>
                  </a:cxn>
                  <a:cxn ang="0">
                    <a:pos x="5308" y="711"/>
                  </a:cxn>
                  <a:cxn ang="0">
                    <a:pos x="4597" y="0"/>
                  </a:cxn>
                  <a:cxn ang="0">
                    <a:pos x="711" y="0"/>
                  </a:cxn>
                </a:cxnLst>
                <a:rect l="0" t="0" r="r" b="b"/>
                <a:pathLst>
                  <a:path w="5308" h="4266">
                    <a:moveTo>
                      <a:pt x="711" y="0"/>
                    </a:moveTo>
                    <a:cubicBezTo>
                      <a:pt x="318" y="0"/>
                      <a:pt x="0" y="318"/>
                      <a:pt x="0" y="711"/>
                    </a:cubicBezTo>
                    <a:lnTo>
                      <a:pt x="0" y="3555"/>
                    </a:lnTo>
                    <a:cubicBezTo>
                      <a:pt x="0" y="3948"/>
                      <a:pt x="318" y="4266"/>
                      <a:pt x="711" y="4266"/>
                    </a:cubicBezTo>
                    <a:lnTo>
                      <a:pt x="4597" y="4266"/>
                    </a:lnTo>
                    <a:cubicBezTo>
                      <a:pt x="4990" y="4266"/>
                      <a:pt x="5308" y="3948"/>
                      <a:pt x="5308" y="3555"/>
                    </a:cubicBezTo>
                    <a:lnTo>
                      <a:pt x="5308" y="711"/>
                    </a:lnTo>
                    <a:cubicBezTo>
                      <a:pt x="5308" y="318"/>
                      <a:pt x="4990" y="0"/>
                      <a:pt x="4597" y="0"/>
                    </a:cubicBezTo>
                    <a:lnTo>
                      <a:pt x="711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827" name="Rectangle 147"/>
            <p:cNvSpPr>
              <a:spLocks noChangeArrowheads="1"/>
            </p:cNvSpPr>
            <p:nvPr/>
          </p:nvSpPr>
          <p:spPr bwMode="auto">
            <a:xfrm>
              <a:off x="360" y="2363"/>
              <a:ext cx="38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Energy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 panel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828" name="Rectangle 148"/>
            <p:cNvSpPr>
              <a:spLocks noChangeArrowheads="1"/>
            </p:cNvSpPr>
            <p:nvPr/>
          </p:nvSpPr>
          <p:spPr bwMode="auto">
            <a:xfrm>
              <a:off x="367" y="249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Group 151"/>
            <p:cNvGrpSpPr>
              <a:grpSpLocks/>
            </p:cNvGrpSpPr>
            <p:nvPr/>
          </p:nvGrpSpPr>
          <p:grpSpPr bwMode="auto">
            <a:xfrm>
              <a:off x="1200" y="2970"/>
              <a:ext cx="3387" cy="613"/>
              <a:chOff x="1200" y="2970"/>
              <a:chExt cx="3387" cy="613"/>
            </a:xfrm>
          </p:grpSpPr>
          <p:sp>
            <p:nvSpPr>
              <p:cNvPr id="455829" name="Freeform 149"/>
              <p:cNvSpPr>
                <a:spLocks/>
              </p:cNvSpPr>
              <p:nvPr/>
            </p:nvSpPr>
            <p:spPr bwMode="auto">
              <a:xfrm>
                <a:off x="1200" y="2970"/>
                <a:ext cx="3387" cy="613"/>
              </a:xfrm>
              <a:custGeom>
                <a:avLst/>
                <a:gdLst/>
                <a:ahLst/>
                <a:cxnLst>
                  <a:cxn ang="0">
                    <a:pos x="575" y="0"/>
                  </a:cxn>
                  <a:cxn ang="0">
                    <a:pos x="0" y="575"/>
                  </a:cxn>
                  <a:cxn ang="0">
                    <a:pos x="0" y="2872"/>
                  </a:cxn>
                  <a:cxn ang="0">
                    <a:pos x="575" y="3446"/>
                  </a:cxn>
                  <a:cxn ang="0">
                    <a:pos x="13864" y="3446"/>
                  </a:cxn>
                  <a:cxn ang="0">
                    <a:pos x="14438" y="2872"/>
                  </a:cxn>
                  <a:cxn ang="0">
                    <a:pos x="14438" y="575"/>
                  </a:cxn>
                  <a:cxn ang="0">
                    <a:pos x="13864" y="0"/>
                  </a:cxn>
                  <a:cxn ang="0">
                    <a:pos x="575" y="0"/>
                  </a:cxn>
                </a:cxnLst>
                <a:rect l="0" t="0" r="r" b="b"/>
                <a:pathLst>
                  <a:path w="14438" h="3446">
                    <a:moveTo>
                      <a:pt x="575" y="0"/>
                    </a:moveTo>
                    <a:cubicBezTo>
                      <a:pt x="258" y="0"/>
                      <a:pt x="0" y="257"/>
                      <a:pt x="0" y="575"/>
                    </a:cubicBezTo>
                    <a:lnTo>
                      <a:pt x="0" y="2872"/>
                    </a:lnTo>
                    <a:cubicBezTo>
                      <a:pt x="0" y="3189"/>
                      <a:pt x="258" y="3446"/>
                      <a:pt x="575" y="3446"/>
                    </a:cubicBezTo>
                    <a:lnTo>
                      <a:pt x="13864" y="3446"/>
                    </a:lnTo>
                    <a:cubicBezTo>
                      <a:pt x="14181" y="3446"/>
                      <a:pt x="14438" y="3189"/>
                      <a:pt x="14438" y="2872"/>
                    </a:cubicBezTo>
                    <a:lnTo>
                      <a:pt x="14438" y="575"/>
                    </a:lnTo>
                    <a:cubicBezTo>
                      <a:pt x="14438" y="257"/>
                      <a:pt x="14181" y="0"/>
                      <a:pt x="13864" y="0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rgbClr val="BBE0E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830" name="Freeform 150"/>
              <p:cNvSpPr>
                <a:spLocks/>
              </p:cNvSpPr>
              <p:nvPr/>
            </p:nvSpPr>
            <p:spPr bwMode="auto">
              <a:xfrm>
                <a:off x="1200" y="2970"/>
                <a:ext cx="3387" cy="613"/>
              </a:xfrm>
              <a:custGeom>
                <a:avLst/>
                <a:gdLst/>
                <a:ahLst/>
                <a:cxnLst>
                  <a:cxn ang="0">
                    <a:pos x="575" y="0"/>
                  </a:cxn>
                  <a:cxn ang="0">
                    <a:pos x="0" y="575"/>
                  </a:cxn>
                  <a:cxn ang="0">
                    <a:pos x="0" y="2872"/>
                  </a:cxn>
                  <a:cxn ang="0">
                    <a:pos x="575" y="3446"/>
                  </a:cxn>
                  <a:cxn ang="0">
                    <a:pos x="13864" y="3446"/>
                  </a:cxn>
                  <a:cxn ang="0">
                    <a:pos x="14438" y="2872"/>
                  </a:cxn>
                  <a:cxn ang="0">
                    <a:pos x="14438" y="575"/>
                  </a:cxn>
                  <a:cxn ang="0">
                    <a:pos x="13864" y="0"/>
                  </a:cxn>
                  <a:cxn ang="0">
                    <a:pos x="575" y="0"/>
                  </a:cxn>
                </a:cxnLst>
                <a:rect l="0" t="0" r="r" b="b"/>
                <a:pathLst>
                  <a:path w="14438" h="3446">
                    <a:moveTo>
                      <a:pt x="575" y="0"/>
                    </a:moveTo>
                    <a:cubicBezTo>
                      <a:pt x="258" y="0"/>
                      <a:pt x="0" y="257"/>
                      <a:pt x="0" y="575"/>
                    </a:cubicBezTo>
                    <a:lnTo>
                      <a:pt x="0" y="2872"/>
                    </a:lnTo>
                    <a:cubicBezTo>
                      <a:pt x="0" y="3189"/>
                      <a:pt x="258" y="3446"/>
                      <a:pt x="575" y="3446"/>
                    </a:cubicBezTo>
                    <a:lnTo>
                      <a:pt x="13864" y="3446"/>
                    </a:lnTo>
                    <a:cubicBezTo>
                      <a:pt x="14181" y="3446"/>
                      <a:pt x="14438" y="3189"/>
                      <a:pt x="14438" y="2872"/>
                    </a:cubicBezTo>
                    <a:lnTo>
                      <a:pt x="14438" y="575"/>
                    </a:lnTo>
                    <a:cubicBezTo>
                      <a:pt x="14438" y="257"/>
                      <a:pt x="14181" y="0"/>
                      <a:pt x="13864" y="0"/>
                    </a:cubicBezTo>
                    <a:lnTo>
                      <a:pt x="575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832" name="Rectangle 152"/>
            <p:cNvSpPr>
              <a:spLocks noChangeArrowheads="1"/>
            </p:cNvSpPr>
            <p:nvPr/>
          </p:nvSpPr>
          <p:spPr bwMode="auto">
            <a:xfrm>
              <a:off x="2234" y="3113"/>
              <a:ext cx="1481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l" rtl="0"/>
              <a:r>
                <a:rPr lang="en-US" sz="2500" b="1" dirty="0">
                  <a:solidFill>
                    <a:srgbClr val="000000"/>
                  </a:solidFill>
                  <a:cs typeface="B Mitra" pitchFamily="2" charset="-78"/>
                </a:rPr>
                <a:t>Pool of Experts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833" name="Freeform 153"/>
            <p:cNvSpPr>
              <a:spLocks/>
            </p:cNvSpPr>
            <p:nvPr/>
          </p:nvSpPr>
          <p:spPr bwMode="auto">
            <a:xfrm>
              <a:off x="513" y="2711"/>
              <a:ext cx="687" cy="566"/>
            </a:xfrm>
            <a:custGeom>
              <a:avLst/>
              <a:gdLst/>
              <a:ahLst/>
              <a:cxnLst>
                <a:cxn ang="0">
                  <a:pos x="687" y="566"/>
                </a:cxn>
                <a:cxn ang="0">
                  <a:pos x="0" y="566"/>
                </a:cxn>
                <a:cxn ang="0">
                  <a:pos x="0" y="0"/>
                </a:cxn>
              </a:cxnLst>
              <a:rect l="0" t="0" r="r" b="b"/>
              <a:pathLst>
                <a:path w="687" h="566">
                  <a:moveTo>
                    <a:pt x="687" y="566"/>
                  </a:moveTo>
                  <a:lnTo>
                    <a:pt x="0" y="566"/>
                  </a:lnTo>
                  <a:lnTo>
                    <a:pt x="0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834" name="Freeform 154"/>
            <p:cNvSpPr>
              <a:spLocks/>
            </p:cNvSpPr>
            <p:nvPr/>
          </p:nvSpPr>
          <p:spPr bwMode="auto">
            <a:xfrm>
              <a:off x="2894" y="2711"/>
              <a:ext cx="1741" cy="259"/>
            </a:xfrm>
            <a:custGeom>
              <a:avLst/>
              <a:gdLst/>
              <a:ahLst/>
              <a:cxnLst>
                <a:cxn ang="0">
                  <a:pos x="0" y="259"/>
                </a:cxn>
                <a:cxn ang="0">
                  <a:pos x="0" y="130"/>
                </a:cxn>
                <a:cxn ang="0">
                  <a:pos x="1741" y="130"/>
                </a:cxn>
                <a:cxn ang="0">
                  <a:pos x="1741" y="0"/>
                </a:cxn>
              </a:cxnLst>
              <a:rect l="0" t="0" r="r" b="b"/>
              <a:pathLst>
                <a:path w="1741" h="259">
                  <a:moveTo>
                    <a:pt x="0" y="259"/>
                  </a:moveTo>
                  <a:lnTo>
                    <a:pt x="0" y="130"/>
                  </a:lnTo>
                  <a:lnTo>
                    <a:pt x="1741" y="130"/>
                  </a:lnTo>
                  <a:lnTo>
                    <a:pt x="1741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835" name="Freeform 155"/>
            <p:cNvSpPr>
              <a:spLocks/>
            </p:cNvSpPr>
            <p:nvPr/>
          </p:nvSpPr>
          <p:spPr bwMode="auto">
            <a:xfrm>
              <a:off x="4587" y="2718"/>
              <a:ext cx="759" cy="559"/>
            </a:xfrm>
            <a:custGeom>
              <a:avLst/>
              <a:gdLst/>
              <a:ahLst/>
              <a:cxnLst>
                <a:cxn ang="0">
                  <a:pos x="0" y="559"/>
                </a:cxn>
                <a:cxn ang="0">
                  <a:pos x="759" y="559"/>
                </a:cxn>
                <a:cxn ang="0">
                  <a:pos x="759" y="0"/>
                </a:cxn>
              </a:cxnLst>
              <a:rect l="0" t="0" r="r" b="b"/>
              <a:pathLst>
                <a:path w="759" h="559">
                  <a:moveTo>
                    <a:pt x="0" y="559"/>
                  </a:moveTo>
                  <a:lnTo>
                    <a:pt x="759" y="559"/>
                  </a:lnTo>
                  <a:lnTo>
                    <a:pt x="759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836" name="Freeform 156"/>
            <p:cNvSpPr>
              <a:spLocks/>
            </p:cNvSpPr>
            <p:nvPr/>
          </p:nvSpPr>
          <p:spPr bwMode="auto">
            <a:xfrm>
              <a:off x="2894" y="2711"/>
              <a:ext cx="1031" cy="259"/>
            </a:xfrm>
            <a:custGeom>
              <a:avLst/>
              <a:gdLst/>
              <a:ahLst/>
              <a:cxnLst>
                <a:cxn ang="0">
                  <a:pos x="0" y="259"/>
                </a:cxn>
                <a:cxn ang="0">
                  <a:pos x="0" y="130"/>
                </a:cxn>
                <a:cxn ang="0">
                  <a:pos x="1031" y="130"/>
                </a:cxn>
                <a:cxn ang="0">
                  <a:pos x="1031" y="0"/>
                </a:cxn>
              </a:cxnLst>
              <a:rect l="0" t="0" r="r" b="b"/>
              <a:pathLst>
                <a:path w="1031" h="259">
                  <a:moveTo>
                    <a:pt x="0" y="259"/>
                  </a:moveTo>
                  <a:lnTo>
                    <a:pt x="0" y="130"/>
                  </a:lnTo>
                  <a:lnTo>
                    <a:pt x="1031" y="130"/>
                  </a:lnTo>
                  <a:lnTo>
                    <a:pt x="1031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837" name="Freeform 157"/>
            <p:cNvSpPr>
              <a:spLocks/>
            </p:cNvSpPr>
            <p:nvPr/>
          </p:nvSpPr>
          <p:spPr bwMode="auto">
            <a:xfrm>
              <a:off x="1179" y="2711"/>
              <a:ext cx="1715" cy="259"/>
            </a:xfrm>
            <a:custGeom>
              <a:avLst/>
              <a:gdLst/>
              <a:ahLst/>
              <a:cxnLst>
                <a:cxn ang="0">
                  <a:pos x="1715" y="259"/>
                </a:cxn>
                <a:cxn ang="0">
                  <a:pos x="1715" y="130"/>
                </a:cxn>
                <a:cxn ang="0">
                  <a:pos x="0" y="130"/>
                </a:cxn>
                <a:cxn ang="0">
                  <a:pos x="0" y="0"/>
                </a:cxn>
              </a:cxnLst>
              <a:rect l="0" t="0" r="r" b="b"/>
              <a:pathLst>
                <a:path w="1715" h="259">
                  <a:moveTo>
                    <a:pt x="1715" y="259"/>
                  </a:moveTo>
                  <a:lnTo>
                    <a:pt x="1715" y="130"/>
                  </a:lnTo>
                  <a:lnTo>
                    <a:pt x="0" y="130"/>
                  </a:lnTo>
                  <a:lnTo>
                    <a:pt x="0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" name="Group 160"/>
            <p:cNvGrpSpPr>
              <a:grpSpLocks/>
            </p:cNvGrpSpPr>
            <p:nvPr/>
          </p:nvGrpSpPr>
          <p:grpSpPr bwMode="auto">
            <a:xfrm>
              <a:off x="1531" y="2339"/>
              <a:ext cx="623" cy="379"/>
              <a:chOff x="1531" y="2339"/>
              <a:chExt cx="623" cy="379"/>
            </a:xfrm>
          </p:grpSpPr>
          <p:sp>
            <p:nvSpPr>
              <p:cNvPr id="455838" name="Freeform 158"/>
              <p:cNvSpPr>
                <a:spLocks/>
              </p:cNvSpPr>
              <p:nvPr/>
            </p:nvSpPr>
            <p:spPr bwMode="auto">
              <a:xfrm>
                <a:off x="1531" y="2339"/>
                <a:ext cx="623" cy="379"/>
              </a:xfrm>
              <a:custGeom>
                <a:avLst/>
                <a:gdLst/>
                <a:ahLst/>
                <a:cxnLst>
                  <a:cxn ang="0">
                    <a:pos x="712" y="0"/>
                  </a:cxn>
                  <a:cxn ang="0">
                    <a:pos x="0" y="711"/>
                  </a:cxn>
                  <a:cxn ang="0">
                    <a:pos x="0" y="3555"/>
                  </a:cxn>
                  <a:cxn ang="0">
                    <a:pos x="712" y="4266"/>
                  </a:cxn>
                  <a:cxn ang="0">
                    <a:pos x="4598" y="4266"/>
                  </a:cxn>
                  <a:cxn ang="0">
                    <a:pos x="5309" y="3555"/>
                  </a:cxn>
                  <a:cxn ang="0">
                    <a:pos x="5309" y="711"/>
                  </a:cxn>
                  <a:cxn ang="0">
                    <a:pos x="4598" y="0"/>
                  </a:cxn>
                  <a:cxn ang="0">
                    <a:pos x="712" y="0"/>
                  </a:cxn>
                </a:cxnLst>
                <a:rect l="0" t="0" r="r" b="b"/>
                <a:pathLst>
                  <a:path w="5309" h="4266">
                    <a:moveTo>
                      <a:pt x="712" y="0"/>
                    </a:moveTo>
                    <a:cubicBezTo>
                      <a:pt x="319" y="0"/>
                      <a:pt x="0" y="318"/>
                      <a:pt x="0" y="711"/>
                    </a:cubicBezTo>
                    <a:lnTo>
                      <a:pt x="0" y="3555"/>
                    </a:lnTo>
                    <a:cubicBezTo>
                      <a:pt x="0" y="3948"/>
                      <a:pt x="319" y="4266"/>
                      <a:pt x="712" y="4266"/>
                    </a:cubicBezTo>
                    <a:lnTo>
                      <a:pt x="4598" y="4266"/>
                    </a:lnTo>
                    <a:cubicBezTo>
                      <a:pt x="4990" y="4266"/>
                      <a:pt x="5309" y="3948"/>
                      <a:pt x="5309" y="3555"/>
                    </a:cubicBezTo>
                    <a:lnTo>
                      <a:pt x="5309" y="711"/>
                    </a:lnTo>
                    <a:cubicBezTo>
                      <a:pt x="5309" y="318"/>
                      <a:pt x="4990" y="0"/>
                      <a:pt x="4598" y="0"/>
                    </a:cubicBez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CC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839" name="Freeform 159"/>
              <p:cNvSpPr>
                <a:spLocks/>
              </p:cNvSpPr>
              <p:nvPr/>
            </p:nvSpPr>
            <p:spPr bwMode="auto">
              <a:xfrm>
                <a:off x="1531" y="2339"/>
                <a:ext cx="623" cy="379"/>
              </a:xfrm>
              <a:custGeom>
                <a:avLst/>
                <a:gdLst/>
                <a:ahLst/>
                <a:cxnLst>
                  <a:cxn ang="0">
                    <a:pos x="712" y="0"/>
                  </a:cxn>
                  <a:cxn ang="0">
                    <a:pos x="0" y="711"/>
                  </a:cxn>
                  <a:cxn ang="0">
                    <a:pos x="0" y="3555"/>
                  </a:cxn>
                  <a:cxn ang="0">
                    <a:pos x="712" y="4266"/>
                  </a:cxn>
                  <a:cxn ang="0">
                    <a:pos x="4598" y="4266"/>
                  </a:cxn>
                  <a:cxn ang="0">
                    <a:pos x="5309" y="3555"/>
                  </a:cxn>
                  <a:cxn ang="0">
                    <a:pos x="5309" y="711"/>
                  </a:cxn>
                  <a:cxn ang="0">
                    <a:pos x="4598" y="0"/>
                  </a:cxn>
                  <a:cxn ang="0">
                    <a:pos x="712" y="0"/>
                  </a:cxn>
                </a:cxnLst>
                <a:rect l="0" t="0" r="r" b="b"/>
                <a:pathLst>
                  <a:path w="5309" h="4266">
                    <a:moveTo>
                      <a:pt x="712" y="0"/>
                    </a:moveTo>
                    <a:cubicBezTo>
                      <a:pt x="319" y="0"/>
                      <a:pt x="0" y="318"/>
                      <a:pt x="0" y="711"/>
                    </a:cubicBezTo>
                    <a:lnTo>
                      <a:pt x="0" y="3555"/>
                    </a:lnTo>
                    <a:cubicBezTo>
                      <a:pt x="0" y="3948"/>
                      <a:pt x="319" y="4266"/>
                      <a:pt x="712" y="4266"/>
                    </a:cubicBezTo>
                    <a:lnTo>
                      <a:pt x="4598" y="4266"/>
                    </a:lnTo>
                    <a:cubicBezTo>
                      <a:pt x="4990" y="4266"/>
                      <a:pt x="5309" y="3948"/>
                      <a:pt x="5309" y="3555"/>
                    </a:cubicBezTo>
                    <a:lnTo>
                      <a:pt x="5309" y="711"/>
                    </a:lnTo>
                    <a:cubicBezTo>
                      <a:pt x="5309" y="318"/>
                      <a:pt x="4990" y="0"/>
                      <a:pt x="4598" y="0"/>
                    </a:cubicBezTo>
                    <a:lnTo>
                      <a:pt x="712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841" name="Rectangle 161"/>
            <p:cNvSpPr>
              <a:spLocks noChangeArrowheads="1"/>
            </p:cNvSpPr>
            <p:nvPr/>
          </p:nvSpPr>
          <p:spPr bwMode="auto">
            <a:xfrm>
              <a:off x="1549" y="2418"/>
              <a:ext cx="611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Biotechnology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000000"/>
                  </a:solidFill>
                  <a:cs typeface="B Mitra" pitchFamily="2" charset="-78"/>
                </a:rPr>
                <a:t>panel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842" name="Rectangle 162"/>
            <p:cNvSpPr>
              <a:spLocks noChangeArrowheads="1"/>
            </p:cNvSpPr>
            <p:nvPr/>
          </p:nvSpPr>
          <p:spPr bwMode="auto">
            <a:xfrm>
              <a:off x="1545" y="251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843" name="Freeform 163"/>
            <p:cNvSpPr>
              <a:spLocks/>
            </p:cNvSpPr>
            <p:nvPr/>
          </p:nvSpPr>
          <p:spPr bwMode="auto">
            <a:xfrm>
              <a:off x="1843" y="2718"/>
              <a:ext cx="1051" cy="252"/>
            </a:xfrm>
            <a:custGeom>
              <a:avLst/>
              <a:gdLst/>
              <a:ahLst/>
              <a:cxnLst>
                <a:cxn ang="0">
                  <a:pos x="1051" y="252"/>
                </a:cxn>
                <a:cxn ang="0">
                  <a:pos x="1051" y="127"/>
                </a:cxn>
                <a:cxn ang="0">
                  <a:pos x="0" y="127"/>
                </a:cxn>
                <a:cxn ang="0">
                  <a:pos x="0" y="0"/>
                </a:cxn>
              </a:cxnLst>
              <a:rect l="0" t="0" r="r" b="b"/>
              <a:pathLst>
                <a:path w="1051" h="252">
                  <a:moveTo>
                    <a:pt x="1051" y="252"/>
                  </a:moveTo>
                  <a:lnTo>
                    <a:pt x="1051" y="127"/>
                  </a:lnTo>
                  <a:lnTo>
                    <a:pt x="0" y="127"/>
                  </a:lnTo>
                  <a:lnTo>
                    <a:pt x="0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166"/>
            <p:cNvGrpSpPr>
              <a:grpSpLocks/>
            </p:cNvGrpSpPr>
            <p:nvPr/>
          </p:nvGrpSpPr>
          <p:grpSpPr bwMode="auto">
            <a:xfrm>
              <a:off x="2906" y="2339"/>
              <a:ext cx="622" cy="379"/>
              <a:chOff x="2906" y="2339"/>
              <a:chExt cx="622" cy="379"/>
            </a:xfrm>
          </p:grpSpPr>
          <p:sp>
            <p:nvSpPr>
              <p:cNvPr id="455844" name="Freeform 164"/>
              <p:cNvSpPr>
                <a:spLocks/>
              </p:cNvSpPr>
              <p:nvPr/>
            </p:nvSpPr>
            <p:spPr bwMode="auto">
              <a:xfrm>
                <a:off x="2906" y="2339"/>
                <a:ext cx="622" cy="379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0" y="711"/>
                  </a:cxn>
                  <a:cxn ang="0">
                    <a:pos x="0" y="3555"/>
                  </a:cxn>
                  <a:cxn ang="0">
                    <a:pos x="711" y="4266"/>
                  </a:cxn>
                  <a:cxn ang="0">
                    <a:pos x="4589" y="4266"/>
                  </a:cxn>
                  <a:cxn ang="0">
                    <a:pos x="5300" y="3555"/>
                  </a:cxn>
                  <a:cxn ang="0">
                    <a:pos x="5300" y="711"/>
                  </a:cxn>
                  <a:cxn ang="0">
                    <a:pos x="4589" y="0"/>
                  </a:cxn>
                  <a:cxn ang="0">
                    <a:pos x="711" y="0"/>
                  </a:cxn>
                </a:cxnLst>
                <a:rect l="0" t="0" r="r" b="b"/>
                <a:pathLst>
                  <a:path w="5300" h="4266">
                    <a:moveTo>
                      <a:pt x="711" y="0"/>
                    </a:moveTo>
                    <a:cubicBezTo>
                      <a:pt x="319" y="0"/>
                      <a:pt x="0" y="318"/>
                      <a:pt x="0" y="711"/>
                    </a:cubicBezTo>
                    <a:lnTo>
                      <a:pt x="0" y="3555"/>
                    </a:lnTo>
                    <a:cubicBezTo>
                      <a:pt x="0" y="3948"/>
                      <a:pt x="319" y="4266"/>
                      <a:pt x="711" y="4266"/>
                    </a:cubicBezTo>
                    <a:lnTo>
                      <a:pt x="4589" y="4266"/>
                    </a:lnTo>
                    <a:cubicBezTo>
                      <a:pt x="4982" y="4266"/>
                      <a:pt x="5300" y="3948"/>
                      <a:pt x="5300" y="3555"/>
                    </a:cubicBezTo>
                    <a:lnTo>
                      <a:pt x="5300" y="711"/>
                    </a:lnTo>
                    <a:cubicBezTo>
                      <a:pt x="5300" y="318"/>
                      <a:pt x="4982" y="0"/>
                      <a:pt x="4589" y="0"/>
                    </a:cubicBez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CC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845" name="Freeform 165"/>
              <p:cNvSpPr>
                <a:spLocks/>
              </p:cNvSpPr>
              <p:nvPr/>
            </p:nvSpPr>
            <p:spPr bwMode="auto">
              <a:xfrm>
                <a:off x="2906" y="2339"/>
                <a:ext cx="622" cy="379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0" y="711"/>
                  </a:cxn>
                  <a:cxn ang="0">
                    <a:pos x="0" y="3555"/>
                  </a:cxn>
                  <a:cxn ang="0">
                    <a:pos x="711" y="4266"/>
                  </a:cxn>
                  <a:cxn ang="0">
                    <a:pos x="4589" y="4266"/>
                  </a:cxn>
                  <a:cxn ang="0">
                    <a:pos x="5300" y="3555"/>
                  </a:cxn>
                  <a:cxn ang="0">
                    <a:pos x="5300" y="711"/>
                  </a:cxn>
                  <a:cxn ang="0">
                    <a:pos x="4589" y="0"/>
                  </a:cxn>
                  <a:cxn ang="0">
                    <a:pos x="711" y="0"/>
                  </a:cxn>
                </a:cxnLst>
                <a:rect l="0" t="0" r="r" b="b"/>
                <a:pathLst>
                  <a:path w="5300" h="4266">
                    <a:moveTo>
                      <a:pt x="711" y="0"/>
                    </a:moveTo>
                    <a:cubicBezTo>
                      <a:pt x="319" y="0"/>
                      <a:pt x="0" y="318"/>
                      <a:pt x="0" y="711"/>
                    </a:cubicBezTo>
                    <a:lnTo>
                      <a:pt x="0" y="3555"/>
                    </a:lnTo>
                    <a:cubicBezTo>
                      <a:pt x="0" y="3948"/>
                      <a:pt x="319" y="4266"/>
                      <a:pt x="711" y="4266"/>
                    </a:cubicBezTo>
                    <a:lnTo>
                      <a:pt x="4589" y="4266"/>
                    </a:lnTo>
                    <a:cubicBezTo>
                      <a:pt x="4982" y="4266"/>
                      <a:pt x="5300" y="3948"/>
                      <a:pt x="5300" y="3555"/>
                    </a:cubicBezTo>
                    <a:lnTo>
                      <a:pt x="5300" y="711"/>
                    </a:lnTo>
                    <a:cubicBezTo>
                      <a:pt x="5300" y="318"/>
                      <a:pt x="4982" y="0"/>
                      <a:pt x="4589" y="0"/>
                    </a:cubicBezTo>
                    <a:lnTo>
                      <a:pt x="711" y="0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847" name="Rectangle 167"/>
            <p:cNvSpPr>
              <a:spLocks noChangeArrowheads="1"/>
            </p:cNvSpPr>
            <p:nvPr/>
          </p:nvSpPr>
          <p:spPr bwMode="auto">
            <a:xfrm>
              <a:off x="3023" y="2384"/>
              <a:ext cx="39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B Mitra" pitchFamily="2" charset="-78"/>
                </a:rPr>
                <a:t>Marine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cs typeface="B Mitra" pitchFamily="2" charset="-78"/>
                </a:rPr>
                <a:t>panel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848" name="Rectangle 168"/>
            <p:cNvSpPr>
              <a:spLocks noChangeArrowheads="1"/>
            </p:cNvSpPr>
            <p:nvPr/>
          </p:nvSpPr>
          <p:spPr bwMode="auto">
            <a:xfrm>
              <a:off x="3119" y="250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849" name="Freeform 169"/>
            <p:cNvSpPr>
              <a:spLocks/>
            </p:cNvSpPr>
            <p:nvPr/>
          </p:nvSpPr>
          <p:spPr bwMode="auto">
            <a:xfrm>
              <a:off x="3217" y="1517"/>
              <a:ext cx="231" cy="822"/>
            </a:xfrm>
            <a:custGeom>
              <a:avLst/>
              <a:gdLst/>
              <a:ahLst/>
              <a:cxnLst>
                <a:cxn ang="0">
                  <a:pos x="0" y="822"/>
                </a:cxn>
                <a:cxn ang="0">
                  <a:pos x="0" y="760"/>
                </a:cxn>
                <a:cxn ang="0">
                  <a:pos x="231" y="760"/>
                </a:cxn>
                <a:cxn ang="0">
                  <a:pos x="231" y="0"/>
                </a:cxn>
              </a:cxnLst>
              <a:rect l="0" t="0" r="r" b="b"/>
              <a:pathLst>
                <a:path w="231" h="822">
                  <a:moveTo>
                    <a:pt x="0" y="822"/>
                  </a:moveTo>
                  <a:lnTo>
                    <a:pt x="0" y="760"/>
                  </a:lnTo>
                  <a:lnTo>
                    <a:pt x="231" y="760"/>
                  </a:lnTo>
                  <a:lnTo>
                    <a:pt x="231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850" name="Freeform 170"/>
            <p:cNvSpPr>
              <a:spLocks/>
            </p:cNvSpPr>
            <p:nvPr/>
          </p:nvSpPr>
          <p:spPr bwMode="auto">
            <a:xfrm>
              <a:off x="2894" y="2718"/>
              <a:ext cx="323" cy="252"/>
            </a:xfrm>
            <a:custGeom>
              <a:avLst/>
              <a:gdLst/>
              <a:ahLst/>
              <a:cxnLst>
                <a:cxn ang="0">
                  <a:pos x="0" y="252"/>
                </a:cxn>
                <a:cxn ang="0">
                  <a:pos x="0" y="127"/>
                </a:cxn>
                <a:cxn ang="0">
                  <a:pos x="323" y="127"/>
                </a:cxn>
                <a:cxn ang="0">
                  <a:pos x="323" y="0"/>
                </a:cxn>
              </a:cxnLst>
              <a:rect l="0" t="0" r="r" b="b"/>
              <a:pathLst>
                <a:path w="323" h="252">
                  <a:moveTo>
                    <a:pt x="0" y="252"/>
                  </a:moveTo>
                  <a:lnTo>
                    <a:pt x="0" y="127"/>
                  </a:lnTo>
                  <a:lnTo>
                    <a:pt x="323" y="127"/>
                  </a:lnTo>
                  <a:lnTo>
                    <a:pt x="323" y="0"/>
                  </a:lnTo>
                </a:path>
              </a:pathLst>
            </a:cu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a-IR" dirty="0">
              <a:cs typeface="B Mitra" pitchFamily="2" charset="-78"/>
            </a:endParaRPr>
          </a:p>
          <a:p>
            <a:pPr algn="ctr" rtl="0" eaLnBrk="1" hangingPunct="1">
              <a:buFontTx/>
              <a:buNone/>
            </a:pPr>
            <a:r>
              <a:rPr lang="en-US" sz="4800" b="1" dirty="0">
                <a:cs typeface="B Mitra" pitchFamily="2" charset="-78"/>
              </a:rPr>
              <a:t>Concepts of Foresight</a:t>
            </a:r>
          </a:p>
          <a:p>
            <a:pPr algn="ctr" rtl="0" eaLnBrk="1" hangingPunct="1">
              <a:buFontTx/>
              <a:buNone/>
            </a:pPr>
            <a:endParaRPr lang="en-US" sz="4800" b="1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sz="2400" dirty="0">
                <a:cs typeface="B Mitra" pitchFamily="2" charset="-78"/>
              </a:rPr>
              <a:t>Members from:</a:t>
            </a:r>
            <a:endParaRPr lang="fa-IR" sz="2400" dirty="0">
              <a:cs typeface="B Mitra" pitchFamily="2" charset="-78"/>
            </a:endParaRP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center of national research institute for science policy 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Research assistant and technology assistant of ministry of science, research an technology</a:t>
            </a:r>
            <a:endParaRPr lang="fa-IR" sz="2000" dirty="0">
              <a:cs typeface="B Mitra" pitchFamily="2" charset="-78"/>
            </a:endParaRP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High-tech industry center of ministry of industry and mine 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Defense Research Institute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Institute for international energy studies</a:t>
            </a:r>
            <a:endParaRPr lang="fa-IR" sz="2000" dirty="0">
              <a:cs typeface="B Mitra" pitchFamily="2" charset="-78"/>
            </a:endParaRP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Secretariat of cultural revolution supreme Council</a:t>
            </a:r>
            <a:endParaRPr lang="fa-IR" sz="2000" dirty="0">
              <a:cs typeface="B Mitra" pitchFamily="2" charset="-78"/>
            </a:endParaRP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Center of telecommunication research</a:t>
            </a:r>
            <a:endParaRPr lang="fa-IR" sz="2000" dirty="0">
              <a:cs typeface="B Mitra" pitchFamily="2" charset="-78"/>
            </a:endParaRP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Engineering research center of Jihad 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Future study center for defense science and technology</a:t>
            </a:r>
            <a:endParaRPr lang="fa-IR" sz="2000" dirty="0">
              <a:cs typeface="B Mitra" pitchFamily="2" charset="-78"/>
            </a:endParaRP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MATN Company</a:t>
            </a:r>
            <a:endParaRPr lang="fa-IR" sz="2000" dirty="0">
              <a:cs typeface="B Mitra" pitchFamily="2" charset="-78"/>
            </a:endParaRP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Iranian Space Agency</a:t>
            </a:r>
            <a:endParaRPr lang="fa-IR" sz="2000" dirty="0">
              <a:cs typeface="B Mitra" pitchFamily="2" charset="-78"/>
            </a:endParaRPr>
          </a:p>
          <a:p>
            <a:pPr lvl="1" algn="l" rtl="0">
              <a:lnSpc>
                <a:spcPct val="90000"/>
              </a:lnSpc>
            </a:pPr>
            <a:r>
              <a:rPr lang="en-US" sz="2000" dirty="0">
                <a:cs typeface="B Mitra" pitchFamily="2" charset="-78"/>
              </a:rPr>
              <a:t>Ministry of Roads and Transportation</a:t>
            </a:r>
            <a:endParaRPr lang="fa-IR" sz="2000" dirty="0">
              <a:cs typeface="B Mitra" pitchFamily="2" charset="-78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000" b="1" dirty="0">
                <a:cs typeface="B Mitra" pitchFamily="2" charset="-78"/>
              </a:rPr>
              <a:t>Members of Consultant Committee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>
                <a:cs typeface="B Mitra" pitchFamily="2" charset="-78"/>
              </a:rPr>
              <a:t>Set of procedures </a:t>
            </a:r>
            <a:r>
              <a:rPr lang="en-US" sz="2800" dirty="0">
                <a:solidFill>
                  <a:srgbClr val="FF0000"/>
                </a:solidFill>
              </a:rPr>
              <a:t>for eliciting and refining the opinions of a group</a:t>
            </a:r>
            <a:r>
              <a:rPr lang="en-US" sz="2800" dirty="0"/>
              <a:t> </a:t>
            </a:r>
            <a:r>
              <a:rPr lang="en-US" sz="2800" dirty="0">
                <a:cs typeface="B Mitra" pitchFamily="2" charset="-78"/>
              </a:rPr>
              <a:t> simultaneously to avoid of </a:t>
            </a:r>
            <a:r>
              <a:rPr lang="en-US" sz="2800" dirty="0">
                <a:solidFill>
                  <a:srgbClr val="FF0000"/>
                </a:solidFill>
                <a:cs typeface="B Mitra" pitchFamily="2" charset="-78"/>
              </a:rPr>
              <a:t>typical defects of face to face contacts</a:t>
            </a:r>
            <a:r>
              <a:rPr lang="en-US" sz="2800" dirty="0">
                <a:cs typeface="B Mitra" pitchFamily="2" charset="-78"/>
              </a:rPr>
              <a:t>.</a:t>
            </a:r>
          </a:p>
          <a:p>
            <a:pPr algn="l" rtl="0"/>
            <a:r>
              <a:rPr lang="en-US" sz="2800" dirty="0">
                <a:cs typeface="B Mitra" pitchFamily="2" charset="-78"/>
              </a:rPr>
              <a:t>Specifications:</a:t>
            </a:r>
            <a:endParaRPr lang="fa-IR" sz="2800" dirty="0">
              <a:cs typeface="B Mitra" pitchFamily="2" charset="-78"/>
            </a:endParaRPr>
          </a:p>
          <a:p>
            <a:pPr lvl="1" algn="l" rtl="0"/>
            <a:r>
              <a:rPr lang="en-US" sz="2400" dirty="0">
                <a:cs typeface="B Mitra" pitchFamily="2" charset="-78"/>
              </a:rPr>
              <a:t>Feedback of opinions to all members.</a:t>
            </a:r>
            <a:endParaRPr lang="fa-IR" sz="2400" dirty="0">
              <a:cs typeface="B Mitra" pitchFamily="2" charset="-78"/>
            </a:endParaRPr>
          </a:p>
          <a:p>
            <a:pPr lvl="1" algn="l" rtl="0"/>
            <a:r>
              <a:rPr lang="en-US" sz="2400" dirty="0">
                <a:cs typeface="B Mitra" pitchFamily="2" charset="-78"/>
              </a:rPr>
              <a:t>Interactive Process.</a:t>
            </a:r>
            <a:endParaRPr lang="fa-IR" sz="2400" dirty="0">
              <a:cs typeface="B Mitra" pitchFamily="2" charset="-78"/>
            </a:endParaRPr>
          </a:p>
          <a:p>
            <a:pPr lvl="1" algn="l" rtl="0"/>
            <a:r>
              <a:rPr lang="en-US" sz="2400" dirty="0">
                <a:cs typeface="B Mitra" pitchFamily="2" charset="-78"/>
              </a:rPr>
              <a:t>Iterative Process.</a:t>
            </a:r>
            <a:endParaRPr lang="fa-IR" sz="2400" dirty="0">
              <a:cs typeface="B Mitra" pitchFamily="2" charset="-78"/>
            </a:endParaRPr>
          </a:p>
          <a:p>
            <a:pPr lvl="1" algn="l" rtl="0"/>
            <a:r>
              <a:rPr lang="en-US" sz="2400" dirty="0">
                <a:cs typeface="B Mitra" pitchFamily="2" charset="-78"/>
              </a:rPr>
              <a:t>Unknown opinions.</a:t>
            </a:r>
            <a:endParaRPr lang="fa-IR" sz="2400" dirty="0">
              <a:cs typeface="B Mitra" pitchFamily="2" charset="-78"/>
            </a:endParaRPr>
          </a:p>
          <a:p>
            <a:pPr lvl="1" algn="l" rtl="0"/>
            <a:r>
              <a:rPr lang="en-US" sz="2400" dirty="0">
                <a:cs typeface="B Mitra" pitchFamily="2" charset="-78"/>
              </a:rPr>
              <a:t>Statistical feedbacks.</a:t>
            </a:r>
            <a:endParaRPr lang="fa-IR" sz="2400" dirty="0">
              <a:cs typeface="B Mitra" pitchFamily="2" charset="-78"/>
            </a:endParaRPr>
          </a:p>
          <a:p>
            <a:pPr lvl="1" algn="l" rtl="0"/>
            <a:r>
              <a:rPr lang="en-US" sz="2400" dirty="0">
                <a:cs typeface="B Mitra" pitchFamily="2" charset="-78"/>
              </a:rPr>
              <a:t>wide use of different </a:t>
            </a:r>
            <a:r>
              <a:rPr lang="en-US" sz="2400" dirty="0" err="1">
                <a:cs typeface="B Mitra" pitchFamily="2" charset="-78"/>
              </a:rPr>
              <a:t>experties</a:t>
            </a:r>
            <a:r>
              <a:rPr lang="en-US" sz="2400" dirty="0">
                <a:cs typeface="B Mitra" pitchFamily="2" charset="-78"/>
              </a:rPr>
              <a:t>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>
                <a:cs typeface="B Mitra" pitchFamily="2" charset="-78"/>
              </a:rPr>
              <a:t>2- Delphi technique as assistance tool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934200" y="1600200"/>
            <a:ext cx="1600200" cy="687388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fa-IR" dirty="0">
                <a:cs typeface="B Mitra" pitchFamily="2" charset="-78"/>
              </a:rPr>
              <a:t> </a:t>
            </a:r>
            <a:r>
              <a:rPr lang="en-US" dirty="0">
                <a:cs typeface="B Mitra" pitchFamily="2" charset="-78"/>
              </a:rPr>
              <a:t>Delphi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B Mitra" pitchFamily="2" charset="-78"/>
              </a:rPr>
              <a:t>Usage technique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50292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786446" y="3124200"/>
            <a:ext cx="2786054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b="1" dirty="0">
                <a:solidFill>
                  <a:schemeClr val="bg2"/>
                </a:solidFill>
                <a:cs typeface="B Nazanin" pitchFamily="2" charset="-78"/>
              </a:rPr>
              <a:t>Panels: Fields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786446" y="3962400"/>
            <a:ext cx="2786054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b="1" dirty="0">
                <a:solidFill>
                  <a:schemeClr val="bg2"/>
                </a:solidFill>
                <a:cs typeface="B Nazanin" pitchFamily="2" charset="-78"/>
              </a:rPr>
              <a:t>Experts- first round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786446" y="4800600"/>
            <a:ext cx="2786054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b="1" dirty="0">
                <a:solidFill>
                  <a:schemeClr val="bg2"/>
                </a:solidFill>
                <a:cs typeface="B Nazanin" pitchFamily="2" charset="-78"/>
              </a:rPr>
              <a:t>Experts- second round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Group 2"/>
          <p:cNvGraphicFramePr>
            <a:graphicFrameLocks noGrp="1"/>
          </p:cNvGraphicFramePr>
          <p:nvPr>
            <p:ph type="tbl" idx="1"/>
          </p:nvPr>
        </p:nvGraphicFramePr>
        <p:xfrm>
          <a:off x="0" y="908050"/>
          <a:ext cx="9144000" cy="4909504"/>
        </p:xfrm>
        <a:graphic>
          <a:graphicData uri="http://schemas.openxmlformats.org/drawingml/2006/table">
            <a:tbl>
              <a:tblPr/>
              <a:tblGrid>
                <a:gridCol w="46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7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86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78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591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604838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               Topic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Degree of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expertise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Importance to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Japan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Time of technological realization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High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Moderate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Low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None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Index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High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Moderate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Low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None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Already realized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2006-2010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2011-2015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2016-2025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2026-2035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2036-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Will not be realized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Do not know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6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000" name="AutoShape 88"/>
          <p:cNvSpPr>
            <a:spLocks noChangeArrowheads="1"/>
          </p:cNvSpPr>
          <p:nvPr/>
        </p:nvSpPr>
        <p:spPr bwMode="auto">
          <a:xfrm rot="-5400000">
            <a:off x="7525544" y="3788569"/>
            <a:ext cx="649287" cy="1514475"/>
          </a:xfrm>
          <a:prstGeom prst="homePlat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01" name="AutoShape 89"/>
          <p:cNvSpPr>
            <a:spLocks noChangeArrowheads="1"/>
          </p:cNvSpPr>
          <p:nvPr/>
        </p:nvSpPr>
        <p:spPr bwMode="auto">
          <a:xfrm rot="-5400000">
            <a:off x="7703343" y="4040982"/>
            <a:ext cx="576263" cy="1079500"/>
          </a:xfrm>
          <a:prstGeom prst="homePlate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02" name="Line 90"/>
          <p:cNvSpPr>
            <a:spLocks noChangeShapeType="1"/>
          </p:cNvSpPr>
          <p:nvPr/>
        </p:nvSpPr>
        <p:spPr bwMode="auto">
          <a:xfrm>
            <a:off x="7092950" y="5084763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3" name="Line 91"/>
          <p:cNvSpPr>
            <a:spLocks noChangeShapeType="1"/>
          </p:cNvSpPr>
          <p:nvPr/>
        </p:nvSpPr>
        <p:spPr bwMode="auto">
          <a:xfrm>
            <a:off x="7451725" y="537368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4" name="Oval 92"/>
          <p:cNvSpPr>
            <a:spLocks noChangeArrowheads="1"/>
          </p:cNvSpPr>
          <p:nvPr/>
        </p:nvSpPr>
        <p:spPr bwMode="auto">
          <a:xfrm>
            <a:off x="7742238" y="5013325"/>
            <a:ext cx="71437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05" name="Oval 93"/>
          <p:cNvSpPr>
            <a:spLocks noChangeArrowheads="1"/>
          </p:cNvSpPr>
          <p:nvPr/>
        </p:nvSpPr>
        <p:spPr bwMode="auto">
          <a:xfrm>
            <a:off x="7956550" y="5300663"/>
            <a:ext cx="71438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9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00" grpId="0" animBg="1"/>
      <p:bldP spid="39001" grpId="0" animBg="1"/>
      <p:bldP spid="39002" grpId="0" animBg="1"/>
      <p:bldP spid="39003" grpId="0" animBg="1"/>
      <p:bldP spid="39004" grpId="0" animBg="1"/>
      <p:bldP spid="3900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>
                <a:solidFill>
                  <a:srgbClr val="6600FF"/>
                </a:solidFill>
                <a:cs typeface="B Mitra" pitchFamily="2" charset="-78"/>
              </a:rPr>
              <a:t>Some points about Delphi technique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0" y="1643063"/>
            <a:ext cx="8786813" cy="3971925"/>
          </a:xfrm>
        </p:spPr>
        <p:txBody>
          <a:bodyPr/>
          <a:lstStyle/>
          <a:p>
            <a:pPr algn="l" rtl="0"/>
            <a:r>
              <a:rPr lang="en-US" dirty="0">
                <a:cs typeface="B Mitra" pitchFamily="2" charset="-78"/>
              </a:rPr>
              <a:t>Delphi techniques run </a:t>
            </a:r>
            <a:r>
              <a:rPr lang="en-US" dirty="0">
                <a:solidFill>
                  <a:srgbClr val="FF0000"/>
                </a:solidFill>
                <a:cs typeface="B Mitra" pitchFamily="2" charset="-78"/>
              </a:rPr>
              <a:t>at least </a:t>
            </a:r>
            <a:r>
              <a:rPr lang="en-US" dirty="0">
                <a:cs typeface="B Mitra" pitchFamily="2" charset="-78"/>
              </a:rPr>
              <a:t>in two rounds.</a:t>
            </a:r>
            <a:endParaRPr lang="fa-IR" dirty="0">
              <a:cs typeface="B Mitra" pitchFamily="2" charset="-78"/>
            </a:endParaRPr>
          </a:p>
          <a:p>
            <a:pPr algn="l" rtl="0"/>
            <a:r>
              <a:rPr lang="en-US" dirty="0">
                <a:cs typeface="B Mitra" pitchFamily="2" charset="-78"/>
              </a:rPr>
              <a:t>Importance of Delphi:</a:t>
            </a:r>
          </a:p>
          <a:p>
            <a:pPr lvl="1" algn="l" rtl="0"/>
            <a:r>
              <a:rPr lang="en-US" dirty="0"/>
              <a:t>forecasting and estimating unknown parameters</a:t>
            </a:r>
          </a:p>
          <a:p>
            <a:pPr lvl="1" algn="l" rtl="0"/>
            <a:r>
              <a:rPr lang="en-US" dirty="0"/>
              <a:t>determine consensus on forecasting dates through the process</a:t>
            </a:r>
          </a:p>
          <a:p>
            <a:pPr algn="l" rtl="0"/>
            <a:r>
              <a:rPr lang="en-US" dirty="0">
                <a:cs typeface="B Mitra" pitchFamily="2" charset="-78"/>
              </a:rPr>
              <a:t>This technique is based </a:t>
            </a:r>
            <a:r>
              <a:rPr lang="en-US" dirty="0"/>
              <a:t>on top-expert (specialized experts) assessments </a:t>
            </a:r>
            <a:r>
              <a:rPr lang="en-US" dirty="0">
                <a:cs typeface="B Mitra" pitchFamily="2" charset="-78"/>
              </a:rPr>
              <a:t>not non</a:t>
            </a:r>
            <a:r>
              <a:rPr lang="en-US" dirty="0"/>
              <a:t>-expert</a:t>
            </a:r>
            <a:r>
              <a:rPr lang="en-US" dirty="0">
                <a:cs typeface="B Mitra" pitchFamily="2" charset="-78"/>
              </a:rPr>
              <a:t>.</a:t>
            </a:r>
            <a:endParaRPr lang="fa-IR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rtl="0"/>
            <a:r>
              <a:rPr lang="en-US" b="1" dirty="0">
                <a:cs typeface="B Mitra" pitchFamily="2" charset="-78"/>
              </a:rPr>
              <a:t>Execute procedure of Delphi</a:t>
            </a:r>
          </a:p>
        </p:txBody>
      </p:sp>
      <p:sp>
        <p:nvSpPr>
          <p:cNvPr id="159747" name="Content Placeholder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5408613" cy="4525962"/>
          </a:xfrm>
        </p:spPr>
        <p:txBody>
          <a:bodyPr>
            <a:normAutofit fontScale="92500" lnSpcReduction="20000"/>
          </a:bodyPr>
          <a:lstStyle/>
          <a:p>
            <a:pPr algn="l" rtl="0">
              <a:buFontTx/>
              <a:buNone/>
            </a:pPr>
            <a:r>
              <a:rPr lang="en-US" b="1" i="1" dirty="0">
                <a:solidFill>
                  <a:srgbClr val="FF0000"/>
                </a:solidFill>
                <a:cs typeface="B Mitra" pitchFamily="2" charset="-78"/>
              </a:rPr>
              <a:t>Step 1:idenfication of experts</a:t>
            </a:r>
            <a:endParaRPr lang="fa-IR" b="1" i="1" dirty="0">
              <a:solidFill>
                <a:srgbClr val="FF0000"/>
              </a:solidFill>
              <a:cs typeface="B Mitra" pitchFamily="2" charset="-78"/>
            </a:endParaRPr>
          </a:p>
          <a:p>
            <a:pPr algn="l" rtl="0"/>
            <a:r>
              <a:rPr lang="en-US" sz="2000" dirty="0"/>
              <a:t>Each of the Panelists to nominate 10 people  whose expertise and experience would make them suitable participants in the Delphi</a:t>
            </a:r>
          </a:p>
          <a:p>
            <a:pPr algn="l" rtl="0"/>
            <a:r>
              <a:rPr lang="en-US" sz="2000" dirty="0">
                <a:cs typeface="B Mitra" pitchFamily="2" charset="-78"/>
              </a:rPr>
              <a:t>Each of nominated experts nominate 10 others.</a:t>
            </a:r>
          </a:p>
          <a:p>
            <a:pPr algn="l" rtl="0"/>
            <a:r>
              <a:rPr lang="en-US" sz="2000" dirty="0">
                <a:cs typeface="B Mitra" pitchFamily="2" charset="-78"/>
              </a:rPr>
              <a:t>Introducing of experts by different orgs or societies like Iranian Aerospace Society , Iranian Association of naval architecture &amp; marine engineering ,…</a:t>
            </a:r>
            <a:endParaRPr lang="fa-IR" sz="2000" u="sng" dirty="0">
              <a:cs typeface="B Mitra" pitchFamily="2" charset="-78"/>
            </a:endParaRPr>
          </a:p>
          <a:p>
            <a:pPr algn="l" rtl="0">
              <a:buFontTx/>
              <a:buNone/>
            </a:pPr>
            <a:r>
              <a:rPr lang="en-US" b="1" i="1" dirty="0">
                <a:solidFill>
                  <a:srgbClr val="FF0000"/>
                </a:solidFill>
                <a:cs typeface="B Mitra" pitchFamily="2" charset="-78"/>
              </a:rPr>
              <a:t>Step 2: questionnaire design</a:t>
            </a:r>
            <a:endParaRPr lang="fa-IR" b="1" i="1" dirty="0">
              <a:solidFill>
                <a:srgbClr val="FF0000"/>
              </a:solidFill>
              <a:cs typeface="B Mitra" pitchFamily="2" charset="-78"/>
            </a:endParaRPr>
          </a:p>
          <a:p>
            <a:pPr algn="l" rtl="0"/>
            <a:r>
              <a:rPr lang="en-US" sz="2000" dirty="0">
                <a:cs typeface="B Mitra" pitchFamily="2" charset="-78"/>
              </a:rPr>
              <a:t>Study of relevant literature.</a:t>
            </a:r>
          </a:p>
          <a:p>
            <a:pPr algn="l" rtl="0"/>
            <a:r>
              <a:rPr lang="en-US" sz="2000" dirty="0">
                <a:cs typeface="B Mitra" pitchFamily="2" charset="-78"/>
              </a:rPr>
              <a:t>Scrutiny and argue of panel members (at least four weeks in every panel).</a:t>
            </a:r>
            <a:endParaRPr lang="fa-IR" sz="2000" dirty="0">
              <a:cs typeface="B Mitra" pitchFamily="2" charset="-78"/>
            </a:endParaRP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6805584" y="1857364"/>
            <a:ext cx="23384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eaLnBrk="0" hangingPunct="0">
              <a:spcBef>
                <a:spcPct val="20000"/>
              </a:spcBef>
            </a:pPr>
            <a:r>
              <a:rPr lang="en-US" sz="2000" b="1" dirty="0">
                <a:cs typeface="B Mitra" pitchFamily="2" charset="-78"/>
              </a:rPr>
              <a:t>Get and Arrange a list of experts over than 1000</a:t>
            </a:r>
            <a:endParaRPr lang="fa-IR" sz="2000" b="1" dirty="0">
              <a:cs typeface="B Mitra" pitchFamily="2" charset="-78"/>
            </a:endParaRPr>
          </a:p>
        </p:txBody>
      </p:sp>
      <p:sp>
        <p:nvSpPr>
          <p:cNvPr id="159750" name="AutoShape 6"/>
          <p:cNvSpPr>
            <a:spLocks noChangeArrowheads="1"/>
          </p:cNvSpPr>
          <p:nvPr/>
        </p:nvSpPr>
        <p:spPr bwMode="auto">
          <a:xfrm flipH="1">
            <a:off x="6143636" y="1500174"/>
            <a:ext cx="785818" cy="187325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51" name="AutoShape 7"/>
          <p:cNvSpPr>
            <a:spLocks noChangeArrowheads="1"/>
          </p:cNvSpPr>
          <p:nvPr/>
        </p:nvSpPr>
        <p:spPr bwMode="auto">
          <a:xfrm flipH="1">
            <a:off x="5994415" y="3929066"/>
            <a:ext cx="863601" cy="187325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6929454" y="4248701"/>
            <a:ext cx="22145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cs typeface="B Mitra" pitchFamily="2" charset="-78"/>
              </a:rPr>
              <a:t>Designing four category of questions in every questionnaire  </a:t>
            </a:r>
            <a:endParaRPr lang="fa-IR" sz="2000" b="1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9" grpId="0"/>
      <p:bldP spid="159750" grpId="0" animBg="1"/>
      <p:bldP spid="159751" grpId="0" animBg="1"/>
      <p:bldP spid="15975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Content Placeholder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8964613" cy="4732338"/>
          </a:xfrm>
        </p:spPr>
        <p:txBody>
          <a:bodyPr>
            <a:normAutofit fontScale="85000" lnSpcReduction="10000"/>
          </a:bodyPr>
          <a:lstStyle/>
          <a:p>
            <a:pPr algn="l" rtl="0">
              <a:buFontTx/>
              <a:buNone/>
            </a:pPr>
            <a:r>
              <a:rPr lang="en-US" dirty="0">
                <a:cs typeface="B Mitra" pitchFamily="2" charset="-78"/>
              </a:rPr>
              <a:t>Send questionnaires to identified experts:</a:t>
            </a:r>
            <a:endParaRPr lang="fa-IR" dirty="0">
              <a:cs typeface="B Mitra" pitchFamily="2" charset="-78"/>
            </a:endParaRPr>
          </a:p>
          <a:p>
            <a:pPr algn="l" rtl="0"/>
            <a:r>
              <a:rPr lang="en-US" sz="2400" dirty="0">
                <a:cs typeface="B Mitra" pitchFamily="2" charset="-78"/>
              </a:rPr>
              <a:t>primary telephone contact to experts for introducing the project (PAMFA) and questioning about him/her tendency to participate.(zero round).  </a:t>
            </a:r>
            <a:endParaRPr lang="fa-IR" sz="2400" dirty="0">
              <a:cs typeface="B Mitra" pitchFamily="2" charset="-78"/>
            </a:endParaRPr>
          </a:p>
          <a:p>
            <a:pPr algn="l" rtl="0"/>
            <a:r>
              <a:rPr lang="en-US" sz="2400" dirty="0">
                <a:cs typeface="B Mitra" pitchFamily="2" charset="-78"/>
              </a:rPr>
              <a:t>Secondary telephone contact for receiving postal code, address &amp; E-mail.</a:t>
            </a:r>
            <a:endParaRPr lang="fa-IR" sz="2400" dirty="0">
              <a:cs typeface="B Mitra" pitchFamily="2" charset="-78"/>
            </a:endParaRPr>
          </a:p>
          <a:p>
            <a:pPr algn="l" rtl="0"/>
            <a:r>
              <a:rPr lang="en-US" sz="2400" dirty="0">
                <a:cs typeface="B Mitra" pitchFamily="2" charset="-78"/>
              </a:rPr>
              <a:t>Third telephone contact for coordinating of sending questionnaire.</a:t>
            </a:r>
            <a:endParaRPr lang="fa-IR" sz="2400" dirty="0">
              <a:cs typeface="B Mitra" pitchFamily="2" charset="-78"/>
            </a:endParaRPr>
          </a:p>
          <a:p>
            <a:pPr algn="l" rtl="0"/>
            <a:r>
              <a:rPr lang="en-US" sz="2400" dirty="0">
                <a:cs typeface="B Mitra" pitchFamily="2" charset="-78"/>
              </a:rPr>
              <a:t>Sending questionnaire by post, courier and E-mail (with questionnaires send also a letter and gift) </a:t>
            </a:r>
            <a:endParaRPr lang="fa-IR" sz="2400" dirty="0">
              <a:cs typeface="B Mitra" pitchFamily="2" charset="-78"/>
            </a:endParaRPr>
          </a:p>
          <a:p>
            <a:pPr algn="l" rtl="0">
              <a:buFontTx/>
              <a:buNone/>
            </a:pPr>
            <a:endParaRPr lang="fa-IR" sz="2400" dirty="0">
              <a:cs typeface="B Mitra" pitchFamily="2" charset="-78"/>
            </a:endParaRPr>
          </a:p>
          <a:p>
            <a:pPr algn="l" rtl="0">
              <a:buFontTx/>
              <a:buNone/>
            </a:pPr>
            <a:r>
              <a:rPr lang="en-US" dirty="0">
                <a:cs typeface="B Mitra" pitchFamily="2" charset="-78"/>
              </a:rPr>
              <a:t>Receive completed questionnaire </a:t>
            </a:r>
            <a:endParaRPr lang="fa-IR" dirty="0">
              <a:cs typeface="B Mitra" pitchFamily="2" charset="-78"/>
            </a:endParaRPr>
          </a:p>
          <a:p>
            <a:pPr algn="l" rtl="0"/>
            <a:r>
              <a:rPr lang="en-US" sz="2400" dirty="0">
                <a:cs typeface="B Mitra" pitchFamily="2" charset="-78"/>
              </a:rPr>
              <a:t>Telephone contact and follow up questionnaire.</a:t>
            </a:r>
            <a:endParaRPr lang="fa-IR" sz="2400" dirty="0">
              <a:cs typeface="B Mitra" pitchFamily="2" charset="-78"/>
            </a:endParaRPr>
          </a:p>
          <a:p>
            <a:pPr algn="l" rtl="0"/>
            <a:r>
              <a:rPr lang="en-US" sz="2400" dirty="0">
                <a:cs typeface="B Mitra" pitchFamily="2" charset="-78"/>
              </a:rPr>
              <a:t>Secondary telephone contact for coordinating to receive questionnaire. </a:t>
            </a:r>
            <a:endParaRPr lang="fa-IR" sz="2400" dirty="0">
              <a:cs typeface="B Mitra" pitchFamily="2" charset="-78"/>
            </a:endParaRPr>
          </a:p>
          <a:p>
            <a:pPr algn="l" rtl="0"/>
            <a:r>
              <a:rPr lang="en-US" sz="2400" dirty="0">
                <a:cs typeface="B Mitra" pitchFamily="2" charset="-78"/>
              </a:rPr>
              <a:t>Receive experts opinion about designed questionnaire.</a:t>
            </a:r>
            <a:endParaRPr lang="fa-IR" sz="2400" dirty="0">
              <a:cs typeface="B Mitra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Execute procedure of Delphi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268413"/>
            <a:ext cx="8229600" cy="4525962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dirty="0">
                <a:cs typeface="B Mitra" pitchFamily="2" charset="-78"/>
              </a:rPr>
              <a:t>Analyze of received questionnaires:</a:t>
            </a:r>
            <a:endParaRPr lang="fa-IR" dirty="0">
              <a:cs typeface="B Mitra" pitchFamily="2" charset="-78"/>
            </a:endParaRPr>
          </a:p>
          <a:p>
            <a:pPr algn="l" rtl="0"/>
            <a:r>
              <a:rPr lang="en-US" sz="2400" dirty="0">
                <a:cs typeface="B Mitra" pitchFamily="2" charset="-78"/>
              </a:rPr>
              <a:t>Separate questionnaires of 5 distinct area.</a:t>
            </a:r>
            <a:endParaRPr lang="fa-IR" sz="2400" dirty="0">
              <a:cs typeface="B Mitra" pitchFamily="2" charset="-78"/>
            </a:endParaRPr>
          </a:p>
          <a:p>
            <a:pPr algn="l" rtl="0"/>
            <a:r>
              <a:rPr lang="en-US" sz="2400" dirty="0">
                <a:cs typeface="B Mitra" pitchFamily="2" charset="-78"/>
              </a:rPr>
              <a:t>Inter gained information(every area questionnaires) to one file with equal format.  </a:t>
            </a:r>
            <a:endParaRPr lang="fa-IR" sz="2400" dirty="0">
              <a:cs typeface="B Mitra" pitchFamily="2" charset="-78"/>
            </a:endParaRPr>
          </a:p>
          <a:p>
            <a:pPr algn="l" rtl="0"/>
            <a:r>
              <a:rPr lang="en-US" sz="2400" dirty="0">
                <a:cs typeface="B Mitra" pitchFamily="2" charset="-78"/>
              </a:rPr>
              <a:t>Write program under Excel software for reading information of all files. </a:t>
            </a:r>
          </a:p>
          <a:p>
            <a:pPr algn="l" rtl="0"/>
            <a:r>
              <a:rPr lang="en-US" sz="2400" dirty="0">
                <a:cs typeface="B Mitra" pitchFamily="2" charset="-78"/>
              </a:rPr>
              <a:t>Analyze of gained information in every area.</a:t>
            </a:r>
            <a:endParaRPr lang="fa-IR" sz="2400" dirty="0">
              <a:cs typeface="B Mitra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Execute procedure of Delphi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Content Placeholder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8821738" cy="4803775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dirty="0">
                <a:cs typeface="B Mitra" pitchFamily="2" charset="-78"/>
              </a:rPr>
              <a:t>How to Facilitate responding to questionnaires?</a:t>
            </a:r>
            <a:endParaRPr lang="fa-IR" dirty="0">
              <a:cs typeface="B Mitra" pitchFamily="2" charset="-78"/>
            </a:endParaRPr>
          </a:p>
          <a:p>
            <a:pPr algn="l" rtl="0"/>
            <a:r>
              <a:rPr lang="en-US" sz="2400" dirty="0">
                <a:cs typeface="B Mitra" pitchFamily="2" charset="-78"/>
              </a:rPr>
              <a:t>Cell phone number for contact in every time.</a:t>
            </a:r>
            <a:endParaRPr lang="fa-IR" sz="2400" dirty="0">
              <a:cs typeface="B Mitra" pitchFamily="2" charset="-78"/>
            </a:endParaRPr>
          </a:p>
          <a:p>
            <a:pPr algn="l" rtl="0"/>
            <a:r>
              <a:rPr lang="en-US" sz="2400" dirty="0">
                <a:cs typeface="B Mitra" pitchFamily="2" charset="-78"/>
              </a:rPr>
              <a:t>Electronic &amp; Hard copy of questionnaires (both).</a:t>
            </a:r>
            <a:endParaRPr lang="fa-IR" sz="2400" dirty="0">
              <a:cs typeface="B Mitra" pitchFamily="2" charset="-78"/>
            </a:endParaRPr>
          </a:p>
          <a:p>
            <a:pPr algn="l" rtl="0"/>
            <a:r>
              <a:rPr lang="en-US" sz="2400" dirty="0">
                <a:cs typeface="B Mitra" pitchFamily="2" charset="-78"/>
              </a:rPr>
              <a:t>Continuous contact.</a:t>
            </a:r>
            <a:endParaRPr lang="fa-IR" sz="2400" dirty="0">
              <a:cs typeface="B Mitra" pitchFamily="2" charset="-78"/>
            </a:endParaRPr>
          </a:p>
          <a:p>
            <a:pPr algn="l" rtl="0"/>
            <a:r>
              <a:rPr lang="en-US" sz="2400" dirty="0">
                <a:cs typeface="B Mitra" pitchFamily="2" charset="-78"/>
              </a:rPr>
              <a:t>Zero Round: telephonic Introduction.</a:t>
            </a:r>
            <a:endParaRPr lang="fa-IR" sz="2400" dirty="0">
              <a:cs typeface="B Mitra" pitchFamily="2" charset="-78"/>
            </a:endParaRPr>
          </a:p>
          <a:p>
            <a:pPr algn="l" rtl="0"/>
            <a:r>
              <a:rPr lang="en-US" sz="2400" dirty="0">
                <a:cs typeface="B Mitra" pitchFamily="2" charset="-78"/>
              </a:rPr>
              <a:t>Send Courier for give back the filled questionnaires.</a:t>
            </a:r>
            <a:endParaRPr lang="fa-IR" sz="2400" dirty="0">
              <a:cs typeface="B Mitra" pitchFamily="2" charset="-78"/>
            </a:endParaRPr>
          </a:p>
          <a:p>
            <a:pPr algn="l" rtl="0"/>
            <a:r>
              <a:rPr lang="en-US" sz="2400" dirty="0">
                <a:cs typeface="B Mitra" pitchFamily="2" charset="-78"/>
              </a:rPr>
              <a:t>Attaching one flash memory includes electronic format of project brochure, related materials &amp; questionnaire.</a:t>
            </a:r>
            <a:endParaRPr lang="fa-IR" sz="2400" dirty="0">
              <a:cs typeface="B Mitra" pitchFamily="2" charset="-78"/>
            </a:endParaRPr>
          </a:p>
          <a:p>
            <a:pPr algn="l" rtl="0"/>
            <a:r>
              <a:rPr lang="en-US" sz="2400" dirty="0">
                <a:cs typeface="B Mitra" pitchFamily="2" charset="-78"/>
              </a:rPr>
              <a:t>Attaching one return pocket.</a:t>
            </a:r>
            <a:endParaRPr lang="fa-IR" sz="2400" dirty="0">
              <a:cs typeface="B Mitra" pitchFamily="2" charset="-78"/>
            </a:endParaRPr>
          </a:p>
          <a:p>
            <a:pPr algn="l" rtl="0"/>
            <a:r>
              <a:rPr lang="en-US" sz="2400" dirty="0">
                <a:cs typeface="B Mitra" pitchFamily="2" charset="-78"/>
              </a:rPr>
              <a:t>E-book for research methodology (if someone wants to know).</a:t>
            </a:r>
            <a:endParaRPr lang="fa-IR" sz="2400" dirty="0">
              <a:cs typeface="B Mitra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Execute procedure of Delphi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98425"/>
            <a:ext cx="7072312" cy="63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42910" y="1714488"/>
            <a:ext cx="307183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1st Round of Delphi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Oval 4"/>
          <p:cNvSpPr>
            <a:spLocks noChangeArrowheads="1"/>
          </p:cNvSpPr>
          <p:nvPr/>
        </p:nvSpPr>
        <p:spPr bwMode="auto">
          <a:xfrm>
            <a:off x="6357950" y="3429000"/>
            <a:ext cx="1200150" cy="200501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cs typeface="B Lotus" pitchFamily="2" charset="-78"/>
              </a:rPr>
              <a:t>Future</a:t>
            </a:r>
            <a:r>
              <a:rPr lang="fa-IR" sz="2400" b="1" dirty="0">
                <a:solidFill>
                  <a:srgbClr val="FFFF00"/>
                </a:solidFill>
                <a:cs typeface="B Lotus" pitchFamily="2" charset="-78"/>
              </a:rPr>
              <a:t>‌</a:t>
            </a:r>
            <a:r>
              <a:rPr lang="en-US" sz="2400" b="1" dirty="0">
                <a:solidFill>
                  <a:srgbClr val="FFFF00"/>
                </a:solidFill>
                <a:cs typeface="B Lotus" pitchFamily="2" charset="-78"/>
              </a:rPr>
              <a:t> </a:t>
            </a:r>
          </a:p>
        </p:txBody>
      </p:sp>
      <p:sp>
        <p:nvSpPr>
          <p:cNvPr id="404485" name="Oval 5"/>
          <p:cNvSpPr>
            <a:spLocks noChangeArrowheads="1"/>
          </p:cNvSpPr>
          <p:nvPr/>
        </p:nvSpPr>
        <p:spPr bwMode="auto">
          <a:xfrm>
            <a:off x="214282" y="3214686"/>
            <a:ext cx="1504981" cy="2347914"/>
          </a:xfrm>
          <a:prstGeom prst="ellipse">
            <a:avLst/>
          </a:prstGeom>
          <a:solidFill>
            <a:srgbClr val="00279F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cs typeface="B Lotus" pitchFamily="2" charset="-78"/>
              </a:rPr>
              <a:t>Present</a:t>
            </a:r>
          </a:p>
        </p:txBody>
      </p:sp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114300" y="228600"/>
            <a:ext cx="8801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dirty="0">
                <a:latin typeface="Franklin Gothic Medium" pitchFamily="34" charset="0"/>
                <a:cs typeface="B Nazanin" pitchFamily="2" charset="-78"/>
              </a:rPr>
              <a:t>Facing The Future: Exploratory Paradigm-Forecasting </a:t>
            </a:r>
          </a:p>
        </p:txBody>
      </p:sp>
      <p:sp>
        <p:nvSpPr>
          <p:cNvPr id="404492" name="Rectangle 12"/>
          <p:cNvSpPr>
            <a:spLocks noChangeArrowheads="1"/>
          </p:cNvSpPr>
          <p:nvPr/>
        </p:nvSpPr>
        <p:spPr bwMode="auto">
          <a:xfrm>
            <a:off x="2714625" y="2528886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cs typeface="B Lotus" pitchFamily="2" charset="-78"/>
              </a:rPr>
              <a:t>Backward</a:t>
            </a:r>
          </a:p>
          <a:p>
            <a:pPr algn="ctr"/>
            <a:r>
              <a:rPr lang="en-US" sz="2800" dirty="0">
                <a:cs typeface="B Lotus" pitchFamily="2" charset="-78"/>
              </a:rPr>
              <a:t>Planning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819400" y="6248400"/>
            <a:ext cx="2286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9BA6D09-78DB-4171-923C-201B31B82DA0}" type="slidenum">
              <a:rPr lang="fa-IR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>
                <a:defRPr/>
              </a:pPr>
              <a:t>4</a:t>
            </a:fld>
            <a:endParaRPr lang="en-US" sz="10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571625" y="3786188"/>
            <a:ext cx="4857750" cy="1071562"/>
          </a:xfrm>
          <a:prstGeom prst="rightArrow">
            <a:avLst>
              <a:gd name="adj1" fmla="val 50000"/>
              <a:gd name="adj2" fmla="val 83032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6" name="Curved Up Arrow 15"/>
          <p:cNvSpPr/>
          <p:nvPr/>
        </p:nvSpPr>
        <p:spPr>
          <a:xfrm rot="10800000">
            <a:off x="1571625" y="2214563"/>
            <a:ext cx="4643438" cy="1571625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 animBg="1"/>
      <p:bldP spid="404485" grpId="0" animBg="1"/>
      <p:bldP spid="404492" grpId="0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>
                <a:cs typeface="B Mitra" pitchFamily="2" charset="-78"/>
              </a:rPr>
              <a:t>Participation in 1</a:t>
            </a:r>
            <a:r>
              <a:rPr lang="en-US" b="1" baseline="30000" dirty="0">
                <a:cs typeface="B Mitra" pitchFamily="2" charset="-78"/>
              </a:rPr>
              <a:t>st</a:t>
            </a:r>
            <a:r>
              <a:rPr lang="en-US" b="1" dirty="0">
                <a:cs typeface="B Mitra" pitchFamily="2" charset="-78"/>
              </a:rPr>
              <a:t> round of Delphi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500062" y="1143000"/>
          <a:ext cx="8643938" cy="4202430"/>
        </p:xfrm>
        <a:graphic>
          <a:graphicData uri="http://schemas.openxmlformats.org/drawingml/2006/table">
            <a:tbl>
              <a:tblPr rtl="1"/>
              <a:tblGrid>
                <a:gridCol w="149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1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50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Participation rate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Completed</a:t>
                      </a:r>
                      <a:r>
                        <a:rPr lang="en-US" baseline="0" dirty="0"/>
                        <a:t> questionnaires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Experts like to participate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Identified experts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Fields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65%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129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222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Information technology and software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66%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113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Bio-technology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91%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153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168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184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marine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56%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143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Electronic, hardware</a:t>
                      </a:r>
                      <a:r>
                        <a:rPr lang="en-US" baseline="0" dirty="0"/>
                        <a:t> and telecommunication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206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299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325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aerospace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70%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637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911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999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428596" y="5500702"/>
            <a:ext cx="6215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 b="1" dirty="0">
                <a:cs typeface="B Mitra" pitchFamily="2" charset="-78"/>
              </a:rPr>
              <a:t>posting: November 2008          gathering: February 2008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Pamfa 2nd Round2.tif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382963" y="0"/>
            <a:ext cx="5761037" cy="6237288"/>
          </a:xfrm>
        </p:spPr>
      </p:pic>
      <p:sp>
        <p:nvSpPr>
          <p:cNvPr id="3" name="Rectangle 2"/>
          <p:cNvSpPr/>
          <p:nvPr/>
        </p:nvSpPr>
        <p:spPr>
          <a:xfrm>
            <a:off x="642910" y="1714488"/>
            <a:ext cx="307183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Round of Delphi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8643938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>
                <a:cs typeface="B Mitra" pitchFamily="2" charset="-78"/>
              </a:rPr>
              <a:t>Participation in 2</a:t>
            </a:r>
            <a:r>
              <a:rPr lang="en-US" b="1" baseline="30000" dirty="0">
                <a:cs typeface="B Mitra" pitchFamily="2" charset="-78"/>
              </a:rPr>
              <a:t>nd</a:t>
            </a:r>
            <a:r>
              <a:rPr lang="en-US" b="1" dirty="0">
                <a:cs typeface="B Mitra" pitchFamily="2" charset="-78"/>
              </a:rPr>
              <a:t> round of Delphi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71472" y="5500702"/>
            <a:ext cx="621510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 b="1" dirty="0">
                <a:cs typeface="B Mitra" pitchFamily="2" charset="-78"/>
              </a:rPr>
              <a:t>Posted : March 2008                      gathering : April 2009</a:t>
            </a:r>
          </a:p>
        </p:txBody>
      </p:sp>
      <p:graphicFrame>
        <p:nvGraphicFramePr>
          <p:cNvPr id="172036" name="Group 4"/>
          <p:cNvGraphicFramePr>
            <a:graphicFrameLocks noGrp="1"/>
          </p:cNvGraphicFramePr>
          <p:nvPr/>
        </p:nvGraphicFramePr>
        <p:xfrm>
          <a:off x="571472" y="1357298"/>
          <a:ext cx="8286807" cy="4047796"/>
        </p:xfrm>
        <a:graphic>
          <a:graphicData uri="http://schemas.openxmlformats.org/drawingml/2006/table">
            <a:tbl>
              <a:tblPr rtl="1"/>
              <a:tblGrid>
                <a:gridCol w="1817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3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1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500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Participation rate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Gained questionnaires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posted questionnaires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Fields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8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68%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151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Information technology and software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1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97%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Bio-technology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1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92%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135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146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marine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8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Electronic, hardware</a:t>
                      </a:r>
                      <a:r>
                        <a:rPr lang="en-US" baseline="0" dirty="0"/>
                        <a:t> and telecommunication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1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78%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161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205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aerospace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1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83%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552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677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  <a:endParaRPr lang="fa-IR" dirty="0"/>
                    </a:p>
                  </a:txBody>
                  <a:tcPr marL="68580" marR="6858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Parts of Questionnaire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Uncertainties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Policy evaluation (</a:t>
            </a:r>
            <a:r>
              <a:rPr lang="en-US" dirty="0" err="1"/>
              <a:t>additionality</a:t>
            </a:r>
            <a:r>
              <a:rPr lang="en-US" dirty="0"/>
              <a:t>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Prioritizing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Technologies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0" name="AutoShape 15"/>
          <p:cNvSpPr>
            <a:spLocks noChangeAspect="1" noChangeArrowheads="1" noTextEdit="1"/>
          </p:cNvSpPr>
          <p:nvPr/>
        </p:nvSpPr>
        <p:spPr bwMode="auto">
          <a:xfrm>
            <a:off x="371475" y="1828800"/>
            <a:ext cx="8229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Text Box 13"/>
          <p:cNvSpPr txBox="1">
            <a:spLocks noChangeArrowheads="1"/>
          </p:cNvSpPr>
          <p:nvPr/>
        </p:nvSpPr>
        <p:spPr bwMode="auto">
          <a:xfrm>
            <a:off x="6000760" y="2043113"/>
            <a:ext cx="171451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0"/>
            <a:r>
              <a:rPr lang="en-US" sz="1400" b="1" dirty="0">
                <a:solidFill>
                  <a:srgbClr val="000000"/>
                </a:solidFill>
                <a:ea typeface="Times New Roman" pitchFamily="18" charset="0"/>
                <a:cs typeface="B Mitra" pitchFamily="2" charset="-78"/>
              </a:rPr>
              <a:t>In Part</a:t>
            </a:r>
            <a:endParaRPr lang="fa-IR" sz="4400" dirty="0">
              <a:cs typeface="B Mitra" pitchFamily="2" charset="-78"/>
            </a:endParaRPr>
          </a:p>
        </p:txBody>
      </p:sp>
      <p:sp>
        <p:nvSpPr>
          <p:cNvPr id="23583" name="Text Box 12"/>
          <p:cNvSpPr txBox="1">
            <a:spLocks noChangeArrowheads="1"/>
          </p:cNvSpPr>
          <p:nvPr/>
        </p:nvSpPr>
        <p:spPr bwMode="auto">
          <a:xfrm>
            <a:off x="3571868" y="2057400"/>
            <a:ext cx="167640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1"/>
            <a:r>
              <a:rPr lang="en-US" sz="1400" b="1" dirty="0">
                <a:solidFill>
                  <a:srgbClr val="000000"/>
                </a:solidFill>
                <a:ea typeface="Times New Roman" pitchFamily="18" charset="0"/>
                <a:cs typeface="B Mitra" pitchFamily="2" charset="-78"/>
              </a:rPr>
              <a:t>Both of them equal</a:t>
            </a:r>
            <a:endParaRPr lang="en-US" dirty="0">
              <a:ea typeface="Times New Roman" pitchFamily="18" charset="0"/>
              <a:cs typeface="B Mitra" pitchFamily="2" charset="-78"/>
            </a:endParaRPr>
          </a:p>
        </p:txBody>
      </p:sp>
      <p:sp>
        <p:nvSpPr>
          <p:cNvPr id="23584" name="Text Box 11"/>
          <p:cNvSpPr txBox="1">
            <a:spLocks noChangeArrowheads="1"/>
          </p:cNvSpPr>
          <p:nvPr/>
        </p:nvSpPr>
        <p:spPr bwMode="auto">
          <a:xfrm>
            <a:off x="1571604" y="2070100"/>
            <a:ext cx="178595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0"/>
            <a:r>
              <a:rPr lang="en-US" sz="1400" b="1" dirty="0">
                <a:solidFill>
                  <a:srgbClr val="000000"/>
                </a:solidFill>
                <a:ea typeface="Times New Roman" pitchFamily="18" charset="0"/>
                <a:cs typeface="B Mitra" pitchFamily="2" charset="-78"/>
              </a:rPr>
              <a:t>In Part</a:t>
            </a:r>
            <a:endParaRPr lang="fa-IR" sz="4400" dirty="0">
              <a:cs typeface="B Mitra" pitchFamily="2" charset="-78"/>
            </a:endParaRPr>
          </a:p>
        </p:txBody>
      </p:sp>
      <p:sp>
        <p:nvSpPr>
          <p:cNvPr id="23585" name="Text Box 10"/>
          <p:cNvSpPr txBox="1">
            <a:spLocks noChangeArrowheads="1"/>
          </p:cNvSpPr>
          <p:nvPr/>
        </p:nvSpPr>
        <p:spPr bwMode="auto">
          <a:xfrm>
            <a:off x="-71438" y="2076450"/>
            <a:ext cx="1500166" cy="35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1" eaLnBrk="0" hangingPunct="0"/>
            <a:r>
              <a:rPr lang="en-US" sz="1400" b="1" dirty="0">
                <a:solidFill>
                  <a:srgbClr val="000000"/>
                </a:solidFill>
                <a:ea typeface="Times New Roman" pitchFamily="18" charset="0"/>
                <a:cs typeface="B Mitra" pitchFamily="2" charset="-78"/>
              </a:rPr>
              <a:t>Completely</a:t>
            </a:r>
            <a:endParaRPr lang="fa-IR" sz="1400" b="1" dirty="0">
              <a:solidFill>
                <a:srgbClr val="000000"/>
              </a:solidFill>
              <a:ea typeface="Times New Roman" pitchFamily="18" charset="0"/>
              <a:cs typeface="B Mitra" pitchFamily="2" charset="-78"/>
            </a:endParaRPr>
          </a:p>
          <a:p>
            <a:pPr algn="ctr" rtl="0" eaLnBrk="0" hangingPunct="0"/>
            <a:endParaRPr lang="fa-IR" sz="4400" dirty="0">
              <a:cs typeface="B Mitra" pitchFamily="2" charset="-78"/>
            </a:endParaRPr>
          </a:p>
        </p:txBody>
      </p:sp>
      <p:sp>
        <p:nvSpPr>
          <p:cNvPr id="23586" name="Text Box 9"/>
          <p:cNvSpPr txBox="1">
            <a:spLocks noChangeArrowheads="1"/>
          </p:cNvSpPr>
          <p:nvPr/>
        </p:nvSpPr>
        <p:spPr bwMode="auto">
          <a:xfrm>
            <a:off x="7643834" y="2051050"/>
            <a:ext cx="1500166" cy="23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1"/>
            <a:r>
              <a:rPr lang="en-US" sz="1400" b="1" dirty="0">
                <a:solidFill>
                  <a:srgbClr val="000000"/>
                </a:solidFill>
                <a:ea typeface="Times New Roman" pitchFamily="18" charset="0"/>
                <a:cs typeface="B Mitra" pitchFamily="2" charset="-78"/>
              </a:rPr>
              <a:t>Completely</a:t>
            </a:r>
            <a:endParaRPr lang="en-US" dirty="0">
              <a:ea typeface="Times New Roman" pitchFamily="18" charset="0"/>
              <a:cs typeface="B Mitra" pitchFamily="2" charset="-78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533400" y="2714625"/>
            <a:ext cx="8324850" cy="3000392"/>
            <a:chOff x="-800" y="3282"/>
            <a:chExt cx="13110" cy="4410"/>
          </a:xfrm>
        </p:grpSpPr>
        <p:sp>
          <p:nvSpPr>
            <p:cNvPr id="23597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80" y="3447"/>
              <a:ext cx="896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Text Box 4"/>
            <p:cNvSpPr txBox="1">
              <a:spLocks noChangeArrowheads="1"/>
            </p:cNvSpPr>
            <p:nvPr/>
          </p:nvSpPr>
          <p:spPr bwMode="auto">
            <a:xfrm>
              <a:off x="-800" y="3282"/>
              <a:ext cx="6480" cy="43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r>
                <a:rPr lang="en-US" sz="2000" u="sng" dirty="0">
                  <a:ea typeface="Times New Roman" pitchFamily="18" charset="0"/>
                  <a:cs typeface="B Mitra" pitchFamily="2" charset="-78"/>
                </a:rPr>
                <a:t>Arguments- status 2</a:t>
              </a:r>
              <a:endParaRPr lang="en-US" sz="1400" dirty="0">
                <a:ea typeface="Times New Roman" pitchFamily="18" charset="0"/>
                <a:cs typeface="B Mitra" pitchFamily="2" charset="-78"/>
              </a:endParaRPr>
            </a:p>
            <a:p>
              <a:pPr algn="just" rtl="0" eaLnBrk="0" hangingPunct="0">
                <a:buFontTx/>
                <a:buChar char="•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IT would be a profitable sector</a:t>
              </a:r>
              <a:r>
                <a:rPr lang="en-US" dirty="0">
                  <a:cs typeface="+mj-cs"/>
                </a:rPr>
                <a:t>.</a:t>
              </a:r>
            </a:p>
            <a:p>
              <a:pPr algn="just" rtl="0" eaLnBrk="0" hangingPunct="0">
                <a:buFontTx/>
                <a:buChar char="•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IT could be developed as an industry and could be a leading one.</a:t>
              </a:r>
            </a:p>
            <a:p>
              <a:pPr algn="just" rtl="0" eaLnBrk="0" hangingPunct="0">
                <a:buFontTx/>
                <a:buChar char="•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This policy forces the government not only  to be an importer but also become a exporter of IT products instead</a:t>
              </a:r>
            </a:p>
            <a:p>
              <a:pPr algn="just" rtl="0" eaLnBrk="0" hangingPunct="0">
                <a:buFontTx/>
                <a:buChar char="•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Iran could become a leading exporter of IT products in the region</a:t>
              </a:r>
            </a:p>
            <a:p>
              <a:pPr algn="just" rtl="0" eaLnBrk="0" hangingPunct="0">
                <a:buFontTx/>
                <a:buChar char="•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The spin-off of IT as an industry policy would be IT as an enabler</a:t>
              </a:r>
            </a:p>
            <a:p>
              <a:pPr algn="just" rtl="0" eaLnBrk="0" hangingPunct="0">
                <a:buFontTx/>
                <a:buChar char="•"/>
              </a:pPr>
              <a:endParaRPr lang="en-US" dirty="0">
                <a:cs typeface="+mj-cs"/>
              </a:endParaRPr>
            </a:p>
          </p:txBody>
        </p:sp>
        <p:sp>
          <p:nvSpPr>
            <p:cNvPr id="23599" name="Text Box 3"/>
            <p:cNvSpPr txBox="1">
              <a:spLocks noChangeArrowheads="1"/>
            </p:cNvSpPr>
            <p:nvPr/>
          </p:nvSpPr>
          <p:spPr bwMode="auto">
            <a:xfrm>
              <a:off x="6010" y="3282"/>
              <a:ext cx="6300" cy="44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indent="25400" algn="l" rtl="0">
                <a:tabLst>
                  <a:tab pos="101600" algn="r"/>
                </a:tabLst>
              </a:pPr>
              <a:r>
                <a:rPr lang="en-US" sz="2000" u="sng" dirty="0">
                  <a:ea typeface="Times New Roman" pitchFamily="18" charset="0"/>
                  <a:cs typeface="B Mitra" pitchFamily="2" charset="-78"/>
                </a:rPr>
                <a:t>Arguments- Status 1</a:t>
              </a:r>
              <a:endParaRPr lang="en-US" sz="1400" dirty="0">
                <a:ea typeface="Times New Roman" pitchFamily="18" charset="0"/>
                <a:cs typeface="B Mitra" pitchFamily="2" charset="-78"/>
              </a:endParaRPr>
            </a:p>
            <a:p>
              <a:pPr indent="25400" algn="l" rtl="0" eaLnBrk="0" hangingPunct="0">
                <a:buFontTx/>
                <a:buChar char="•"/>
                <a:tabLst>
                  <a:tab pos="101600" algn="r"/>
                </a:tabLst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For developing countries IT can be the infrastructure which enables the development of other sectors</a:t>
              </a:r>
            </a:p>
            <a:p>
              <a:pPr indent="25400" algn="l" rtl="0" eaLnBrk="0" hangingPunct="0">
                <a:buFontTx/>
                <a:buChar char="•"/>
                <a:tabLst>
                  <a:tab pos="101600" algn="r"/>
                </a:tabLst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The value added of IT will emerge in other sectors</a:t>
              </a:r>
            </a:p>
            <a:p>
              <a:pPr indent="25400" algn="l" rtl="0" eaLnBrk="0" hangingPunct="0">
                <a:buFontTx/>
                <a:buChar char="•"/>
                <a:tabLst>
                  <a:tab pos="101600" algn="r"/>
                </a:tabLst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Multidisciplinary fields related to IT will emerge and develop</a:t>
              </a:r>
            </a:p>
            <a:p>
              <a:pPr indent="25400" algn="l" rtl="0" eaLnBrk="0" hangingPunct="0">
                <a:buFontTx/>
                <a:buChar char="•"/>
                <a:tabLst>
                  <a:tab pos="101600" algn="r"/>
                </a:tabLst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Country’s status quo would not lead to a effective IT industry</a:t>
              </a:r>
            </a:p>
            <a:p>
              <a:pPr indent="25400" algn="l" rtl="0" eaLnBrk="0" hangingPunct="0">
                <a:tabLst>
                  <a:tab pos="101600" algn="r"/>
                </a:tabLst>
              </a:pPr>
              <a:endParaRPr lang="en-US" sz="36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8600" y="836613"/>
            <a:ext cx="8701118" cy="1168389"/>
            <a:chOff x="228600" y="836613"/>
            <a:chExt cx="8701118" cy="1168389"/>
          </a:xfrm>
        </p:grpSpPr>
        <p:sp>
          <p:nvSpPr>
            <p:cNvPr id="23581" name="Line 14"/>
            <p:cNvSpPr>
              <a:spLocks noChangeShapeType="1"/>
            </p:cNvSpPr>
            <p:nvPr/>
          </p:nvSpPr>
          <p:spPr bwMode="auto">
            <a:xfrm flipV="1">
              <a:off x="371475" y="1928802"/>
              <a:ext cx="8305800" cy="76200"/>
            </a:xfrm>
            <a:prstGeom prst="line">
              <a:avLst/>
            </a:prstGeom>
            <a:noFill/>
            <a:ln w="101600">
              <a:solidFill>
                <a:srgbClr val="33CC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Text Box 17"/>
            <p:cNvSpPr txBox="1">
              <a:spLocks noChangeArrowheads="1"/>
            </p:cNvSpPr>
            <p:nvPr/>
          </p:nvSpPr>
          <p:spPr bwMode="auto">
            <a:xfrm>
              <a:off x="5538790" y="841375"/>
              <a:ext cx="3390928" cy="87311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2000" b="1" dirty="0">
                  <a:ea typeface="Times New Roman" pitchFamily="18" charset="0"/>
                  <a:cs typeface="B Mitra" pitchFamily="2" charset="-78"/>
                </a:rPr>
                <a:t>2- Policy: IT as an enabler</a:t>
              </a:r>
              <a:endParaRPr lang="en-US" sz="3200" b="1" dirty="0">
                <a:ea typeface="Times New Roman" pitchFamily="18" charset="0"/>
                <a:cs typeface="B Mitra" pitchFamily="2" charset="-78"/>
              </a:endParaRPr>
            </a:p>
          </p:txBody>
        </p:sp>
        <p:sp>
          <p:nvSpPr>
            <p:cNvPr id="23591" name="Text Box 16"/>
            <p:cNvSpPr txBox="1">
              <a:spLocks noChangeArrowheads="1"/>
            </p:cNvSpPr>
            <p:nvPr/>
          </p:nvSpPr>
          <p:spPr bwMode="auto">
            <a:xfrm>
              <a:off x="228600" y="836613"/>
              <a:ext cx="3486144" cy="9366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2000" b="1" dirty="0">
                  <a:ea typeface="Times New Roman" pitchFamily="18" charset="0"/>
                  <a:cs typeface="B Mitra" pitchFamily="2" charset="-78"/>
                </a:rPr>
                <a:t>1- Policy: IT as an industry</a:t>
              </a:r>
              <a:endParaRPr lang="en-US" sz="3200" b="1" dirty="0">
                <a:ea typeface="Times New Roman" pitchFamily="18" charset="0"/>
                <a:cs typeface="B Mitra" pitchFamily="2" charset="-78"/>
              </a:endParaRPr>
            </a:p>
          </p:txBody>
        </p:sp>
      </p:grpSp>
      <p:sp>
        <p:nvSpPr>
          <p:cNvPr id="23592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en-US"/>
            </a:br>
            <a:endParaRPr lang="en-US"/>
          </a:p>
          <a:p>
            <a:pPr eaLnBrk="0" hangingPunct="0"/>
            <a:endParaRPr lang="en-US"/>
          </a:p>
        </p:txBody>
      </p:sp>
      <p:sp>
        <p:nvSpPr>
          <p:cNvPr id="23593" name="Rectangle 28"/>
          <p:cNvSpPr>
            <a:spLocks noChangeArrowheads="1"/>
          </p:cNvSpPr>
          <p:nvPr/>
        </p:nvSpPr>
        <p:spPr bwMode="auto">
          <a:xfrm>
            <a:off x="0" y="477838"/>
            <a:ext cx="2413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600">
              <a:ea typeface="Times New Roman" pitchFamily="18" charset="0"/>
              <a:cs typeface="B Mitra" pitchFamily="2" charset="-78"/>
            </a:endParaRPr>
          </a:p>
          <a:p>
            <a:pPr rtl="1" eaLnBrk="0" hangingPunct="0"/>
            <a:r>
              <a:rPr lang="en-US" sz="1600">
                <a:ea typeface="Times New Roman" pitchFamily="18" charset="0"/>
                <a:cs typeface="B Mitra" pitchFamily="2" charset="-78"/>
              </a:rPr>
              <a:t> </a:t>
            </a:r>
            <a:r>
              <a:rPr lang="fa-IR" sz="1200">
                <a:ea typeface="Times New Roman" pitchFamily="18" charset="0"/>
                <a:cs typeface="B Mitra" pitchFamily="2" charset="-78"/>
              </a:rPr>
              <a:t>         </a:t>
            </a:r>
            <a:r>
              <a:rPr lang="fa-IR" sz="1400">
                <a:ea typeface="Times New Roman" pitchFamily="18" charset="0"/>
                <a:cs typeface="B Mitra" pitchFamily="2" charset="-78"/>
              </a:rPr>
              <a:t>    </a:t>
            </a:r>
            <a:endParaRPr lang="en-US" sz="900"/>
          </a:p>
          <a:p>
            <a:pPr eaLnBrk="0" hangingPunct="0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7250" y="44450"/>
            <a:ext cx="724376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400" b="1" dirty="0">
                <a:solidFill>
                  <a:srgbClr val="19194D"/>
                </a:solidFill>
                <a:cs typeface="B Mitra" pitchFamily="2" charset="-78"/>
              </a:rPr>
              <a:t>Uncertainty example in Iran</a:t>
            </a:r>
            <a:r>
              <a:rPr lang="fa-IR" sz="2400" b="1" dirty="0">
                <a:solidFill>
                  <a:srgbClr val="19194D"/>
                </a:solidFill>
                <a:cs typeface="B Mitra" pitchFamily="2" charset="-78"/>
              </a:rPr>
              <a:t> </a:t>
            </a:r>
            <a:r>
              <a:rPr lang="en-US" sz="2400" b="1" dirty="0">
                <a:solidFill>
                  <a:srgbClr val="19194D"/>
                </a:solidFill>
                <a:cs typeface="B Mitra" pitchFamily="2" charset="-78"/>
              </a:rPr>
              <a:t>(PAMFA 1404)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-71470" y="2408234"/>
            <a:ext cx="714380" cy="3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0"/>
            <a:r>
              <a:rPr lang="en-US" sz="2000" dirty="0">
                <a:cs typeface="B Mitra" pitchFamily="2" charset="-78"/>
              </a:rPr>
              <a:t>-2</a:t>
            </a:r>
            <a:endParaRPr lang="fa-IR" sz="2000" dirty="0">
              <a:cs typeface="B Mitra" pitchFamily="2" charset="-78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8429620" y="2357430"/>
            <a:ext cx="714380" cy="3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0"/>
            <a:r>
              <a:rPr lang="en-US" sz="2000" dirty="0">
                <a:cs typeface="B Mitra" pitchFamily="2" charset="-78"/>
              </a:rPr>
              <a:t>2</a:t>
            </a:r>
            <a:endParaRPr lang="fa-IR" sz="2000" dirty="0">
              <a:cs typeface="B Mitra" pitchFamily="2" charset="-78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071670" y="2408234"/>
            <a:ext cx="714380" cy="3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0"/>
            <a:r>
              <a:rPr lang="en-US" sz="2000" dirty="0">
                <a:cs typeface="B Mitra" pitchFamily="2" charset="-78"/>
              </a:rPr>
              <a:t>-1</a:t>
            </a:r>
            <a:endParaRPr lang="fa-IR" sz="2000" dirty="0">
              <a:cs typeface="B Mitra" pitchFamily="2" charset="-78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6500826" y="2285992"/>
            <a:ext cx="714380" cy="3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0"/>
            <a:r>
              <a:rPr lang="en-US" sz="2000" dirty="0">
                <a:cs typeface="B Mitra" pitchFamily="2" charset="-78"/>
              </a:rPr>
              <a:t>1</a:t>
            </a:r>
            <a:endParaRPr lang="fa-IR" sz="2000" dirty="0">
              <a:cs typeface="B Mitra" pitchFamily="2" charset="-78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4071934" y="2428868"/>
            <a:ext cx="714380" cy="3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0"/>
            <a:r>
              <a:rPr lang="en-US" sz="2000" dirty="0">
                <a:cs typeface="B Mitra" pitchFamily="2" charset="-78"/>
              </a:rPr>
              <a:t>0</a:t>
            </a:r>
            <a:endParaRPr lang="fa-IR" sz="20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714375" y="1357313"/>
            <a:ext cx="8429625" cy="4768850"/>
          </a:xfrm>
        </p:spPr>
        <p:txBody>
          <a:bodyPr>
            <a:normAutofit/>
          </a:bodyPr>
          <a:lstStyle/>
          <a:p>
            <a:pPr algn="l" rtl="0" eaLnBrk="1" hangingPunct="1">
              <a:buFontTx/>
              <a:buNone/>
            </a:pPr>
            <a:r>
              <a:rPr lang="en-US" sz="2000" dirty="0">
                <a:cs typeface="B Mitra" pitchFamily="2" charset="-78"/>
              </a:rPr>
              <a:t>Please answer these questions:</a:t>
            </a:r>
          </a:p>
          <a:p>
            <a:pPr algn="l" rtl="0" eaLnBrk="1" hangingPunct="1">
              <a:buFontTx/>
              <a:buNone/>
            </a:pPr>
            <a:r>
              <a:rPr lang="en-US" sz="2000" dirty="0">
                <a:cs typeface="B Mitra" pitchFamily="2" charset="-78"/>
              </a:rPr>
              <a:t>1- Degree of your expertise?</a:t>
            </a:r>
          </a:p>
          <a:p>
            <a:pPr algn="l" rtl="0" eaLnBrk="1" hangingPunct="1">
              <a:buFontTx/>
              <a:buNone/>
            </a:pPr>
            <a:r>
              <a:rPr lang="en-US" sz="2000" dirty="0">
                <a:cs typeface="B Mitra" pitchFamily="2" charset="-78"/>
              </a:rPr>
              <a:t>A- high         b- medium          c- low                d- nothing</a:t>
            </a:r>
          </a:p>
          <a:p>
            <a:pPr algn="l" rtl="0" eaLnBrk="1" hangingPunct="1">
              <a:buFontTx/>
              <a:buNone/>
            </a:pPr>
            <a:endParaRPr lang="en-US" sz="2000" dirty="0">
              <a:cs typeface="B Mitra" pitchFamily="2" charset="-78"/>
            </a:endParaRPr>
          </a:p>
          <a:p>
            <a:pPr algn="l" rtl="0" eaLnBrk="1" hangingPunct="1">
              <a:buNone/>
            </a:pPr>
            <a:r>
              <a:rPr lang="en-US" sz="2000" dirty="0">
                <a:cs typeface="B Mitra" pitchFamily="2" charset="-78"/>
              </a:rPr>
              <a:t>2- Which status do you agree with? (regardless of the arguments)</a:t>
            </a:r>
          </a:p>
          <a:p>
            <a:pPr algn="l" rtl="0" eaLnBrk="1" hangingPunct="1">
              <a:buFontTx/>
              <a:buNone/>
            </a:pPr>
            <a:r>
              <a:rPr lang="en-US" sz="2000" dirty="0">
                <a:cs typeface="B Mitra" pitchFamily="2" charset="-78"/>
              </a:rPr>
              <a:t>A-</a:t>
            </a:r>
            <a:r>
              <a:rPr lang="en-US" sz="2000" dirty="0"/>
              <a:t> I agree completely </a:t>
            </a:r>
            <a:r>
              <a:rPr lang="en-US" sz="2000" dirty="0">
                <a:cs typeface="B Mitra" pitchFamily="2" charset="-78"/>
              </a:rPr>
              <a:t>with status 1.    b- </a:t>
            </a:r>
            <a:r>
              <a:rPr lang="en-US" sz="2000" dirty="0"/>
              <a:t>I agree in part </a:t>
            </a:r>
            <a:r>
              <a:rPr lang="en-US" sz="2000" dirty="0">
                <a:cs typeface="B Mitra" pitchFamily="2" charset="-78"/>
              </a:rPr>
              <a:t>with status 1</a:t>
            </a:r>
          </a:p>
          <a:p>
            <a:pPr algn="l" rtl="0">
              <a:buNone/>
            </a:pPr>
            <a:r>
              <a:rPr lang="en-US" sz="2000" dirty="0">
                <a:cs typeface="B Mitra" pitchFamily="2" charset="-78"/>
              </a:rPr>
              <a:t>C-</a:t>
            </a:r>
            <a:r>
              <a:rPr lang="en-US" sz="2000" dirty="0"/>
              <a:t> I agree completely </a:t>
            </a:r>
            <a:r>
              <a:rPr lang="en-US" sz="2000" dirty="0">
                <a:cs typeface="B Mitra" pitchFamily="2" charset="-78"/>
              </a:rPr>
              <a:t>with status 2.    d- </a:t>
            </a:r>
            <a:r>
              <a:rPr lang="en-US" sz="2000" dirty="0"/>
              <a:t>I agree in part </a:t>
            </a:r>
            <a:r>
              <a:rPr lang="en-US" sz="2000" dirty="0">
                <a:cs typeface="B Mitra" pitchFamily="2" charset="-78"/>
              </a:rPr>
              <a:t>with status 2</a:t>
            </a:r>
          </a:p>
          <a:p>
            <a:pPr algn="l" rtl="0" eaLnBrk="1" hangingPunct="1">
              <a:buFontTx/>
              <a:buNone/>
            </a:pPr>
            <a:r>
              <a:rPr lang="en-US" sz="2000" dirty="0">
                <a:cs typeface="B Mitra" pitchFamily="2" charset="-78"/>
              </a:rPr>
              <a:t>E- Both are the same.</a:t>
            </a:r>
          </a:p>
          <a:p>
            <a:pPr algn="l" rtl="0" eaLnBrk="1" hangingPunct="1">
              <a:buFontTx/>
              <a:buNone/>
            </a:pPr>
            <a:r>
              <a:rPr lang="fa-IR" sz="2000" dirty="0">
                <a:cs typeface="B Mitra" pitchFamily="2" charset="-78"/>
              </a:rPr>
              <a:t>    </a:t>
            </a:r>
            <a:endParaRPr lang="en-US" sz="2000" dirty="0">
              <a:cs typeface="B Mitra" pitchFamily="2" charset="-78"/>
            </a:endParaRPr>
          </a:p>
          <a:p>
            <a:pPr algn="l" rtl="0" eaLnBrk="1" hangingPunct="1">
              <a:buFontTx/>
              <a:buNone/>
            </a:pPr>
            <a:r>
              <a:rPr lang="en-US" sz="2000" dirty="0">
                <a:cs typeface="B Mitra" pitchFamily="2" charset="-78"/>
              </a:rPr>
              <a:t>3- importance of the topic to policy makers?</a:t>
            </a:r>
          </a:p>
          <a:p>
            <a:pPr algn="l" rtl="0" eaLnBrk="1" hangingPunct="1">
              <a:buFontTx/>
              <a:buNone/>
            </a:pPr>
            <a:r>
              <a:rPr lang="en-US" sz="2000" dirty="0">
                <a:cs typeface="B Mitra" pitchFamily="2" charset="-78"/>
              </a:rPr>
              <a:t>A- high              b- medium                       c- low                   d-nothing</a:t>
            </a:r>
            <a:endParaRPr lang="fa-IR" sz="2000" dirty="0">
              <a:cs typeface="B Mitra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282" y="285728"/>
            <a:ext cx="8472487" cy="85727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First section of question(continued)</a:t>
            </a: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5638800"/>
          <a:ext cx="7696200" cy="1069924"/>
        </p:xfrm>
        <a:graphic>
          <a:graphicData uri="http://schemas.openxmlformats.org/drawingml/2006/table">
            <a:tbl>
              <a:tblPr rtl="1"/>
              <a:tblGrid>
                <a:gridCol w="1195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4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3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9796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B Mitra"/>
                        </a:rPr>
                        <a:t>Experts </a:t>
                      </a:r>
                      <a:r>
                        <a:rPr lang="en-US" sz="1200" baseline="0" dirty="0">
                          <a:latin typeface="Times New Roman"/>
                          <a:ea typeface="Times New Roman"/>
                          <a:cs typeface="B Mitra"/>
                        </a:rPr>
                        <a:t>who completely agreed with status 1.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B Mitra"/>
                        </a:rPr>
                        <a:t>Experts </a:t>
                      </a:r>
                      <a:r>
                        <a:rPr lang="en-US" sz="1200" baseline="0" dirty="0">
                          <a:latin typeface="Times New Roman"/>
                          <a:ea typeface="Times New Roman"/>
                          <a:cs typeface="B Mitra"/>
                        </a:rPr>
                        <a:t>who agreed  in part with status 1.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B Mitra"/>
                        </a:rPr>
                        <a:t>Experts </a:t>
                      </a:r>
                      <a:r>
                        <a:rPr lang="en-US" sz="1200" baseline="0" dirty="0">
                          <a:latin typeface="Times New Roman"/>
                          <a:ea typeface="Times New Roman"/>
                          <a:cs typeface="B Mitra"/>
                        </a:rPr>
                        <a:t>who completely agreed with status 2.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B Mitra"/>
                        </a:rPr>
                        <a:t>Experts </a:t>
                      </a:r>
                      <a:r>
                        <a:rPr lang="en-US" sz="1200" baseline="0" dirty="0">
                          <a:latin typeface="Times New Roman"/>
                          <a:ea typeface="Times New Roman"/>
                          <a:cs typeface="B Mitra"/>
                        </a:rPr>
                        <a:t>who agreed  in part with status 2.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Experts who agreed with both of them equally</a:t>
                      </a:r>
                      <a:r>
                        <a:rPr lang="en-US" sz="1200" baseline="0" dirty="0"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B Mitra"/>
                        </a:rPr>
                        <a:t>Experts who did not have any idea.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B Mitra"/>
                        </a:rPr>
                        <a:t>index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40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B Mitra"/>
                        </a:rPr>
                        <a:t>32%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B Mitra"/>
                        </a:rPr>
                        <a:t>22%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B Mitra"/>
                        </a:rPr>
                        <a:t>17 %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B Mitra"/>
                        </a:rPr>
                        <a:t>11%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B Mitra"/>
                        </a:rPr>
                        <a:t>17%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B Mitra"/>
                        </a:rPr>
                        <a:t>0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0.41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80" name="AutoShape 15"/>
          <p:cNvSpPr>
            <a:spLocks noChangeAspect="1" noChangeArrowheads="1" noTextEdit="1"/>
          </p:cNvSpPr>
          <p:nvPr/>
        </p:nvSpPr>
        <p:spPr bwMode="auto">
          <a:xfrm>
            <a:off x="371475" y="1828800"/>
            <a:ext cx="8229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1" name="Line 14"/>
          <p:cNvSpPr>
            <a:spLocks noChangeShapeType="1"/>
          </p:cNvSpPr>
          <p:nvPr/>
        </p:nvSpPr>
        <p:spPr bwMode="auto">
          <a:xfrm flipV="1">
            <a:off x="371475" y="2362200"/>
            <a:ext cx="8305800" cy="76200"/>
          </a:xfrm>
          <a:prstGeom prst="line">
            <a:avLst/>
          </a:prstGeom>
          <a:noFill/>
          <a:ln w="76200">
            <a:solidFill>
              <a:srgbClr val="33CC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Text Box 13"/>
          <p:cNvSpPr txBox="1">
            <a:spLocks noChangeArrowheads="1"/>
          </p:cNvSpPr>
          <p:nvPr/>
        </p:nvSpPr>
        <p:spPr bwMode="auto">
          <a:xfrm>
            <a:off x="6000760" y="2043113"/>
            <a:ext cx="171451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0"/>
            <a:r>
              <a:rPr lang="en-US" sz="1400" b="1" dirty="0">
                <a:solidFill>
                  <a:srgbClr val="000000"/>
                </a:solidFill>
                <a:ea typeface="Times New Roman" pitchFamily="18" charset="0"/>
                <a:cs typeface="B Mitra" pitchFamily="2" charset="-78"/>
              </a:rPr>
              <a:t>In Part</a:t>
            </a:r>
            <a:endParaRPr lang="fa-IR" sz="4400" dirty="0">
              <a:cs typeface="B Mitra" pitchFamily="2" charset="-78"/>
            </a:endParaRPr>
          </a:p>
        </p:txBody>
      </p:sp>
      <p:sp>
        <p:nvSpPr>
          <p:cNvPr id="23583" name="Text Box 12"/>
          <p:cNvSpPr txBox="1">
            <a:spLocks noChangeArrowheads="1"/>
          </p:cNvSpPr>
          <p:nvPr/>
        </p:nvSpPr>
        <p:spPr bwMode="auto">
          <a:xfrm>
            <a:off x="3571868" y="1928802"/>
            <a:ext cx="167640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1"/>
            <a:r>
              <a:rPr lang="en-US" sz="1400" b="1" dirty="0">
                <a:solidFill>
                  <a:srgbClr val="000000"/>
                </a:solidFill>
                <a:ea typeface="Times New Roman" pitchFamily="18" charset="0"/>
                <a:cs typeface="B Mitra" pitchFamily="2" charset="-78"/>
              </a:rPr>
              <a:t>Both of them equal</a:t>
            </a:r>
            <a:endParaRPr lang="en-US" dirty="0">
              <a:ea typeface="Times New Roman" pitchFamily="18" charset="0"/>
              <a:cs typeface="B Mitra" pitchFamily="2" charset="-78"/>
            </a:endParaRPr>
          </a:p>
        </p:txBody>
      </p:sp>
      <p:sp>
        <p:nvSpPr>
          <p:cNvPr id="23584" name="Text Box 11"/>
          <p:cNvSpPr txBox="1">
            <a:spLocks noChangeArrowheads="1"/>
          </p:cNvSpPr>
          <p:nvPr/>
        </p:nvSpPr>
        <p:spPr bwMode="auto">
          <a:xfrm>
            <a:off x="1571604" y="2070100"/>
            <a:ext cx="178595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0"/>
            <a:r>
              <a:rPr lang="en-US" sz="1400" b="1" dirty="0">
                <a:solidFill>
                  <a:srgbClr val="000000"/>
                </a:solidFill>
                <a:ea typeface="Times New Roman" pitchFamily="18" charset="0"/>
                <a:cs typeface="B Mitra" pitchFamily="2" charset="-78"/>
              </a:rPr>
              <a:t>In Part</a:t>
            </a:r>
            <a:endParaRPr lang="fa-IR" sz="4400" dirty="0">
              <a:cs typeface="B Mitra" pitchFamily="2" charset="-78"/>
            </a:endParaRPr>
          </a:p>
        </p:txBody>
      </p:sp>
      <p:sp>
        <p:nvSpPr>
          <p:cNvPr id="23585" name="Text Box 10"/>
          <p:cNvSpPr txBox="1">
            <a:spLocks noChangeArrowheads="1"/>
          </p:cNvSpPr>
          <p:nvPr/>
        </p:nvSpPr>
        <p:spPr bwMode="auto">
          <a:xfrm>
            <a:off x="-71438" y="2076450"/>
            <a:ext cx="1500166" cy="35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1" eaLnBrk="0" hangingPunct="0"/>
            <a:r>
              <a:rPr lang="en-US" sz="1400" b="1" dirty="0">
                <a:solidFill>
                  <a:srgbClr val="000000"/>
                </a:solidFill>
                <a:ea typeface="Times New Roman" pitchFamily="18" charset="0"/>
                <a:cs typeface="B Mitra" pitchFamily="2" charset="-78"/>
              </a:rPr>
              <a:t>Completely</a:t>
            </a:r>
            <a:endParaRPr lang="fa-IR" sz="1400" b="1" dirty="0">
              <a:solidFill>
                <a:srgbClr val="000000"/>
              </a:solidFill>
              <a:ea typeface="Times New Roman" pitchFamily="18" charset="0"/>
              <a:cs typeface="B Mitra" pitchFamily="2" charset="-78"/>
            </a:endParaRPr>
          </a:p>
          <a:p>
            <a:pPr algn="ctr" rtl="0" eaLnBrk="0" hangingPunct="0"/>
            <a:endParaRPr lang="fa-IR" sz="4400" dirty="0">
              <a:cs typeface="B Mitra" pitchFamily="2" charset="-78"/>
            </a:endParaRPr>
          </a:p>
        </p:txBody>
      </p:sp>
      <p:sp>
        <p:nvSpPr>
          <p:cNvPr id="23586" name="Text Box 9"/>
          <p:cNvSpPr txBox="1">
            <a:spLocks noChangeArrowheads="1"/>
          </p:cNvSpPr>
          <p:nvPr/>
        </p:nvSpPr>
        <p:spPr bwMode="auto">
          <a:xfrm>
            <a:off x="7643834" y="2051050"/>
            <a:ext cx="1500166" cy="23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1"/>
            <a:r>
              <a:rPr lang="en-US" sz="1400" b="1" dirty="0">
                <a:solidFill>
                  <a:srgbClr val="000000"/>
                </a:solidFill>
                <a:ea typeface="Times New Roman" pitchFamily="18" charset="0"/>
                <a:cs typeface="B Mitra" pitchFamily="2" charset="-78"/>
              </a:rPr>
              <a:t>Completely</a:t>
            </a:r>
            <a:endParaRPr lang="en-US" dirty="0">
              <a:ea typeface="Times New Roman" pitchFamily="18" charset="0"/>
              <a:cs typeface="B Mitra" pitchFamily="2" charset="-78"/>
            </a:endParaRPr>
          </a:p>
        </p:txBody>
      </p:sp>
      <p:sp>
        <p:nvSpPr>
          <p:cNvPr id="206856" name="AutoShape 8"/>
          <p:cNvSpPr>
            <a:spLocks noChangeArrowheads="1"/>
          </p:cNvSpPr>
          <p:nvPr/>
        </p:nvSpPr>
        <p:spPr bwMode="auto">
          <a:xfrm>
            <a:off x="5124456" y="2028825"/>
            <a:ext cx="304800" cy="614363"/>
          </a:xfrm>
          <a:prstGeom prst="triangle">
            <a:avLst>
              <a:gd name="adj" fmla="val 50000"/>
            </a:avLst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1"/>
            <a:endParaRPr lang="en-US" sz="4400">
              <a:cs typeface="B Mitra" pitchFamily="2" charset="-78"/>
            </a:endParaRP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4824418" y="1785938"/>
            <a:ext cx="533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0"/>
            <a:r>
              <a:rPr lang="en-US" sz="1400" b="1" dirty="0">
                <a:solidFill>
                  <a:srgbClr val="000000"/>
                </a:solidFill>
                <a:ea typeface="Times New Roman" pitchFamily="18" charset="0"/>
                <a:cs typeface="B Mitra" pitchFamily="2" charset="-78"/>
              </a:rPr>
              <a:t>0.41</a:t>
            </a:r>
            <a:endParaRPr lang="fa-IR" sz="4400" dirty="0">
              <a:ea typeface="Times New Roman" pitchFamily="18" charset="0"/>
              <a:cs typeface="B Mitra" pitchFamily="2" charset="-78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533400" y="2714625"/>
            <a:ext cx="8324850" cy="2800350"/>
            <a:chOff x="-800" y="3282"/>
            <a:chExt cx="13110" cy="4410"/>
          </a:xfrm>
        </p:grpSpPr>
        <p:sp>
          <p:nvSpPr>
            <p:cNvPr id="23597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80" y="3447"/>
              <a:ext cx="896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Text Box 4"/>
            <p:cNvSpPr txBox="1">
              <a:spLocks noChangeArrowheads="1"/>
            </p:cNvSpPr>
            <p:nvPr/>
          </p:nvSpPr>
          <p:spPr bwMode="auto">
            <a:xfrm>
              <a:off x="-800" y="3282"/>
              <a:ext cx="6480" cy="43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r>
                <a:rPr lang="en-US" sz="2000" u="sng" dirty="0">
                  <a:ea typeface="Times New Roman" pitchFamily="18" charset="0"/>
                  <a:cs typeface="B Mitra" pitchFamily="2" charset="-78"/>
                </a:rPr>
                <a:t>Arguments- status 2</a:t>
              </a:r>
              <a:endParaRPr lang="en-US" sz="1400" dirty="0">
                <a:ea typeface="Times New Roman" pitchFamily="18" charset="0"/>
                <a:cs typeface="B Mitra" pitchFamily="2" charset="-78"/>
              </a:endParaRPr>
            </a:p>
            <a:p>
              <a:pPr algn="just" rtl="0" eaLnBrk="0" hangingPunct="0">
                <a:buFontTx/>
                <a:buChar char="•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IT would be a profitable sector</a:t>
              </a:r>
              <a:r>
                <a:rPr lang="en-US" dirty="0">
                  <a:cs typeface="+mj-cs"/>
                </a:rPr>
                <a:t>.</a:t>
              </a:r>
            </a:p>
            <a:p>
              <a:pPr algn="just" rtl="0" eaLnBrk="0" hangingPunct="0">
                <a:buFontTx/>
                <a:buChar char="•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IT could be developed as an industry and could be a leading one.</a:t>
              </a:r>
            </a:p>
            <a:p>
              <a:pPr algn="just" rtl="0" eaLnBrk="0" hangingPunct="0">
                <a:buFontTx/>
                <a:buChar char="•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This policy forces the government not to be an importer only but become a exporter of IT products instead</a:t>
              </a:r>
            </a:p>
            <a:p>
              <a:pPr algn="just" rtl="0" eaLnBrk="0" hangingPunct="0">
                <a:buFontTx/>
                <a:buChar char="•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Iran could become a leading exporter of IT products in the region</a:t>
              </a:r>
            </a:p>
            <a:p>
              <a:pPr algn="just" rtl="0" eaLnBrk="0" hangingPunct="0">
                <a:buFontTx/>
                <a:buChar char="•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The spin-off of IT as an industry policy would be IT as an enabler</a:t>
              </a:r>
            </a:p>
            <a:p>
              <a:pPr algn="just" rtl="0" eaLnBrk="0" hangingPunct="0">
                <a:buFontTx/>
                <a:buChar char="•"/>
              </a:pPr>
              <a:endParaRPr lang="en-US" dirty="0">
                <a:cs typeface="+mj-cs"/>
              </a:endParaRPr>
            </a:p>
          </p:txBody>
        </p:sp>
        <p:sp>
          <p:nvSpPr>
            <p:cNvPr id="23599" name="Text Box 3"/>
            <p:cNvSpPr txBox="1">
              <a:spLocks noChangeArrowheads="1"/>
            </p:cNvSpPr>
            <p:nvPr/>
          </p:nvSpPr>
          <p:spPr bwMode="auto">
            <a:xfrm>
              <a:off x="6010" y="3282"/>
              <a:ext cx="6300" cy="44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indent="25400" algn="l" rtl="0">
                <a:tabLst>
                  <a:tab pos="101600" algn="r"/>
                </a:tabLst>
              </a:pPr>
              <a:r>
                <a:rPr lang="en-US" sz="2000" u="sng" dirty="0">
                  <a:ea typeface="Times New Roman" pitchFamily="18" charset="0"/>
                  <a:cs typeface="B Mitra" pitchFamily="2" charset="-78"/>
                </a:rPr>
                <a:t>Arguments- Status 1</a:t>
              </a:r>
              <a:endParaRPr lang="en-US" sz="1400" dirty="0">
                <a:ea typeface="Times New Roman" pitchFamily="18" charset="0"/>
                <a:cs typeface="B Mitra" pitchFamily="2" charset="-78"/>
              </a:endParaRPr>
            </a:p>
            <a:p>
              <a:pPr indent="25400" algn="l" rtl="0" eaLnBrk="0" hangingPunct="0">
                <a:buFontTx/>
                <a:buChar char="•"/>
                <a:tabLst>
                  <a:tab pos="101600" algn="r"/>
                </a:tabLst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For developing countries IT can be the infrastructure which enables the development of other sectors</a:t>
              </a:r>
            </a:p>
            <a:p>
              <a:pPr indent="25400" algn="l" rtl="0" eaLnBrk="0" hangingPunct="0">
                <a:buFontTx/>
                <a:buChar char="•"/>
                <a:tabLst>
                  <a:tab pos="101600" algn="r"/>
                </a:tabLst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The value added of IT will emerge in other sectors</a:t>
              </a:r>
            </a:p>
            <a:p>
              <a:pPr indent="25400" algn="l" rtl="0" eaLnBrk="0" hangingPunct="0">
                <a:buFontTx/>
                <a:buChar char="•"/>
                <a:tabLst>
                  <a:tab pos="101600" algn="r"/>
                </a:tabLst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Multidisciplinary fields related to IT will emerge and develop</a:t>
              </a:r>
            </a:p>
            <a:p>
              <a:pPr indent="25400" algn="l" rtl="0" eaLnBrk="0" hangingPunct="0">
                <a:buFontTx/>
                <a:buChar char="•"/>
                <a:tabLst>
                  <a:tab pos="101600" algn="r"/>
                </a:tabLst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Country’s status quo would not lead to a effective IT industry</a:t>
              </a:r>
            </a:p>
            <a:p>
              <a:pPr indent="25400" algn="l" rtl="0" eaLnBrk="0" hangingPunct="0">
                <a:tabLst>
                  <a:tab pos="101600" algn="r"/>
                </a:tabLst>
              </a:pPr>
              <a:endParaRPr lang="en-US" sz="3600" dirty="0"/>
            </a:p>
          </p:txBody>
        </p:sp>
      </p:grpSp>
      <p:sp>
        <p:nvSpPr>
          <p:cNvPr id="23590" name="Text Box 17"/>
          <p:cNvSpPr txBox="1">
            <a:spLocks noChangeArrowheads="1"/>
          </p:cNvSpPr>
          <p:nvPr/>
        </p:nvSpPr>
        <p:spPr bwMode="auto">
          <a:xfrm>
            <a:off x="5181600" y="841375"/>
            <a:ext cx="3390928" cy="8731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n-US" sz="2000" dirty="0">
                <a:ea typeface="Times New Roman" pitchFamily="18" charset="0"/>
                <a:cs typeface="B Mitra" pitchFamily="2" charset="-78"/>
              </a:rPr>
              <a:t>2- Government Policy: IT as an enabler</a:t>
            </a:r>
            <a:endParaRPr lang="en-US" sz="3200" dirty="0">
              <a:ea typeface="Times New Roman" pitchFamily="18" charset="0"/>
              <a:cs typeface="B Mitra" pitchFamily="2" charset="-78"/>
            </a:endParaRPr>
          </a:p>
        </p:txBody>
      </p:sp>
      <p:sp>
        <p:nvSpPr>
          <p:cNvPr id="23591" name="Text Box 16"/>
          <p:cNvSpPr txBox="1">
            <a:spLocks noChangeArrowheads="1"/>
          </p:cNvSpPr>
          <p:nvPr/>
        </p:nvSpPr>
        <p:spPr bwMode="auto">
          <a:xfrm>
            <a:off x="228600" y="836613"/>
            <a:ext cx="3486144" cy="9366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n-US" sz="2000" dirty="0">
                <a:ea typeface="Times New Roman" pitchFamily="18" charset="0"/>
                <a:cs typeface="B Mitra" pitchFamily="2" charset="-78"/>
              </a:rPr>
              <a:t>1- Government Policy: IT as an industry</a:t>
            </a:r>
            <a:endParaRPr lang="en-US" sz="3200" dirty="0">
              <a:ea typeface="Times New Roman" pitchFamily="18" charset="0"/>
              <a:cs typeface="B Mitra" pitchFamily="2" charset="-78"/>
            </a:endParaRPr>
          </a:p>
        </p:txBody>
      </p:sp>
      <p:sp>
        <p:nvSpPr>
          <p:cNvPr id="23592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en-US"/>
            </a:br>
            <a:endParaRPr lang="en-US"/>
          </a:p>
          <a:p>
            <a:pPr eaLnBrk="0" hangingPunct="0"/>
            <a:endParaRPr lang="en-US"/>
          </a:p>
        </p:txBody>
      </p:sp>
      <p:sp>
        <p:nvSpPr>
          <p:cNvPr id="23593" name="Rectangle 28"/>
          <p:cNvSpPr>
            <a:spLocks noChangeArrowheads="1"/>
          </p:cNvSpPr>
          <p:nvPr/>
        </p:nvSpPr>
        <p:spPr bwMode="auto">
          <a:xfrm>
            <a:off x="0" y="477838"/>
            <a:ext cx="2413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600">
              <a:ea typeface="Times New Roman" pitchFamily="18" charset="0"/>
              <a:cs typeface="B Mitra" pitchFamily="2" charset="-78"/>
            </a:endParaRPr>
          </a:p>
          <a:p>
            <a:pPr rtl="1" eaLnBrk="0" hangingPunct="0"/>
            <a:r>
              <a:rPr lang="en-US" sz="1600">
                <a:ea typeface="Times New Roman" pitchFamily="18" charset="0"/>
                <a:cs typeface="B Mitra" pitchFamily="2" charset="-78"/>
              </a:rPr>
              <a:t> </a:t>
            </a:r>
            <a:r>
              <a:rPr lang="fa-IR" sz="1200">
                <a:ea typeface="Times New Roman" pitchFamily="18" charset="0"/>
                <a:cs typeface="B Mitra" pitchFamily="2" charset="-78"/>
              </a:rPr>
              <a:t>         </a:t>
            </a:r>
            <a:r>
              <a:rPr lang="fa-IR" sz="1400">
                <a:ea typeface="Times New Roman" pitchFamily="18" charset="0"/>
                <a:cs typeface="B Mitra" pitchFamily="2" charset="-78"/>
              </a:rPr>
              <a:t>    </a:t>
            </a:r>
            <a:endParaRPr lang="en-US" sz="900"/>
          </a:p>
          <a:p>
            <a:pPr eaLnBrk="0" hangingPunct="0"/>
            <a:endParaRPr lang="en-US"/>
          </a:p>
        </p:txBody>
      </p:sp>
      <p:sp>
        <p:nvSpPr>
          <p:cNvPr id="23594" name="AutoShape 8"/>
          <p:cNvSpPr>
            <a:spLocks noChangeArrowheads="1"/>
          </p:cNvSpPr>
          <p:nvPr/>
        </p:nvSpPr>
        <p:spPr bwMode="auto">
          <a:xfrm>
            <a:off x="5767398" y="2028825"/>
            <a:ext cx="304800" cy="6143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1"/>
            <a:endParaRPr lang="en-US" sz="4400">
              <a:cs typeface="B Mitra" pitchFamily="2" charset="-78"/>
            </a:endParaRPr>
          </a:p>
        </p:txBody>
      </p:sp>
      <p:sp>
        <p:nvSpPr>
          <p:cNvPr id="23595" name="Text Box 7"/>
          <p:cNvSpPr txBox="1">
            <a:spLocks noChangeArrowheads="1"/>
          </p:cNvSpPr>
          <p:nvPr/>
        </p:nvSpPr>
        <p:spPr bwMode="auto">
          <a:xfrm>
            <a:off x="5467360" y="1785938"/>
            <a:ext cx="533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0"/>
            <a:r>
              <a:rPr lang="en-US" sz="1400" b="1" dirty="0">
                <a:solidFill>
                  <a:srgbClr val="000000"/>
                </a:solidFill>
                <a:ea typeface="Times New Roman" pitchFamily="18" charset="0"/>
                <a:cs typeface="B Mitra" pitchFamily="2" charset="-78"/>
              </a:rPr>
              <a:t>0.62</a:t>
            </a:r>
            <a:endParaRPr lang="fa-IR" sz="4400" dirty="0">
              <a:ea typeface="Times New Roman" pitchFamily="18" charset="0"/>
              <a:cs typeface="B Mitra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7250" y="44450"/>
            <a:ext cx="724376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400" b="1" dirty="0">
                <a:solidFill>
                  <a:srgbClr val="19194D"/>
                </a:solidFill>
                <a:cs typeface="B Mitra" pitchFamily="2" charset="-78"/>
              </a:rPr>
              <a:t>Uncertainty example in Iran</a:t>
            </a:r>
            <a:r>
              <a:rPr lang="fa-IR" sz="2400" b="1" dirty="0">
                <a:solidFill>
                  <a:srgbClr val="19194D"/>
                </a:solidFill>
                <a:cs typeface="B Mitra" pitchFamily="2" charset="-78"/>
              </a:rPr>
              <a:t> </a:t>
            </a:r>
            <a:r>
              <a:rPr lang="en-US" sz="2400" b="1" dirty="0">
                <a:solidFill>
                  <a:srgbClr val="19194D"/>
                </a:solidFill>
                <a:cs typeface="B Mitra" pitchFamily="2" charset="-78"/>
              </a:rPr>
              <a:t>(PAMFA 1404)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-71470" y="2408234"/>
            <a:ext cx="714380" cy="3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0"/>
            <a:r>
              <a:rPr lang="en-US" sz="2000" dirty="0">
                <a:cs typeface="B Mitra" pitchFamily="2" charset="-78"/>
              </a:rPr>
              <a:t>-2</a:t>
            </a:r>
            <a:endParaRPr lang="fa-IR" sz="2000" dirty="0">
              <a:cs typeface="B Mitra" pitchFamily="2" charset="-78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8429620" y="2357430"/>
            <a:ext cx="714380" cy="3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0"/>
            <a:r>
              <a:rPr lang="en-US" sz="2000" dirty="0">
                <a:cs typeface="B Mitra" pitchFamily="2" charset="-78"/>
              </a:rPr>
              <a:t>2</a:t>
            </a:r>
            <a:endParaRPr lang="fa-IR" sz="2000" dirty="0">
              <a:cs typeface="B Mitra" pitchFamily="2" charset="-78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071670" y="2408234"/>
            <a:ext cx="714380" cy="3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0"/>
            <a:r>
              <a:rPr lang="en-US" sz="2000" dirty="0">
                <a:cs typeface="B Mitra" pitchFamily="2" charset="-78"/>
              </a:rPr>
              <a:t>-1</a:t>
            </a:r>
            <a:endParaRPr lang="fa-IR" sz="2000" dirty="0">
              <a:cs typeface="B Mitra" pitchFamily="2" charset="-78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6500826" y="2285992"/>
            <a:ext cx="714380" cy="3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0"/>
            <a:r>
              <a:rPr lang="en-US" sz="2000" dirty="0">
                <a:cs typeface="B Mitra" pitchFamily="2" charset="-78"/>
              </a:rPr>
              <a:t>1</a:t>
            </a:r>
            <a:endParaRPr lang="fa-IR" sz="2000" dirty="0">
              <a:cs typeface="B Mitra" pitchFamily="2" charset="-78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4071934" y="2428868"/>
            <a:ext cx="714380" cy="3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0"/>
            <a:r>
              <a:rPr lang="en-US" sz="2000" dirty="0">
                <a:cs typeface="B Mitra" pitchFamily="2" charset="-78"/>
              </a:rPr>
              <a:t>0</a:t>
            </a:r>
            <a:endParaRPr lang="fa-IR" sz="20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6" grpId="0" animBg="1"/>
      <p:bldP spid="20685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Most Uncertain</a:t>
            </a:r>
          </a:p>
          <a:p>
            <a:pPr algn="l" rtl="0"/>
            <a:r>
              <a:rPr lang="en-US" dirty="0"/>
              <a:t>Most Important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Uncertainty index * Importance index = Scenario Axes Degree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of Scenario Axes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b="1" dirty="0">
                <a:cs typeface="B Mitra" pitchFamily="2" charset="-78"/>
              </a:rPr>
              <a:t>Question of 2nd Part (Forecast, not your opinion) 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914400" y="5429264"/>
            <a:ext cx="8229600" cy="1268413"/>
          </a:xfrm>
        </p:spPr>
        <p:txBody>
          <a:bodyPr/>
          <a:lstStyle/>
          <a:p>
            <a:pPr algn="l" rtl="0" eaLnBrk="1" hangingPunct="1"/>
            <a:r>
              <a:rPr lang="en-US" dirty="0">
                <a:cs typeface="B Mitra" pitchFamily="2" charset="-78"/>
              </a:rPr>
              <a:t>Evaluation of strategies, policies and programs.</a:t>
            </a:r>
            <a:endParaRPr lang="fa-IR" dirty="0">
              <a:cs typeface="B Mitra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2" y="1669746"/>
          <a:ext cx="8715437" cy="36880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74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72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7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15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0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71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9402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Importance  to Iran</a:t>
                      </a:r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Forecast</a:t>
                      </a:r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Degree</a:t>
                      </a:r>
                      <a:r>
                        <a:rPr lang="en-US" baseline="0" dirty="0"/>
                        <a:t> of Expertise</a:t>
                      </a:r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sz="1800" dirty="0"/>
                        <a:t>option</a:t>
                      </a:r>
                      <a:endParaRPr lang="fa-I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/>
                        <a:t>I don’t know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/>
                        <a:t>low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/>
                        <a:t>medium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/>
                        <a:t>high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/>
                        <a:t>I don’t know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/>
                        <a:t>Uncertain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/>
                        <a:t>Will not be realized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/>
                        <a:t>Will</a:t>
                      </a:r>
                      <a:r>
                        <a:rPr lang="en-US" sz="1100" baseline="0" dirty="0"/>
                        <a:t> be realized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/>
                        <a:t>non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/>
                        <a:t>low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/>
                        <a:t>medium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dirty="0"/>
                        <a:t>high</a:t>
                      </a:r>
                      <a:endParaRPr lang="fa-IR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Regulatory institute and standard setter in telecommunication sector in Iran  will be independent and none-public institute that have governing role.</a:t>
                      </a:r>
                      <a:endParaRPr lang="fa-I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857250" y="338138"/>
            <a:ext cx="724376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400" b="1" dirty="0">
                <a:solidFill>
                  <a:srgbClr val="19194D"/>
                </a:solidFill>
                <a:cs typeface="B Mitra" pitchFamily="2" charset="-78"/>
              </a:rPr>
              <a:t>Example of policies evaluation (PAMFA 1404)</a:t>
            </a:r>
          </a:p>
        </p:txBody>
      </p:sp>
      <p:sp>
        <p:nvSpPr>
          <p:cNvPr id="27651" name="Rectangle 17"/>
          <p:cNvSpPr>
            <a:spLocks noChangeArrowheads="1"/>
          </p:cNvSpPr>
          <p:nvPr/>
        </p:nvSpPr>
        <p:spPr bwMode="auto">
          <a:xfrm>
            <a:off x="611188" y="1492250"/>
            <a:ext cx="8281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/>
            <a:r>
              <a:rPr lang="en-US" dirty="0"/>
              <a:t>Regulatory institute and standard setter in telecommunication sector in Iran  will be independent and none-public institute that have governing role.</a:t>
            </a:r>
            <a:endParaRPr lang="fa-IR" dirty="0"/>
          </a:p>
        </p:txBody>
      </p:sp>
      <p:sp>
        <p:nvSpPr>
          <p:cNvPr id="27652" name="Line 14"/>
          <p:cNvSpPr>
            <a:spLocks noChangeShapeType="1"/>
          </p:cNvSpPr>
          <p:nvPr/>
        </p:nvSpPr>
        <p:spPr bwMode="auto">
          <a:xfrm flipV="1">
            <a:off x="336550" y="3130550"/>
            <a:ext cx="8305800" cy="76200"/>
          </a:xfrm>
          <a:prstGeom prst="line">
            <a:avLst/>
          </a:prstGeom>
          <a:noFill/>
          <a:ln w="76200">
            <a:solidFill>
              <a:srgbClr val="33CC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Text Box 12"/>
          <p:cNvSpPr txBox="1">
            <a:spLocks noChangeArrowheads="1"/>
          </p:cNvSpPr>
          <p:nvPr/>
        </p:nvSpPr>
        <p:spPr bwMode="auto">
          <a:xfrm>
            <a:off x="3500430" y="2400300"/>
            <a:ext cx="221457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0"/>
            <a:r>
              <a:rPr lang="en-US" sz="1400" dirty="0"/>
              <a:t>Uncertain</a:t>
            </a:r>
            <a:endParaRPr lang="fa-IR" sz="1400" dirty="0"/>
          </a:p>
          <a:p>
            <a:pPr algn="ctr" rtl="0" eaLnBrk="0" hangingPunct="0"/>
            <a:r>
              <a:rPr lang="en-US" sz="1400" b="1" dirty="0">
                <a:solidFill>
                  <a:srgbClr val="000000"/>
                </a:solidFill>
                <a:ea typeface="Times New Roman" pitchFamily="18" charset="0"/>
                <a:cs typeface="B Mitra" pitchFamily="2" charset="-78"/>
              </a:rPr>
              <a:t>0</a:t>
            </a:r>
            <a:endParaRPr lang="fa-IR" sz="4400" dirty="0">
              <a:cs typeface="B Mitra" pitchFamily="2" charset="-78"/>
            </a:endParaRP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36513" y="2541588"/>
            <a:ext cx="210659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 rtl="0"/>
            <a:r>
              <a:rPr lang="en-US" sz="1400" dirty="0"/>
              <a:t>Will not be realized</a:t>
            </a:r>
            <a:endParaRPr lang="fa-IR" sz="1400" dirty="0"/>
          </a:p>
          <a:p>
            <a:pPr algn="ctr" rtl="0" eaLnBrk="0" hangingPunct="0"/>
            <a:r>
              <a:rPr lang="en-US" sz="1400" b="1" dirty="0">
                <a:solidFill>
                  <a:srgbClr val="000000"/>
                </a:solidFill>
                <a:cs typeface="B Mitra" pitchFamily="2" charset="-78"/>
              </a:rPr>
              <a:t>-2</a:t>
            </a:r>
            <a:endParaRPr lang="fa-IR" sz="4400" dirty="0">
              <a:cs typeface="B Mitra" pitchFamily="2" charset="-78"/>
            </a:endParaRP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7500958" y="2557463"/>
            <a:ext cx="160811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l" rtl="0"/>
            <a:r>
              <a:rPr lang="en-US" sz="1400" dirty="0"/>
              <a:t>Will be realized</a:t>
            </a:r>
            <a:endParaRPr lang="fa-IR" sz="1400" dirty="0"/>
          </a:p>
          <a:p>
            <a:pPr algn="ctr" rtl="0" eaLnBrk="0" hangingPunct="0"/>
            <a:r>
              <a:rPr lang="en-US" sz="1400" b="1" dirty="0">
                <a:solidFill>
                  <a:srgbClr val="000000"/>
                </a:solidFill>
                <a:ea typeface="Times New Roman" pitchFamily="18" charset="0"/>
                <a:cs typeface="B Mitra" pitchFamily="2" charset="-78"/>
              </a:rPr>
              <a:t>2</a:t>
            </a:r>
            <a:endParaRPr lang="fa-IR" sz="4400" dirty="0">
              <a:cs typeface="B Mitra" pitchFamily="2" charset="-78"/>
            </a:endParaRPr>
          </a:p>
        </p:txBody>
      </p:sp>
      <p:sp>
        <p:nvSpPr>
          <p:cNvPr id="206856" name="AutoShape 8"/>
          <p:cNvSpPr>
            <a:spLocks noChangeArrowheads="1"/>
          </p:cNvSpPr>
          <p:nvPr/>
        </p:nvSpPr>
        <p:spPr bwMode="auto">
          <a:xfrm>
            <a:off x="3024188" y="2917825"/>
            <a:ext cx="304800" cy="614363"/>
          </a:xfrm>
          <a:prstGeom prst="triangle">
            <a:avLst>
              <a:gd name="adj" fmla="val 50000"/>
            </a:avLst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1"/>
            <a:endParaRPr lang="en-US" sz="4400">
              <a:cs typeface="B Mitra" pitchFamily="2" charset="-78"/>
            </a:endParaRP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2808288" y="3638550"/>
            <a:ext cx="7207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0"/>
            <a:r>
              <a:rPr lang="en-US" sz="1400" b="1" dirty="0">
                <a:solidFill>
                  <a:srgbClr val="000000"/>
                </a:solidFill>
                <a:ea typeface="Times New Roman" pitchFamily="18" charset="0"/>
                <a:cs typeface="B Mitra" pitchFamily="2" charset="-78"/>
              </a:rPr>
              <a:t>-0.73</a:t>
            </a:r>
            <a:endParaRPr lang="fa-IR" sz="4400" dirty="0">
              <a:ea typeface="Times New Roman" pitchFamily="18" charset="0"/>
              <a:cs typeface="B Mitra" pitchFamily="2" charset="-78"/>
            </a:endParaRPr>
          </a:p>
        </p:txBody>
      </p:sp>
      <p:sp>
        <p:nvSpPr>
          <p:cNvPr id="27658" name="AutoShape 8"/>
          <p:cNvSpPr>
            <a:spLocks noChangeArrowheads="1"/>
          </p:cNvSpPr>
          <p:nvPr/>
        </p:nvSpPr>
        <p:spPr bwMode="auto">
          <a:xfrm>
            <a:off x="4084638" y="2917825"/>
            <a:ext cx="304800" cy="6143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1"/>
            <a:endParaRPr lang="en-US" sz="4400">
              <a:cs typeface="B Mitra" pitchFamily="2" charset="-78"/>
            </a:endParaRPr>
          </a:p>
        </p:txBody>
      </p:sp>
      <p:sp>
        <p:nvSpPr>
          <p:cNvPr id="27659" name="Text Box 7"/>
          <p:cNvSpPr txBox="1">
            <a:spLocks noChangeArrowheads="1"/>
          </p:cNvSpPr>
          <p:nvPr/>
        </p:nvSpPr>
        <p:spPr bwMode="auto">
          <a:xfrm>
            <a:off x="3844925" y="3630613"/>
            <a:ext cx="6921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522" tIns="29261" rIns="58522" bIns="29261"/>
          <a:lstStyle/>
          <a:p>
            <a:pPr algn="ctr" rtl="0"/>
            <a:r>
              <a:rPr lang="en-US" sz="1400" b="1" dirty="0">
                <a:solidFill>
                  <a:srgbClr val="000000"/>
                </a:solidFill>
                <a:ea typeface="Times New Roman" pitchFamily="18" charset="0"/>
                <a:cs typeface="B Mitra" pitchFamily="2" charset="-78"/>
              </a:rPr>
              <a:t>-0.13</a:t>
            </a:r>
            <a:endParaRPr lang="fa-IR" sz="4400" dirty="0">
              <a:ea typeface="Times New Roman" pitchFamily="18" charset="0"/>
              <a:cs typeface="B Mitra" pitchFamily="2" charset="-78"/>
            </a:endParaRPr>
          </a:p>
        </p:txBody>
      </p:sp>
      <p:graphicFrame>
        <p:nvGraphicFramePr>
          <p:cNvPr id="184419" name="Group 99"/>
          <p:cNvGraphicFramePr>
            <a:graphicFrameLocks noGrp="1"/>
          </p:cNvGraphicFramePr>
          <p:nvPr/>
        </p:nvGraphicFramePr>
        <p:xfrm>
          <a:off x="500033" y="4286256"/>
          <a:ext cx="8072495" cy="1005840"/>
        </p:xfrm>
        <a:graphic>
          <a:graphicData uri="http://schemas.openxmlformats.org/drawingml/2006/table">
            <a:tbl>
              <a:tblPr rtl="1"/>
              <a:tblGrid>
                <a:gridCol w="1737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Consensus</a:t>
                      </a:r>
                      <a:r>
                        <a:rPr lang="en-US" baseline="0" dirty="0"/>
                        <a:t> index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Total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I don’t know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/>
                        <a:t>Uncertain</a:t>
                      </a:r>
                      <a:endParaRPr lang="fa-IR" sz="1800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Will not be realized</a:t>
                      </a:r>
                      <a:endParaRPr lang="fa-IR" sz="1800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Will be realized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-0.13</a:t>
                      </a:r>
                      <a:endParaRPr lang="fa-IR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66</a:t>
                      </a:r>
                      <a:endParaRPr lang="fa-IR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5</a:t>
                      </a:r>
                      <a:endParaRPr lang="fa-IR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9</a:t>
                      </a:r>
                      <a:endParaRPr lang="fa-IR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28</a:t>
                      </a:r>
                      <a:endParaRPr lang="fa-IR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24</a:t>
                      </a:r>
                      <a:endParaRPr lang="fa-IR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6" grpId="0" animBg="1"/>
      <p:bldP spid="2068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Oval 2"/>
          <p:cNvSpPr>
            <a:spLocks noChangeArrowheads="1"/>
          </p:cNvSpPr>
          <p:nvPr/>
        </p:nvSpPr>
        <p:spPr bwMode="auto">
          <a:xfrm>
            <a:off x="5029200" y="1524000"/>
            <a:ext cx="3124200" cy="5029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a-IR" sz="2400" dirty="0">
              <a:latin typeface="B Nazanin" pitchFamily="2" charset="-78"/>
              <a:cs typeface="B Lotus" pitchFamily="2" charset="-78"/>
            </a:endParaRPr>
          </a:p>
          <a:p>
            <a:pPr algn="ctr">
              <a:defRPr/>
            </a:pPr>
            <a:endParaRPr lang="fa-IR" sz="2400" dirty="0">
              <a:latin typeface="B Nazanin" pitchFamily="2" charset="-78"/>
              <a:cs typeface="B Lotus" pitchFamily="2" charset="-78"/>
            </a:endParaRPr>
          </a:p>
          <a:p>
            <a:pPr algn="ctr">
              <a:defRPr/>
            </a:pPr>
            <a:endParaRPr lang="fa-IR" sz="2400" dirty="0">
              <a:latin typeface="B Nazanin" pitchFamily="2" charset="-78"/>
              <a:cs typeface="B Lotus" pitchFamily="2" charset="-78"/>
            </a:endParaRPr>
          </a:p>
          <a:p>
            <a:pPr algn="ctr">
              <a:defRPr/>
            </a:pPr>
            <a:endParaRPr lang="fa-IR" sz="2400" dirty="0">
              <a:latin typeface="B Nazanin" pitchFamily="2" charset="-78"/>
              <a:cs typeface="B Lotus" pitchFamily="2" charset="-78"/>
            </a:endParaRPr>
          </a:p>
          <a:p>
            <a:pPr algn="ctr">
              <a:defRPr/>
            </a:pPr>
            <a:endParaRPr lang="fa-IR" sz="2400" dirty="0">
              <a:latin typeface="B Nazanin" pitchFamily="2" charset="-78"/>
              <a:cs typeface="B Lotus" pitchFamily="2" charset="-78"/>
            </a:endParaRPr>
          </a:p>
          <a:p>
            <a:pPr algn="ctr">
              <a:defRPr/>
            </a:pPr>
            <a:endParaRPr lang="fa-IR" sz="2400" dirty="0">
              <a:latin typeface="B Nazanin" pitchFamily="2" charset="-78"/>
              <a:cs typeface="B Lotus" pitchFamily="2" charset="-78"/>
            </a:endParaRPr>
          </a:p>
          <a:p>
            <a:pPr algn="ctr">
              <a:defRPr/>
            </a:pPr>
            <a:endParaRPr lang="fa-IR" sz="2400" dirty="0">
              <a:latin typeface="B Nazanin" pitchFamily="2" charset="-78"/>
              <a:cs typeface="B Lotus" pitchFamily="2" charset="-78"/>
            </a:endParaRPr>
          </a:p>
          <a:p>
            <a:pPr algn="ctr">
              <a:defRPr/>
            </a:pPr>
            <a:endParaRPr lang="fa-IR" sz="2400" dirty="0">
              <a:latin typeface="B Nazanin" pitchFamily="2" charset="-78"/>
              <a:cs typeface="B Lotus" pitchFamily="2" charset="-78"/>
            </a:endParaRPr>
          </a:p>
          <a:p>
            <a:pPr algn="ctr">
              <a:defRPr/>
            </a:pPr>
            <a:endParaRPr lang="fa-IR" sz="2400" dirty="0">
              <a:latin typeface="B Nazanin" pitchFamily="2" charset="-78"/>
              <a:cs typeface="B Lotus" pitchFamily="2" charset="-78"/>
            </a:endParaRPr>
          </a:p>
          <a:p>
            <a:pPr algn="ctr">
              <a:defRPr/>
            </a:pPr>
            <a:endParaRPr lang="fa-IR" sz="2400" dirty="0">
              <a:latin typeface="B Nazanin" pitchFamily="2" charset="-78"/>
              <a:cs typeface="B Lotus" pitchFamily="2" charset="-78"/>
            </a:endParaRPr>
          </a:p>
          <a:p>
            <a:pPr algn="ctr">
              <a:defRPr/>
            </a:pPr>
            <a:endParaRPr lang="fa-IR" sz="2400" dirty="0">
              <a:latin typeface="B Nazanin" pitchFamily="2" charset="-78"/>
              <a:cs typeface="B Lotus" pitchFamily="2" charset="-78"/>
            </a:endParaRPr>
          </a:p>
          <a:p>
            <a:pPr algn="ctr" rtl="0"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Possible</a:t>
            </a:r>
          </a:p>
          <a:p>
            <a:pPr algn="ctr" rtl="0"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Futures</a:t>
            </a:r>
          </a:p>
        </p:txBody>
      </p:sp>
      <p:sp>
        <p:nvSpPr>
          <p:cNvPr id="404483" name="Oval 3"/>
          <p:cNvSpPr>
            <a:spLocks noChangeArrowheads="1"/>
          </p:cNvSpPr>
          <p:nvPr/>
        </p:nvSpPr>
        <p:spPr bwMode="auto">
          <a:xfrm>
            <a:off x="5181600" y="2079625"/>
            <a:ext cx="2819400" cy="35814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a-IR" sz="2400" dirty="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endParaRPr lang="fa-IR" sz="2400" dirty="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endParaRPr lang="fa-IR" sz="2400" dirty="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endParaRPr lang="fa-IR" sz="2400" dirty="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endParaRPr lang="fa-IR" sz="2400" dirty="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endParaRPr lang="fa-IR" sz="2400" dirty="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Plausible</a:t>
            </a:r>
          </a:p>
          <a:p>
            <a:pPr algn="ctr" rtl="0"/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Futures</a:t>
            </a:r>
            <a:endParaRPr lang="en-US" sz="2400" dirty="0">
              <a:solidFill>
                <a:srgbClr val="080808"/>
              </a:solidFill>
              <a:latin typeface="B Nazanin" pitchFamily="2" charset="-78"/>
              <a:cs typeface="Times New Roman" pitchFamily="18" charset="0"/>
            </a:endParaRPr>
          </a:p>
        </p:txBody>
      </p:sp>
      <p:sp>
        <p:nvSpPr>
          <p:cNvPr id="404484" name="Oval 4"/>
          <p:cNvSpPr>
            <a:spLocks noChangeArrowheads="1"/>
          </p:cNvSpPr>
          <p:nvPr/>
        </p:nvSpPr>
        <p:spPr bwMode="auto">
          <a:xfrm>
            <a:off x="5800725" y="2286000"/>
            <a:ext cx="2057400" cy="2362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a-IR" sz="2400" dirty="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endParaRPr lang="fa-IR" sz="2400" dirty="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Probable</a:t>
            </a:r>
          </a:p>
          <a:p>
            <a:pPr algn="ctr"/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Futures</a:t>
            </a:r>
            <a:r>
              <a:rPr lang="en-US" sz="2400" dirty="0">
                <a:solidFill>
                  <a:srgbClr val="080808"/>
                </a:solidFill>
                <a:latin typeface="B Nazanin" pitchFamily="2" charset="-78"/>
                <a:cs typeface="B Lotus" pitchFamily="2" charset="-78"/>
              </a:rPr>
              <a:t> </a:t>
            </a:r>
          </a:p>
        </p:txBody>
      </p:sp>
      <p:sp>
        <p:nvSpPr>
          <p:cNvPr id="404485" name="Oval 5"/>
          <p:cNvSpPr>
            <a:spLocks noChangeArrowheads="1"/>
          </p:cNvSpPr>
          <p:nvPr/>
        </p:nvSpPr>
        <p:spPr bwMode="auto">
          <a:xfrm>
            <a:off x="357158" y="3286124"/>
            <a:ext cx="1250950" cy="2209800"/>
          </a:xfrm>
          <a:prstGeom prst="ellipse">
            <a:avLst/>
          </a:prstGeom>
          <a:solidFill>
            <a:srgbClr val="00279F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cs typeface="B Lotus" pitchFamily="2" charset="-78"/>
              </a:rPr>
              <a:t>Present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47813" y="2514600"/>
            <a:ext cx="4887912" cy="3625850"/>
            <a:chOff x="1314" y="753"/>
            <a:chExt cx="3079" cy="2284"/>
          </a:xfrm>
        </p:grpSpPr>
        <p:sp>
          <p:nvSpPr>
            <p:cNvPr id="8205" name="Freeform 7"/>
            <p:cNvSpPr>
              <a:spLocks/>
            </p:cNvSpPr>
            <p:nvPr/>
          </p:nvSpPr>
          <p:spPr bwMode="auto">
            <a:xfrm>
              <a:off x="1314" y="1572"/>
              <a:ext cx="3079" cy="1465"/>
            </a:xfrm>
            <a:custGeom>
              <a:avLst/>
              <a:gdLst>
                <a:gd name="T0" fmla="*/ 1230 w 3079"/>
                <a:gd name="T1" fmla="*/ 148 h 1465"/>
                <a:gd name="T2" fmla="*/ 2532 w 3079"/>
                <a:gd name="T3" fmla="*/ 150 h 1465"/>
                <a:gd name="T4" fmla="*/ 2526 w 3079"/>
                <a:gd name="T5" fmla="*/ 8 h 1465"/>
                <a:gd name="T6" fmla="*/ 3078 w 3079"/>
                <a:gd name="T7" fmla="*/ 292 h 1465"/>
                <a:gd name="T8" fmla="*/ 2551 w 3079"/>
                <a:gd name="T9" fmla="*/ 600 h 1465"/>
                <a:gd name="T10" fmla="*/ 2553 w 3079"/>
                <a:gd name="T11" fmla="*/ 472 h 1465"/>
                <a:gd name="T12" fmla="*/ 1204 w 3079"/>
                <a:gd name="T13" fmla="*/ 475 h 1465"/>
                <a:gd name="T14" fmla="*/ 1465 w 3079"/>
                <a:gd name="T15" fmla="*/ 586 h 1465"/>
                <a:gd name="T16" fmla="*/ 1669 w 3079"/>
                <a:gd name="T17" fmla="*/ 661 h 1465"/>
                <a:gd name="T18" fmla="*/ 1859 w 3079"/>
                <a:gd name="T19" fmla="*/ 754 h 1465"/>
                <a:gd name="T20" fmla="*/ 2056 w 3079"/>
                <a:gd name="T21" fmla="*/ 862 h 1465"/>
                <a:gd name="T22" fmla="*/ 2214 w 3079"/>
                <a:gd name="T23" fmla="*/ 942 h 1465"/>
                <a:gd name="T24" fmla="*/ 2411 w 3079"/>
                <a:gd name="T25" fmla="*/ 1065 h 1465"/>
                <a:gd name="T26" fmla="*/ 2524 w 3079"/>
                <a:gd name="T27" fmla="*/ 962 h 1465"/>
                <a:gd name="T28" fmla="*/ 2750 w 3079"/>
                <a:gd name="T29" fmla="*/ 1464 h 1465"/>
                <a:gd name="T30" fmla="*/ 2100 w 3079"/>
                <a:gd name="T31" fmla="*/ 1463 h 1465"/>
                <a:gd name="T32" fmla="*/ 2194 w 3079"/>
                <a:gd name="T33" fmla="*/ 1328 h 1465"/>
                <a:gd name="T34" fmla="*/ 2003 w 3079"/>
                <a:gd name="T35" fmla="*/ 1238 h 1465"/>
                <a:gd name="T36" fmla="*/ 1797 w 3079"/>
                <a:gd name="T37" fmla="*/ 1130 h 1465"/>
                <a:gd name="T38" fmla="*/ 1606 w 3079"/>
                <a:gd name="T39" fmla="*/ 1046 h 1465"/>
                <a:gd name="T40" fmla="*/ 1433 w 3079"/>
                <a:gd name="T41" fmla="*/ 970 h 1465"/>
                <a:gd name="T42" fmla="*/ 1271 w 3079"/>
                <a:gd name="T43" fmla="*/ 904 h 1465"/>
                <a:gd name="T44" fmla="*/ 1098 w 3079"/>
                <a:gd name="T45" fmla="*/ 843 h 1465"/>
                <a:gd name="T46" fmla="*/ 885 w 3079"/>
                <a:gd name="T47" fmla="*/ 774 h 1465"/>
                <a:gd name="T48" fmla="*/ 672 w 3079"/>
                <a:gd name="T49" fmla="*/ 749 h 1465"/>
                <a:gd name="T50" fmla="*/ 3 w 3079"/>
                <a:gd name="T51" fmla="*/ 753 h 1465"/>
                <a:gd name="T52" fmla="*/ 0 w 3079"/>
                <a:gd name="T53" fmla="*/ 0 h 1465"/>
                <a:gd name="T54" fmla="*/ 617 w 3079"/>
                <a:gd name="T55" fmla="*/ 0 h 1465"/>
                <a:gd name="T56" fmla="*/ 1230 w 3079"/>
                <a:gd name="T57" fmla="*/ 148 h 14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79"/>
                <a:gd name="T88" fmla="*/ 0 h 1465"/>
                <a:gd name="T89" fmla="*/ 3079 w 3079"/>
                <a:gd name="T90" fmla="*/ 1465 h 14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79" h="1465">
                  <a:moveTo>
                    <a:pt x="1230" y="148"/>
                  </a:moveTo>
                  <a:lnTo>
                    <a:pt x="2532" y="150"/>
                  </a:lnTo>
                  <a:lnTo>
                    <a:pt x="2526" y="8"/>
                  </a:lnTo>
                  <a:lnTo>
                    <a:pt x="3078" y="292"/>
                  </a:lnTo>
                  <a:lnTo>
                    <a:pt x="2551" y="600"/>
                  </a:lnTo>
                  <a:lnTo>
                    <a:pt x="2553" y="472"/>
                  </a:lnTo>
                  <a:lnTo>
                    <a:pt x="1204" y="475"/>
                  </a:lnTo>
                  <a:lnTo>
                    <a:pt x="1465" y="586"/>
                  </a:lnTo>
                  <a:lnTo>
                    <a:pt x="1669" y="661"/>
                  </a:lnTo>
                  <a:lnTo>
                    <a:pt x="1859" y="754"/>
                  </a:lnTo>
                  <a:lnTo>
                    <a:pt x="2056" y="862"/>
                  </a:lnTo>
                  <a:lnTo>
                    <a:pt x="2214" y="942"/>
                  </a:lnTo>
                  <a:lnTo>
                    <a:pt x="2411" y="1065"/>
                  </a:lnTo>
                  <a:lnTo>
                    <a:pt x="2524" y="962"/>
                  </a:lnTo>
                  <a:lnTo>
                    <a:pt x="2750" y="1464"/>
                  </a:lnTo>
                  <a:lnTo>
                    <a:pt x="2100" y="1463"/>
                  </a:lnTo>
                  <a:lnTo>
                    <a:pt x="2194" y="1328"/>
                  </a:lnTo>
                  <a:lnTo>
                    <a:pt x="2003" y="1238"/>
                  </a:lnTo>
                  <a:lnTo>
                    <a:pt x="1797" y="1130"/>
                  </a:lnTo>
                  <a:lnTo>
                    <a:pt x="1606" y="1046"/>
                  </a:lnTo>
                  <a:lnTo>
                    <a:pt x="1433" y="970"/>
                  </a:lnTo>
                  <a:lnTo>
                    <a:pt x="1271" y="904"/>
                  </a:lnTo>
                  <a:lnTo>
                    <a:pt x="1098" y="843"/>
                  </a:lnTo>
                  <a:lnTo>
                    <a:pt x="885" y="774"/>
                  </a:lnTo>
                  <a:lnTo>
                    <a:pt x="672" y="749"/>
                  </a:lnTo>
                  <a:lnTo>
                    <a:pt x="3" y="753"/>
                  </a:lnTo>
                  <a:lnTo>
                    <a:pt x="0" y="0"/>
                  </a:lnTo>
                  <a:lnTo>
                    <a:pt x="617" y="0"/>
                  </a:lnTo>
                  <a:lnTo>
                    <a:pt x="1230" y="148"/>
                  </a:lnTo>
                </a:path>
              </a:pathLst>
            </a:custGeom>
            <a:solidFill>
              <a:srgbClr val="CC3300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cs typeface="B Lotus" pitchFamily="2" charset="-78"/>
              </a:endParaRPr>
            </a:p>
          </p:txBody>
        </p:sp>
        <p:sp>
          <p:nvSpPr>
            <p:cNvPr id="8206" name="Freeform 8"/>
            <p:cNvSpPr>
              <a:spLocks/>
            </p:cNvSpPr>
            <p:nvPr/>
          </p:nvSpPr>
          <p:spPr bwMode="auto">
            <a:xfrm>
              <a:off x="1314" y="753"/>
              <a:ext cx="2626" cy="973"/>
            </a:xfrm>
            <a:custGeom>
              <a:avLst/>
              <a:gdLst>
                <a:gd name="T0" fmla="*/ 591 w 2626"/>
                <a:gd name="T1" fmla="*/ 816 h 973"/>
                <a:gd name="T2" fmla="*/ 803 w 2626"/>
                <a:gd name="T3" fmla="*/ 778 h 973"/>
                <a:gd name="T4" fmla="*/ 875 w 2626"/>
                <a:gd name="T5" fmla="*/ 760 h 973"/>
                <a:gd name="T6" fmla="*/ 923 w 2626"/>
                <a:gd name="T7" fmla="*/ 736 h 973"/>
                <a:gd name="T8" fmla="*/ 988 w 2626"/>
                <a:gd name="T9" fmla="*/ 712 h 973"/>
                <a:gd name="T10" fmla="*/ 1180 w 2626"/>
                <a:gd name="T11" fmla="*/ 634 h 973"/>
                <a:gd name="T12" fmla="*/ 1371 w 2626"/>
                <a:gd name="T13" fmla="*/ 550 h 973"/>
                <a:gd name="T14" fmla="*/ 2081 w 2626"/>
                <a:gd name="T15" fmla="*/ 138 h 973"/>
                <a:gd name="T16" fmla="*/ 1956 w 2626"/>
                <a:gd name="T17" fmla="*/ 0 h 973"/>
                <a:gd name="T18" fmla="*/ 2625 w 2626"/>
                <a:gd name="T19" fmla="*/ 0 h 973"/>
                <a:gd name="T20" fmla="*/ 2434 w 2626"/>
                <a:gd name="T21" fmla="*/ 514 h 973"/>
                <a:gd name="T22" fmla="*/ 2326 w 2626"/>
                <a:gd name="T23" fmla="*/ 395 h 973"/>
                <a:gd name="T24" fmla="*/ 1896 w 2626"/>
                <a:gd name="T25" fmla="*/ 676 h 973"/>
                <a:gd name="T26" fmla="*/ 1807 w 2626"/>
                <a:gd name="T27" fmla="*/ 730 h 973"/>
                <a:gd name="T28" fmla="*/ 1669 w 2626"/>
                <a:gd name="T29" fmla="*/ 796 h 973"/>
                <a:gd name="T30" fmla="*/ 1544 w 2626"/>
                <a:gd name="T31" fmla="*/ 867 h 973"/>
                <a:gd name="T32" fmla="*/ 1430 w 2626"/>
                <a:gd name="T33" fmla="*/ 921 h 973"/>
                <a:gd name="T34" fmla="*/ 1305 w 2626"/>
                <a:gd name="T35" fmla="*/ 972 h 973"/>
                <a:gd name="T36" fmla="*/ 0 w 2626"/>
                <a:gd name="T37" fmla="*/ 969 h 973"/>
                <a:gd name="T38" fmla="*/ 0 w 2626"/>
                <a:gd name="T39" fmla="*/ 825 h 9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26"/>
                <a:gd name="T61" fmla="*/ 0 h 973"/>
                <a:gd name="T62" fmla="*/ 2626 w 2626"/>
                <a:gd name="T63" fmla="*/ 973 h 9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26" h="973">
                  <a:moveTo>
                    <a:pt x="591" y="816"/>
                  </a:moveTo>
                  <a:lnTo>
                    <a:pt x="803" y="778"/>
                  </a:lnTo>
                  <a:lnTo>
                    <a:pt x="875" y="760"/>
                  </a:lnTo>
                  <a:lnTo>
                    <a:pt x="923" y="736"/>
                  </a:lnTo>
                  <a:lnTo>
                    <a:pt x="988" y="712"/>
                  </a:lnTo>
                  <a:lnTo>
                    <a:pt x="1180" y="634"/>
                  </a:lnTo>
                  <a:lnTo>
                    <a:pt x="1371" y="550"/>
                  </a:lnTo>
                  <a:lnTo>
                    <a:pt x="2081" y="138"/>
                  </a:lnTo>
                  <a:lnTo>
                    <a:pt x="1956" y="0"/>
                  </a:lnTo>
                  <a:lnTo>
                    <a:pt x="2625" y="0"/>
                  </a:lnTo>
                  <a:lnTo>
                    <a:pt x="2434" y="514"/>
                  </a:lnTo>
                  <a:lnTo>
                    <a:pt x="2326" y="395"/>
                  </a:lnTo>
                  <a:lnTo>
                    <a:pt x="1896" y="676"/>
                  </a:lnTo>
                  <a:lnTo>
                    <a:pt x="1807" y="730"/>
                  </a:lnTo>
                  <a:lnTo>
                    <a:pt x="1669" y="796"/>
                  </a:lnTo>
                  <a:lnTo>
                    <a:pt x="1544" y="867"/>
                  </a:lnTo>
                  <a:lnTo>
                    <a:pt x="1430" y="921"/>
                  </a:lnTo>
                  <a:lnTo>
                    <a:pt x="1305" y="972"/>
                  </a:lnTo>
                  <a:lnTo>
                    <a:pt x="0" y="969"/>
                  </a:lnTo>
                  <a:lnTo>
                    <a:pt x="0" y="825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cs typeface="B Lotus" pitchFamily="2" charset="-78"/>
              </a:endParaRPr>
            </a:p>
          </p:txBody>
        </p:sp>
      </p:grpSp>
      <p:sp>
        <p:nvSpPr>
          <p:cNvPr id="404489" name="Freeform 9"/>
          <p:cNvSpPr>
            <a:spLocks/>
          </p:cNvSpPr>
          <p:nvPr/>
        </p:nvSpPr>
        <p:spPr bwMode="auto">
          <a:xfrm>
            <a:off x="1562100" y="1793875"/>
            <a:ext cx="4306888" cy="1735138"/>
          </a:xfrm>
          <a:custGeom>
            <a:avLst/>
            <a:gdLst>
              <a:gd name="T0" fmla="*/ 2147483647 w 2713"/>
              <a:gd name="T1" fmla="*/ 2147483647 h 1093"/>
              <a:gd name="T2" fmla="*/ 2147483647 w 2713"/>
              <a:gd name="T3" fmla="*/ 2147483647 h 1093"/>
              <a:gd name="T4" fmla="*/ 2147483647 w 2713"/>
              <a:gd name="T5" fmla="*/ 2147483647 h 1093"/>
              <a:gd name="T6" fmla="*/ 2147483647 w 2713"/>
              <a:gd name="T7" fmla="*/ 2147483647 h 1093"/>
              <a:gd name="T8" fmla="*/ 2147483647 w 2713"/>
              <a:gd name="T9" fmla="*/ 2147483647 h 1093"/>
              <a:gd name="T10" fmla="*/ 2147483647 w 2713"/>
              <a:gd name="T11" fmla="*/ 2147483647 h 1093"/>
              <a:gd name="T12" fmla="*/ 2147483647 w 2713"/>
              <a:gd name="T13" fmla="*/ 2147483647 h 1093"/>
              <a:gd name="T14" fmla="*/ 2147483647 w 2713"/>
              <a:gd name="T15" fmla="*/ 2147483647 h 1093"/>
              <a:gd name="T16" fmla="*/ 2147483647 w 2713"/>
              <a:gd name="T17" fmla="*/ 2147483647 h 1093"/>
              <a:gd name="T18" fmla="*/ 2147483647 w 2713"/>
              <a:gd name="T19" fmla="*/ 2147483647 h 1093"/>
              <a:gd name="T20" fmla="*/ 2147483647 w 2713"/>
              <a:gd name="T21" fmla="*/ 2147483647 h 1093"/>
              <a:gd name="T22" fmla="*/ 2147483647 w 2713"/>
              <a:gd name="T23" fmla="*/ 2147483647 h 1093"/>
              <a:gd name="T24" fmla="*/ 2147483647 w 2713"/>
              <a:gd name="T25" fmla="*/ 2147483647 h 1093"/>
              <a:gd name="T26" fmla="*/ 2147483647 w 2713"/>
              <a:gd name="T27" fmla="*/ 2147483647 h 1093"/>
              <a:gd name="T28" fmla="*/ 2147483647 w 2713"/>
              <a:gd name="T29" fmla="*/ 2147483647 h 1093"/>
              <a:gd name="T30" fmla="*/ 2147483647 w 2713"/>
              <a:gd name="T31" fmla="*/ 2147483647 h 1093"/>
              <a:gd name="T32" fmla="*/ 2147483647 w 2713"/>
              <a:gd name="T33" fmla="*/ 2147483647 h 1093"/>
              <a:gd name="T34" fmla="*/ 2147483647 w 2713"/>
              <a:gd name="T35" fmla="*/ 2147483647 h 1093"/>
              <a:gd name="T36" fmla="*/ 2147483647 w 2713"/>
              <a:gd name="T37" fmla="*/ 2147483647 h 1093"/>
              <a:gd name="T38" fmla="*/ 2147483647 w 2713"/>
              <a:gd name="T39" fmla="*/ 2147483647 h 1093"/>
              <a:gd name="T40" fmla="*/ 2147483647 w 2713"/>
              <a:gd name="T41" fmla="*/ 2147483647 h 1093"/>
              <a:gd name="T42" fmla="*/ 2147483647 w 2713"/>
              <a:gd name="T43" fmla="*/ 2147483647 h 1093"/>
              <a:gd name="T44" fmla="*/ 2147483647 w 2713"/>
              <a:gd name="T45" fmla="*/ 2147483647 h 1093"/>
              <a:gd name="T46" fmla="*/ 2147483647 w 2713"/>
              <a:gd name="T47" fmla="*/ 2147483647 h 1093"/>
              <a:gd name="T48" fmla="*/ 2147483647 w 2713"/>
              <a:gd name="T49" fmla="*/ 2147483647 h 1093"/>
              <a:gd name="T50" fmla="*/ 2147483647 w 2713"/>
              <a:gd name="T51" fmla="*/ 2147483647 h 1093"/>
              <a:gd name="T52" fmla="*/ 2147483647 w 2713"/>
              <a:gd name="T53" fmla="*/ 2147483647 h 1093"/>
              <a:gd name="T54" fmla="*/ 2147483647 w 2713"/>
              <a:gd name="T55" fmla="*/ 2147483647 h 1093"/>
              <a:gd name="T56" fmla="*/ 0 w 2713"/>
              <a:gd name="T57" fmla="*/ 2147483647 h 1093"/>
              <a:gd name="T58" fmla="*/ 2147483647 w 2713"/>
              <a:gd name="T59" fmla="*/ 2147483647 h 1093"/>
              <a:gd name="T60" fmla="*/ 2147483647 w 2713"/>
              <a:gd name="T61" fmla="*/ 2147483647 h 1093"/>
              <a:gd name="T62" fmla="*/ 2147483647 w 2713"/>
              <a:gd name="T63" fmla="*/ 2147483647 h 1093"/>
              <a:gd name="T64" fmla="*/ 2147483647 w 2713"/>
              <a:gd name="T65" fmla="*/ 2147483647 h 1093"/>
              <a:gd name="T66" fmla="*/ 2147483647 w 2713"/>
              <a:gd name="T67" fmla="*/ 2147483647 h 1093"/>
              <a:gd name="T68" fmla="*/ 2147483647 w 2713"/>
              <a:gd name="T69" fmla="*/ 2147483647 h 1093"/>
              <a:gd name="T70" fmla="*/ 2147483647 w 2713"/>
              <a:gd name="T71" fmla="*/ 2147483647 h 1093"/>
              <a:gd name="T72" fmla="*/ 2147483647 w 2713"/>
              <a:gd name="T73" fmla="*/ 2147483647 h 1093"/>
              <a:gd name="T74" fmla="*/ 2147483647 w 2713"/>
              <a:gd name="T75" fmla="*/ 2147483647 h 1093"/>
              <a:gd name="T76" fmla="*/ 2147483647 w 2713"/>
              <a:gd name="T77" fmla="*/ 2147483647 h 1093"/>
              <a:gd name="T78" fmla="*/ 2147483647 w 2713"/>
              <a:gd name="T79" fmla="*/ 2147483647 h 1093"/>
              <a:gd name="T80" fmla="*/ 2147483647 w 2713"/>
              <a:gd name="T81" fmla="*/ 2147483647 h 1093"/>
              <a:gd name="T82" fmla="*/ 2147483647 w 2713"/>
              <a:gd name="T83" fmla="*/ 2147483647 h 1093"/>
              <a:gd name="T84" fmla="*/ 2147483647 w 2713"/>
              <a:gd name="T85" fmla="*/ 2147483647 h 1093"/>
              <a:gd name="T86" fmla="*/ 2147483647 w 2713"/>
              <a:gd name="T87" fmla="*/ 2147483647 h 1093"/>
              <a:gd name="T88" fmla="*/ 2147483647 w 2713"/>
              <a:gd name="T89" fmla="*/ 2147483647 h 1093"/>
              <a:gd name="T90" fmla="*/ 2147483647 w 2713"/>
              <a:gd name="T91" fmla="*/ 2147483647 h 1093"/>
              <a:gd name="T92" fmla="*/ 2147483647 w 2713"/>
              <a:gd name="T93" fmla="*/ 2147483647 h 1093"/>
              <a:gd name="T94" fmla="*/ 2147483647 w 2713"/>
              <a:gd name="T95" fmla="*/ 2147483647 h 1093"/>
              <a:gd name="T96" fmla="*/ 2147483647 w 2713"/>
              <a:gd name="T97" fmla="*/ 2147483647 h 1093"/>
              <a:gd name="T98" fmla="*/ 2147483647 w 2713"/>
              <a:gd name="T99" fmla="*/ 2147483647 h 1093"/>
              <a:gd name="T100" fmla="*/ 2147483647 w 2713"/>
              <a:gd name="T101" fmla="*/ 2147483647 h 1093"/>
              <a:gd name="T102" fmla="*/ 2147483647 w 2713"/>
              <a:gd name="T103" fmla="*/ 2147483647 h 1093"/>
              <a:gd name="T104" fmla="*/ 2147483647 w 2713"/>
              <a:gd name="T105" fmla="*/ 2147483647 h 1093"/>
              <a:gd name="T106" fmla="*/ 2147483647 w 2713"/>
              <a:gd name="T107" fmla="*/ 0 h 1093"/>
              <a:gd name="T108" fmla="*/ 2147483647 w 2713"/>
              <a:gd name="T109" fmla="*/ 2147483647 h 1093"/>
              <a:gd name="T110" fmla="*/ 2147483647 w 2713"/>
              <a:gd name="T111" fmla="*/ 2147483647 h 1093"/>
              <a:gd name="T112" fmla="*/ 2147483647 w 2713"/>
              <a:gd name="T113" fmla="*/ 2147483647 h 1093"/>
              <a:gd name="T114" fmla="*/ 2147483647 w 2713"/>
              <a:gd name="T115" fmla="*/ 2147483647 h 1093"/>
              <a:gd name="T116" fmla="*/ 2147483647 w 2713"/>
              <a:gd name="T117" fmla="*/ 2147483647 h 1093"/>
              <a:gd name="T118" fmla="*/ 2147483647 w 2713"/>
              <a:gd name="T119" fmla="*/ 2147483647 h 1093"/>
              <a:gd name="T120" fmla="*/ 2147483647 w 2713"/>
              <a:gd name="T121" fmla="*/ 2147483647 h 109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713"/>
              <a:gd name="T184" fmla="*/ 0 h 1093"/>
              <a:gd name="T185" fmla="*/ 2713 w 2713"/>
              <a:gd name="T186" fmla="*/ 1093 h 109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713" h="1093">
                <a:moveTo>
                  <a:pt x="2712" y="18"/>
                </a:moveTo>
                <a:lnTo>
                  <a:pt x="2443" y="259"/>
                </a:lnTo>
                <a:lnTo>
                  <a:pt x="2426" y="253"/>
                </a:lnTo>
                <a:lnTo>
                  <a:pt x="2406" y="252"/>
                </a:lnTo>
                <a:lnTo>
                  <a:pt x="2381" y="247"/>
                </a:lnTo>
                <a:lnTo>
                  <a:pt x="2360" y="246"/>
                </a:lnTo>
                <a:lnTo>
                  <a:pt x="2337" y="243"/>
                </a:lnTo>
                <a:lnTo>
                  <a:pt x="2317" y="242"/>
                </a:lnTo>
                <a:lnTo>
                  <a:pt x="2291" y="241"/>
                </a:lnTo>
                <a:lnTo>
                  <a:pt x="2270" y="241"/>
                </a:lnTo>
                <a:lnTo>
                  <a:pt x="2243" y="240"/>
                </a:lnTo>
                <a:lnTo>
                  <a:pt x="2219" y="240"/>
                </a:lnTo>
                <a:lnTo>
                  <a:pt x="2192" y="242"/>
                </a:lnTo>
                <a:lnTo>
                  <a:pt x="2166" y="243"/>
                </a:lnTo>
                <a:lnTo>
                  <a:pt x="2145" y="244"/>
                </a:lnTo>
                <a:lnTo>
                  <a:pt x="2121" y="248"/>
                </a:lnTo>
                <a:lnTo>
                  <a:pt x="2098" y="250"/>
                </a:lnTo>
                <a:lnTo>
                  <a:pt x="2071" y="252"/>
                </a:lnTo>
                <a:lnTo>
                  <a:pt x="2042" y="254"/>
                </a:lnTo>
                <a:lnTo>
                  <a:pt x="2017" y="258"/>
                </a:lnTo>
                <a:lnTo>
                  <a:pt x="2000" y="260"/>
                </a:lnTo>
                <a:lnTo>
                  <a:pt x="1974" y="264"/>
                </a:lnTo>
                <a:lnTo>
                  <a:pt x="1943" y="269"/>
                </a:lnTo>
                <a:lnTo>
                  <a:pt x="1911" y="274"/>
                </a:lnTo>
                <a:lnTo>
                  <a:pt x="1871" y="280"/>
                </a:lnTo>
                <a:lnTo>
                  <a:pt x="1831" y="289"/>
                </a:lnTo>
                <a:lnTo>
                  <a:pt x="1789" y="298"/>
                </a:lnTo>
                <a:lnTo>
                  <a:pt x="1751" y="306"/>
                </a:lnTo>
                <a:lnTo>
                  <a:pt x="1704" y="319"/>
                </a:lnTo>
                <a:lnTo>
                  <a:pt x="1668" y="328"/>
                </a:lnTo>
                <a:lnTo>
                  <a:pt x="1629" y="339"/>
                </a:lnTo>
                <a:lnTo>
                  <a:pt x="1585" y="351"/>
                </a:lnTo>
                <a:lnTo>
                  <a:pt x="1538" y="368"/>
                </a:lnTo>
                <a:lnTo>
                  <a:pt x="1489" y="383"/>
                </a:lnTo>
                <a:lnTo>
                  <a:pt x="1444" y="400"/>
                </a:lnTo>
                <a:lnTo>
                  <a:pt x="1392" y="418"/>
                </a:lnTo>
                <a:lnTo>
                  <a:pt x="1340" y="436"/>
                </a:lnTo>
                <a:lnTo>
                  <a:pt x="1289" y="457"/>
                </a:lnTo>
                <a:lnTo>
                  <a:pt x="1243" y="476"/>
                </a:lnTo>
                <a:lnTo>
                  <a:pt x="1198" y="495"/>
                </a:lnTo>
                <a:lnTo>
                  <a:pt x="1156" y="512"/>
                </a:lnTo>
                <a:lnTo>
                  <a:pt x="1108" y="530"/>
                </a:lnTo>
                <a:lnTo>
                  <a:pt x="1062" y="552"/>
                </a:lnTo>
                <a:lnTo>
                  <a:pt x="1017" y="573"/>
                </a:lnTo>
                <a:lnTo>
                  <a:pt x="969" y="598"/>
                </a:lnTo>
                <a:lnTo>
                  <a:pt x="926" y="616"/>
                </a:lnTo>
                <a:lnTo>
                  <a:pt x="877" y="643"/>
                </a:lnTo>
                <a:lnTo>
                  <a:pt x="827" y="669"/>
                </a:lnTo>
                <a:lnTo>
                  <a:pt x="777" y="694"/>
                </a:lnTo>
                <a:lnTo>
                  <a:pt x="726" y="721"/>
                </a:lnTo>
                <a:lnTo>
                  <a:pt x="672" y="751"/>
                </a:lnTo>
                <a:lnTo>
                  <a:pt x="626" y="779"/>
                </a:lnTo>
                <a:lnTo>
                  <a:pt x="582" y="805"/>
                </a:lnTo>
                <a:lnTo>
                  <a:pt x="524" y="840"/>
                </a:lnTo>
                <a:lnTo>
                  <a:pt x="482" y="867"/>
                </a:lnTo>
                <a:lnTo>
                  <a:pt x="429" y="902"/>
                </a:lnTo>
                <a:lnTo>
                  <a:pt x="471" y="938"/>
                </a:lnTo>
                <a:lnTo>
                  <a:pt x="0" y="1092"/>
                </a:lnTo>
                <a:lnTo>
                  <a:pt x="274" y="755"/>
                </a:lnTo>
                <a:lnTo>
                  <a:pt x="312" y="791"/>
                </a:lnTo>
                <a:lnTo>
                  <a:pt x="370" y="753"/>
                </a:lnTo>
                <a:lnTo>
                  <a:pt x="425" y="720"/>
                </a:lnTo>
                <a:lnTo>
                  <a:pt x="482" y="686"/>
                </a:lnTo>
                <a:lnTo>
                  <a:pt x="535" y="655"/>
                </a:lnTo>
                <a:lnTo>
                  <a:pt x="585" y="626"/>
                </a:lnTo>
                <a:lnTo>
                  <a:pt x="631" y="598"/>
                </a:lnTo>
                <a:lnTo>
                  <a:pt x="684" y="569"/>
                </a:lnTo>
                <a:lnTo>
                  <a:pt x="733" y="543"/>
                </a:lnTo>
                <a:lnTo>
                  <a:pt x="774" y="520"/>
                </a:lnTo>
                <a:lnTo>
                  <a:pt x="827" y="493"/>
                </a:lnTo>
                <a:lnTo>
                  <a:pt x="887" y="462"/>
                </a:lnTo>
                <a:lnTo>
                  <a:pt x="938" y="438"/>
                </a:lnTo>
                <a:lnTo>
                  <a:pt x="988" y="414"/>
                </a:lnTo>
                <a:lnTo>
                  <a:pt x="1032" y="391"/>
                </a:lnTo>
                <a:lnTo>
                  <a:pt x="1090" y="366"/>
                </a:lnTo>
                <a:lnTo>
                  <a:pt x="1143" y="342"/>
                </a:lnTo>
                <a:lnTo>
                  <a:pt x="1191" y="323"/>
                </a:lnTo>
                <a:lnTo>
                  <a:pt x="1239" y="301"/>
                </a:lnTo>
                <a:lnTo>
                  <a:pt x="1294" y="277"/>
                </a:lnTo>
                <a:lnTo>
                  <a:pt x="1348" y="258"/>
                </a:lnTo>
                <a:lnTo>
                  <a:pt x="1396" y="239"/>
                </a:lnTo>
                <a:lnTo>
                  <a:pt x="1445" y="220"/>
                </a:lnTo>
                <a:lnTo>
                  <a:pt x="1487" y="204"/>
                </a:lnTo>
                <a:lnTo>
                  <a:pt x="1537" y="187"/>
                </a:lnTo>
                <a:lnTo>
                  <a:pt x="1581" y="172"/>
                </a:lnTo>
                <a:lnTo>
                  <a:pt x="1635" y="155"/>
                </a:lnTo>
                <a:lnTo>
                  <a:pt x="1685" y="138"/>
                </a:lnTo>
                <a:lnTo>
                  <a:pt x="1731" y="125"/>
                </a:lnTo>
                <a:lnTo>
                  <a:pt x="1777" y="113"/>
                </a:lnTo>
                <a:lnTo>
                  <a:pt x="1822" y="100"/>
                </a:lnTo>
                <a:lnTo>
                  <a:pt x="1863" y="89"/>
                </a:lnTo>
                <a:lnTo>
                  <a:pt x="1900" y="82"/>
                </a:lnTo>
                <a:lnTo>
                  <a:pt x="1948" y="70"/>
                </a:lnTo>
                <a:lnTo>
                  <a:pt x="1992" y="61"/>
                </a:lnTo>
                <a:lnTo>
                  <a:pt x="2032" y="51"/>
                </a:lnTo>
                <a:lnTo>
                  <a:pt x="2073" y="44"/>
                </a:lnTo>
                <a:lnTo>
                  <a:pt x="2112" y="37"/>
                </a:lnTo>
                <a:lnTo>
                  <a:pt x="2157" y="29"/>
                </a:lnTo>
                <a:lnTo>
                  <a:pt x="2198" y="25"/>
                </a:lnTo>
                <a:lnTo>
                  <a:pt x="2236" y="19"/>
                </a:lnTo>
                <a:lnTo>
                  <a:pt x="2277" y="13"/>
                </a:lnTo>
                <a:lnTo>
                  <a:pt x="2311" y="12"/>
                </a:lnTo>
                <a:lnTo>
                  <a:pt x="2344" y="8"/>
                </a:lnTo>
                <a:lnTo>
                  <a:pt x="2368" y="6"/>
                </a:lnTo>
                <a:lnTo>
                  <a:pt x="2391" y="3"/>
                </a:lnTo>
                <a:lnTo>
                  <a:pt x="2410" y="2"/>
                </a:lnTo>
                <a:lnTo>
                  <a:pt x="2424" y="2"/>
                </a:lnTo>
                <a:lnTo>
                  <a:pt x="2441" y="0"/>
                </a:lnTo>
                <a:lnTo>
                  <a:pt x="2460" y="1"/>
                </a:lnTo>
                <a:lnTo>
                  <a:pt x="2481" y="2"/>
                </a:lnTo>
                <a:lnTo>
                  <a:pt x="2501" y="2"/>
                </a:lnTo>
                <a:lnTo>
                  <a:pt x="2517" y="1"/>
                </a:lnTo>
                <a:lnTo>
                  <a:pt x="2538" y="2"/>
                </a:lnTo>
                <a:lnTo>
                  <a:pt x="2557" y="3"/>
                </a:lnTo>
                <a:lnTo>
                  <a:pt x="2577" y="4"/>
                </a:lnTo>
                <a:lnTo>
                  <a:pt x="2599" y="4"/>
                </a:lnTo>
                <a:lnTo>
                  <a:pt x="2616" y="7"/>
                </a:lnTo>
                <a:lnTo>
                  <a:pt x="2633" y="7"/>
                </a:lnTo>
                <a:lnTo>
                  <a:pt x="2649" y="9"/>
                </a:lnTo>
                <a:lnTo>
                  <a:pt x="2666" y="10"/>
                </a:lnTo>
                <a:lnTo>
                  <a:pt x="2684" y="13"/>
                </a:lnTo>
                <a:lnTo>
                  <a:pt x="2696" y="16"/>
                </a:lnTo>
                <a:lnTo>
                  <a:pt x="2712" y="18"/>
                </a:lnTo>
              </a:path>
            </a:pathLst>
          </a:custGeom>
          <a:solidFill>
            <a:srgbClr val="00CC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Lotus" pitchFamily="2" charset="-78"/>
            </a:endParaRPr>
          </a:p>
        </p:txBody>
      </p:sp>
      <p:sp>
        <p:nvSpPr>
          <p:cNvPr id="404490" name="Oval 10"/>
          <p:cNvSpPr>
            <a:spLocks noChangeArrowheads="1"/>
          </p:cNvSpPr>
          <p:nvPr/>
        </p:nvSpPr>
        <p:spPr bwMode="auto">
          <a:xfrm rot="-3100136">
            <a:off x="6242843" y="1300957"/>
            <a:ext cx="1382713" cy="2438400"/>
          </a:xfrm>
          <a:prstGeom prst="ellipse">
            <a:avLst/>
          </a:prstGeom>
          <a:solidFill>
            <a:srgbClr val="FF6600">
              <a:alpha val="2196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a-IR" sz="2400" b="1" dirty="0">
              <a:solidFill>
                <a:srgbClr val="080808"/>
              </a:solidFill>
              <a:cs typeface="B Lotus" pitchFamily="2" charset="-78"/>
            </a:endParaRPr>
          </a:p>
          <a:p>
            <a:pPr algn="ctr"/>
            <a:endParaRPr lang="fa-IR" sz="2400" b="1" dirty="0">
              <a:solidFill>
                <a:srgbClr val="080808"/>
              </a:solidFill>
              <a:cs typeface="B Lotus" pitchFamily="2" charset="-78"/>
            </a:endParaRPr>
          </a:p>
          <a:p>
            <a:pPr algn="l" rtl="0"/>
            <a:endParaRPr lang="fa-IR" sz="2400" b="1" dirty="0">
              <a:solidFill>
                <a:srgbClr val="080808"/>
              </a:solidFill>
              <a:cs typeface="B Lotus" pitchFamily="2" charset="-78"/>
            </a:endParaRPr>
          </a:p>
          <a:p>
            <a:pPr algn="ctr"/>
            <a:r>
              <a:rPr lang="en-US" sz="2400" b="1" dirty="0">
                <a:solidFill>
                  <a:srgbClr val="080808"/>
                </a:solidFill>
                <a:cs typeface="B Lotus" pitchFamily="2" charset="-78"/>
              </a:rPr>
              <a:t>Preferable</a:t>
            </a:r>
          </a:p>
          <a:p>
            <a:pPr algn="ctr" rtl="0"/>
            <a:r>
              <a:rPr lang="en-US" sz="2400" b="1" dirty="0">
                <a:solidFill>
                  <a:srgbClr val="080808"/>
                </a:solidFill>
                <a:cs typeface="B Lotus" pitchFamily="2" charset="-78"/>
              </a:rPr>
              <a:t> Futures</a:t>
            </a:r>
          </a:p>
        </p:txBody>
      </p:sp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114300" y="228600"/>
            <a:ext cx="8801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dirty="0">
                <a:latin typeface="Franklin Gothic Medium" pitchFamily="34" charset="0"/>
                <a:cs typeface="B Nazanin" pitchFamily="2" charset="-78"/>
              </a:rPr>
              <a:t>Facing The Future: Normative Paradigm -Foresight </a:t>
            </a:r>
          </a:p>
        </p:txBody>
      </p:sp>
      <p:sp>
        <p:nvSpPr>
          <p:cNvPr id="404492" name="Rectangle 12"/>
          <p:cNvSpPr>
            <a:spLocks noChangeArrowheads="1"/>
          </p:cNvSpPr>
          <p:nvPr/>
        </p:nvSpPr>
        <p:spPr bwMode="auto">
          <a:xfrm>
            <a:off x="1752600" y="1981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cs typeface="B Lotus" pitchFamily="2" charset="-78"/>
              </a:rPr>
              <a:t>Backward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7286660" y="6357958"/>
            <a:ext cx="2286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D4DDE0-DFFF-4BE6-81BD-3D43475C1FB6}" type="slidenum">
              <a:rPr lang="fa-IR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>
                <a:defRPr/>
              </a:pPr>
              <a:t>5</a:t>
            </a:fld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 rot="1531895">
            <a:off x="6049963" y="2095500"/>
            <a:ext cx="973137" cy="881063"/>
          </a:xfrm>
          <a:prstGeom prst="ellipse">
            <a:avLst/>
          </a:prstGeom>
          <a:solidFill>
            <a:srgbClr val="0099FF">
              <a:alpha val="7803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sz="2400" b="1" dirty="0">
                <a:solidFill>
                  <a:srgbClr val="FFFF00"/>
                </a:solidFill>
                <a:cs typeface="B Lotus" pitchFamily="2" charset="-78"/>
              </a:rPr>
              <a:t>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2" grpId="0" animBg="1"/>
      <p:bldP spid="404483" grpId="0" animBg="1"/>
      <p:bldP spid="404484" grpId="0" animBg="1"/>
      <p:bldP spid="404485" grpId="0" animBg="1"/>
      <p:bldP spid="404489" grpId="0" animBg="1"/>
      <p:bldP spid="404490" grpId="0" animBg="1"/>
      <p:bldP spid="404492" grpId="0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750" name="Group 526"/>
          <p:cNvGraphicFramePr>
            <a:graphicFrameLocks noGrp="1"/>
          </p:cNvGraphicFramePr>
          <p:nvPr/>
        </p:nvGraphicFramePr>
        <p:xfrm>
          <a:off x="1400175" y="981075"/>
          <a:ext cx="6340475" cy="5212080"/>
        </p:xfrm>
        <a:graphic>
          <a:graphicData uri="http://schemas.openxmlformats.org/drawingml/2006/table">
            <a:tbl>
              <a:tblPr rtl="1"/>
              <a:tblGrid>
                <a:gridCol w="906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003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/>
                        <a:t>Standardize Priority index</a:t>
                      </a:r>
                      <a:endParaRPr lang="fa-IR" sz="1200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/>
                        <a:t>sum</a:t>
                      </a:r>
                      <a:endParaRPr lang="fa-IR" sz="1200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/>
                        <a:t>Low priority</a:t>
                      </a:r>
                      <a:endParaRPr lang="fa-IR" sz="1200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/>
                        <a:t>Medium priority</a:t>
                      </a:r>
                      <a:endParaRPr lang="fa-IR" sz="1200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/>
                        <a:t>High priority</a:t>
                      </a:r>
                      <a:endParaRPr lang="fa-IR" sz="1200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/>
                        <a:t>Priorities</a:t>
                      </a:r>
                      <a:endParaRPr lang="fa-IR" sz="1800" b="1" dirty="0"/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47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56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33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14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500" dirty="0"/>
                        <a:t>System software</a:t>
                      </a:r>
                      <a:endParaRPr lang="fa-IR" sz="1500" dirty="0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100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65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61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500" dirty="0"/>
                        <a:t>1-Business</a:t>
                      </a:r>
                      <a:r>
                        <a:rPr lang="en-US" sz="1500" baseline="0" dirty="0"/>
                        <a:t> intelligent tools</a:t>
                      </a:r>
                      <a:endParaRPr lang="fa-IR" sz="1500" dirty="0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94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66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11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54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500" dirty="0"/>
                        <a:t>2-software and knowledge management</a:t>
                      </a:r>
                      <a:r>
                        <a:rPr lang="en-US" sz="1500" baseline="0" dirty="0"/>
                        <a:t> tools</a:t>
                      </a:r>
                      <a:endParaRPr lang="fa-IR" sz="1500" dirty="0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41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56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17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28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11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500" dirty="0"/>
                        <a:t>Localization of basic system software</a:t>
                      </a:r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28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50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27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16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500" dirty="0"/>
                        <a:t>3- application software</a:t>
                      </a:r>
                      <a:endParaRPr lang="fa-IR" sz="1500" dirty="0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31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50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19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24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500" dirty="0"/>
                        <a:t>4- enterprise applications(ERP,BPM,SCM,CRM,…)</a:t>
                      </a:r>
                      <a:endParaRPr lang="fa-IR" sz="1500" dirty="0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15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37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24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500" dirty="0"/>
                        <a:t>5- other enterprise</a:t>
                      </a:r>
                      <a:r>
                        <a:rPr lang="en-US" sz="1500" baseline="0" dirty="0"/>
                        <a:t> applications</a:t>
                      </a:r>
                      <a:endParaRPr lang="fa-IR" sz="1500" dirty="0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13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37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25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10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2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500" dirty="0"/>
                        <a:t>6-public and social application</a:t>
                      </a:r>
                      <a:endParaRPr lang="fa-IR" sz="1500" dirty="0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28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44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16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21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500" dirty="0"/>
                        <a:t>7- software relevant to cultures, language</a:t>
                      </a:r>
                      <a:r>
                        <a:rPr lang="en-US" sz="1500" baseline="0" dirty="0"/>
                        <a:t> and …</a:t>
                      </a:r>
                      <a:endParaRPr lang="fa-IR" sz="1500" dirty="0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65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58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24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30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500" dirty="0"/>
                        <a:t>8-locational software systems</a:t>
                      </a:r>
                      <a:endParaRPr lang="fa-IR" sz="1500" dirty="0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857250" y="115888"/>
            <a:ext cx="724376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400" b="1" dirty="0">
                <a:solidFill>
                  <a:srgbClr val="19194D"/>
                </a:solidFill>
                <a:cs typeface="B Mitra" pitchFamily="2" charset="-78"/>
              </a:rPr>
              <a:t>3</a:t>
            </a:r>
            <a:r>
              <a:rPr lang="en-US" sz="2400" b="1" baseline="30000" dirty="0">
                <a:solidFill>
                  <a:srgbClr val="19194D"/>
                </a:solidFill>
                <a:cs typeface="B Mitra" pitchFamily="2" charset="-78"/>
              </a:rPr>
              <a:t>rd</a:t>
            </a:r>
            <a:r>
              <a:rPr lang="en-US" sz="2400" b="1" dirty="0">
                <a:solidFill>
                  <a:srgbClr val="19194D"/>
                </a:solidFill>
                <a:cs typeface="B Mitra" pitchFamily="2" charset="-78"/>
              </a:rPr>
              <a:t> Part of Questions:</a:t>
            </a:r>
          </a:p>
          <a:p>
            <a:pPr algn="ctr" rtl="0">
              <a:defRPr/>
            </a:pPr>
            <a:r>
              <a:rPr lang="en-US" sz="2400" b="1" dirty="0">
                <a:solidFill>
                  <a:srgbClr val="19194D"/>
                </a:solidFill>
                <a:cs typeface="B Mitra" pitchFamily="2" charset="-78"/>
              </a:rPr>
              <a:t>priorities (PAMFA 1404)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214313" y="274638"/>
            <a:ext cx="8929687" cy="1143000"/>
          </a:xfrm>
        </p:spPr>
        <p:txBody>
          <a:bodyPr>
            <a:noAutofit/>
          </a:bodyPr>
          <a:lstStyle/>
          <a:p>
            <a:pPr rtl="0" eaLnBrk="1" hangingPunct="1"/>
            <a:r>
              <a:rPr lang="en-US" sz="3600" b="1" dirty="0">
                <a:cs typeface="B Mitra" pitchFamily="2" charset="-78"/>
              </a:rPr>
              <a:t>4</a:t>
            </a:r>
            <a:r>
              <a:rPr lang="en-US" sz="3600" b="1" baseline="30000" dirty="0">
                <a:cs typeface="B Mitra" pitchFamily="2" charset="-78"/>
              </a:rPr>
              <a:t>th</a:t>
            </a:r>
            <a:r>
              <a:rPr lang="en-US" sz="3600" b="1" dirty="0">
                <a:cs typeface="B Mitra" pitchFamily="2" charset="-78"/>
              </a:rPr>
              <a:t> Part questions (Tech. Areas)</a:t>
            </a:r>
            <a:endParaRPr lang="fa-IR" sz="3600" b="1" dirty="0">
              <a:cs typeface="B Mitra" pitchFamily="2" charset="-78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5088" y="1571625"/>
            <a:ext cx="9274176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857250" y="115888"/>
            <a:ext cx="724376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400" b="1" dirty="0">
                <a:solidFill>
                  <a:srgbClr val="19194D"/>
                </a:solidFill>
                <a:cs typeface="B Mitra" pitchFamily="2" charset="-78"/>
              </a:rPr>
              <a:t>Example of 4</a:t>
            </a:r>
            <a:r>
              <a:rPr lang="en-US" sz="2400" b="1" baseline="30000" dirty="0">
                <a:solidFill>
                  <a:srgbClr val="19194D"/>
                </a:solidFill>
                <a:cs typeface="B Mitra" pitchFamily="2" charset="-78"/>
              </a:rPr>
              <a:t>th</a:t>
            </a:r>
            <a:r>
              <a:rPr lang="en-US" sz="2400" b="1" dirty="0">
                <a:solidFill>
                  <a:srgbClr val="19194D"/>
                </a:solidFill>
                <a:cs typeface="B Mitra" pitchFamily="2" charset="-78"/>
              </a:rPr>
              <a:t> Part in Communication Field (PAMFA 1404)</a:t>
            </a:r>
          </a:p>
        </p:txBody>
      </p:sp>
      <p:graphicFrame>
        <p:nvGraphicFramePr>
          <p:cNvPr id="192630" name="Group 118"/>
          <p:cNvGraphicFramePr>
            <a:graphicFrameLocks noGrp="1"/>
          </p:cNvGraphicFramePr>
          <p:nvPr/>
        </p:nvGraphicFramePr>
        <p:xfrm>
          <a:off x="0" y="928670"/>
          <a:ext cx="9144000" cy="914400"/>
        </p:xfrm>
        <a:graphic>
          <a:graphicData uri="http://schemas.openxmlformats.org/drawingml/2006/table">
            <a:tbl>
              <a:tblPr rtl="1"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medical chip that can be embedded in the human body and run semi-permanently powered by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bioenergy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sources such as body heat or blood flows, providing vital  function support such as health condition monitoring and a heart pacemaker (until 2015)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2859" name="Group 347"/>
          <p:cNvGraphicFramePr>
            <a:graphicFrameLocks noGrp="1"/>
          </p:cNvGraphicFramePr>
          <p:nvPr/>
        </p:nvGraphicFramePr>
        <p:xfrm>
          <a:off x="82551" y="2076450"/>
          <a:ext cx="9036049" cy="3267075"/>
        </p:xfrm>
        <a:graphic>
          <a:graphicData uri="http://schemas.openxmlformats.org/drawingml/2006/table">
            <a:tbl>
              <a:tblPr rtl="1"/>
              <a:tblGrid>
                <a:gridCol w="574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3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24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63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37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4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50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3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98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447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77787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Effective measures that should be taken by </a:t>
                      </a:r>
                      <a:r>
                        <a:rPr kumimoji="0" lang="en-US" altLang="ja-JP" sz="12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gov’t</a:t>
                      </a:r>
                      <a:endParaRPr kumimoji="0" lang="ar-SA" altLang="ja-JP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Expected result</a:t>
                      </a:r>
                      <a:endParaRPr kumimoji="0" lang="ar-SA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Iran’s technological capability level relative to (countries/regions)</a:t>
                      </a:r>
                      <a:endParaRPr kumimoji="0" lang="ar-SA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Improve IPR System</a:t>
                      </a:r>
                      <a:endParaRPr kumimoji="0" lang="ar-SA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vert="vert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Infrastructure Development</a:t>
                      </a:r>
                      <a:endParaRPr kumimoji="0" lang="ar-SA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vert="vert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International Technological Collaboration</a:t>
                      </a:r>
                      <a:endParaRPr kumimoji="0" lang="ar-SA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vert="vert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Establish of statistical IT data bank</a:t>
                      </a:r>
                      <a:endParaRPr kumimoji="0" lang="ar-SA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vert="vert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Privatization in IT industry</a:t>
                      </a:r>
                      <a:endParaRPr kumimoji="0" lang="ar-SA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vert="vert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Improve human’s skill &amp; education</a:t>
                      </a:r>
                      <a:endParaRPr kumimoji="0" lang="ar-SA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vert="vert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Life quality</a:t>
                      </a:r>
                      <a:endParaRPr kumimoji="0" lang="ar-SA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vert="vert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Wealth-creation</a:t>
                      </a:r>
                      <a:endParaRPr kumimoji="0" lang="ar-SA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vert="eaVert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Scientific-technologic capacity</a:t>
                      </a:r>
                      <a:endParaRPr kumimoji="0" lang="ar-SA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vert="eaVert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competitiveness</a:t>
                      </a:r>
                      <a:endParaRPr kumimoji="0" lang="ar-SA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vert="eaVert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Central Asia</a:t>
                      </a:r>
                      <a:endParaRPr kumimoji="0" lang="ar-SA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vert="eaVert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Pakistan</a:t>
                      </a:r>
                      <a:endParaRPr kumimoji="0" lang="ar-SA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vert="eaVert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Arabic states of Persian gulf</a:t>
                      </a:r>
                      <a:endParaRPr kumimoji="0" lang="ar-SA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vert="eaVert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Egypt</a:t>
                      </a:r>
                      <a:endParaRPr kumimoji="0" lang="ar-SA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vert="eaVert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turkey</a:t>
                      </a:r>
                      <a:endParaRPr kumimoji="0" lang="ar-SA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vert="eaVert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2.22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1.75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2.10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1.89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>
                          <a:latin typeface="B Mitra"/>
                        </a:rPr>
                        <a:t>1.64</a:t>
                      </a:r>
                      <a:endParaRPr lang="en-US" sz="1200" b="0" i="0" u="none" strike="noStrike" dirty="0">
                        <a:latin typeface="B Mitra"/>
                      </a:endParaRP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>
                          <a:latin typeface="B Mitra"/>
                        </a:rPr>
                        <a:t>1.74</a:t>
                      </a:r>
                      <a:endParaRPr lang="en-US" sz="1200" b="0" i="0" u="none" strike="noStrike" dirty="0">
                        <a:latin typeface="B Mit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>
                          <a:latin typeface="B Mitra"/>
                        </a:rPr>
                        <a:t>1.97</a:t>
                      </a:r>
                      <a:endParaRPr lang="en-US" sz="1200" b="0" i="0" u="none" strike="noStrike" dirty="0">
                        <a:latin typeface="B Mit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>
                          <a:latin typeface="B Mitra"/>
                        </a:rPr>
                        <a:t>1.83</a:t>
                      </a:r>
                      <a:endParaRPr lang="en-US" sz="1200" b="0" i="0" u="none" strike="noStrike" dirty="0">
                        <a:latin typeface="B Mit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>
                          <a:latin typeface="B Mitra"/>
                        </a:rPr>
                        <a:t>2.35</a:t>
                      </a:r>
                      <a:endParaRPr lang="en-US" sz="1200" b="0" i="0" u="none" strike="noStrike" dirty="0">
                        <a:latin typeface="B Mit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11156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ja-JP" b="1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B Mitra" pitchFamily="2" charset="-78"/>
              </a:rPr>
              <a:t>Expected result</a:t>
            </a:r>
            <a:endParaRPr lang="en-US" dirty="0"/>
          </a:p>
        </p:txBody>
      </p:sp>
      <p:graphicFrame>
        <p:nvGraphicFramePr>
          <p:cNvPr id="5" name="Group 118"/>
          <p:cNvGraphicFramePr>
            <a:graphicFrameLocks noGrp="1"/>
          </p:cNvGraphicFramePr>
          <p:nvPr/>
        </p:nvGraphicFramePr>
        <p:xfrm>
          <a:off x="0" y="785794"/>
          <a:ext cx="9144000" cy="914400"/>
        </p:xfrm>
        <a:graphic>
          <a:graphicData uri="http://schemas.openxmlformats.org/drawingml/2006/table">
            <a:tbl>
              <a:tblPr rtl="1"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medical chip that can be embedded in the human body and run semi-permanently powered by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bioenergy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sources such as body heat or blood flows, providing vital  function support such as health condition monitoring and a heart pacemaker (until 2015)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1814490"/>
          <a:ext cx="8401080" cy="504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ja-JP" sz="3600" b="1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B Mitra" pitchFamily="2" charset="-78"/>
              </a:rPr>
              <a:t>Iran’s technological capability level relative to (countries/regions)</a:t>
            </a:r>
            <a:endParaRPr lang="en-US" sz="3600" dirty="0"/>
          </a:p>
        </p:txBody>
      </p:sp>
      <p:graphicFrame>
        <p:nvGraphicFramePr>
          <p:cNvPr id="5" name="Group 118"/>
          <p:cNvGraphicFramePr>
            <a:graphicFrameLocks noGrp="1"/>
          </p:cNvGraphicFramePr>
          <p:nvPr/>
        </p:nvGraphicFramePr>
        <p:xfrm>
          <a:off x="0" y="1157278"/>
          <a:ext cx="9144000" cy="914400"/>
        </p:xfrm>
        <a:graphic>
          <a:graphicData uri="http://schemas.openxmlformats.org/drawingml/2006/table">
            <a:tbl>
              <a:tblPr rtl="1"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medical chip that can be embedded in the human body and run semi-permanently powered by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bioenergy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sources such as body heat or blood flows, providing vital  function support such as health condition monitoring and a heart pacemaker (until 2015)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1785926"/>
          <a:ext cx="8472518" cy="507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ja-JP" b="1" kern="12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B Mitra" pitchFamily="2" charset="-78"/>
              </a:rPr>
              <a:t>Effective measures that should be taken by </a:t>
            </a:r>
            <a:r>
              <a:rPr lang="en-US" altLang="ja-JP" b="1" kern="12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B Mitra" pitchFamily="2" charset="-78"/>
              </a:rPr>
              <a:t>Gov’t</a:t>
            </a:r>
            <a:endParaRPr lang="en-US" dirty="0"/>
          </a:p>
        </p:txBody>
      </p:sp>
      <p:graphicFrame>
        <p:nvGraphicFramePr>
          <p:cNvPr id="5" name="Group 118"/>
          <p:cNvGraphicFramePr>
            <a:graphicFrameLocks noGrp="1"/>
          </p:cNvGraphicFramePr>
          <p:nvPr/>
        </p:nvGraphicFramePr>
        <p:xfrm>
          <a:off x="0" y="1228716"/>
          <a:ext cx="9144000" cy="914400"/>
        </p:xfrm>
        <a:graphic>
          <a:graphicData uri="http://schemas.openxmlformats.org/drawingml/2006/table">
            <a:tbl>
              <a:tblPr rtl="1"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medical chip that can be embedded in the human body and run semi-permanently powered by </a:t>
                      </a:r>
                      <a:r>
                        <a:rPr lang="en-US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bioenergy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sources such as body heat or blood flows, providing vital  function support such as health condition monitoring and a heart pacemaker (until 2015)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188" name="Group 116"/>
          <p:cNvGraphicFramePr>
            <a:graphicFrameLocks noGrp="1"/>
          </p:cNvGraphicFramePr>
          <p:nvPr/>
        </p:nvGraphicFramePr>
        <p:xfrm>
          <a:off x="1285852" y="2492375"/>
          <a:ext cx="6526236" cy="2449513"/>
        </p:xfrm>
        <a:graphic>
          <a:graphicData uri="http://schemas.openxmlformats.org/drawingml/2006/table">
            <a:tbl>
              <a:tblPr rtl="1"/>
              <a:tblGrid>
                <a:gridCol w="1040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9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49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4650">
                <a:tc gridSpan="6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Iran situation in compare with other countries/regions</a:t>
                      </a: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02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Turkey</a:t>
                      </a: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Egypt</a:t>
                      </a: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Arabic countries in Persian gulf coast</a:t>
                      </a: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Pakistan</a:t>
                      </a: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Central Asia countries</a:t>
                      </a: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area</a:t>
                      </a: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2.25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1.77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1.94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1.65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1.59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B Mitra" pitchFamily="2" charset="-78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B Mitra" pitchFamily="2" charset="-78"/>
                        </a:rPr>
                        <a:t>Marine area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867" name="Rectangle 118"/>
          <p:cNvSpPr>
            <a:spLocks noChangeArrowheads="1"/>
          </p:cNvSpPr>
          <p:nvPr/>
        </p:nvSpPr>
        <p:spPr bwMode="auto">
          <a:xfrm>
            <a:off x="714348" y="1500174"/>
            <a:ext cx="8143703" cy="707886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/>
            <a:r>
              <a:rPr lang="en-US" altLang="ja-JP" sz="2000" b="1" dirty="0">
                <a:latin typeface="Arial" charset="0"/>
                <a:ea typeface="Times New Roman" pitchFamily="18" charset="0"/>
                <a:cs typeface="B Mitra" pitchFamily="2" charset="-78"/>
              </a:rPr>
              <a:t>Iran’s technological capability level relative to (countries/regions)</a:t>
            </a:r>
          </a:p>
          <a:p>
            <a:pPr algn="ctr" rtl="0"/>
            <a:r>
              <a:rPr lang="en-US" sz="2000" b="1" dirty="0">
                <a:latin typeface="Arial" charset="0"/>
                <a:ea typeface="Times New Roman" pitchFamily="18" charset="0"/>
                <a:cs typeface="B Mitra" pitchFamily="2" charset="-78"/>
              </a:rPr>
              <a:t>Exp. Marine Sector</a:t>
            </a:r>
            <a:endParaRPr lang="en-US" sz="2000" b="1" dirty="0">
              <a:ea typeface="Times New Roman" pitchFamily="18" charset="0"/>
              <a:cs typeface="B Mitra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Totally for each Sector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9114" y="642918"/>
          <a:ext cx="8900604" cy="5786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410335" imgH="3276600" progId="Excel.Sheet.8">
                  <p:embed/>
                </p:oleObj>
              </mc:Choice>
              <mc:Fallback>
                <p:oleObj name="Worksheet" r:id="rId3" imgW="5410335" imgH="32766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" y="642918"/>
                        <a:ext cx="8900604" cy="5786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57224" y="714356"/>
            <a:ext cx="7357527" cy="646331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0"/>
            <a:r>
              <a:rPr lang="en-US" altLang="ja-JP" b="1" dirty="0">
                <a:latin typeface="Arial" charset="0"/>
                <a:ea typeface="Times New Roman" pitchFamily="18" charset="0"/>
                <a:cs typeface="B Mitra" pitchFamily="2" charset="-78"/>
              </a:rPr>
              <a:t>Iran’s technological capability level relative to (countries/regions)</a:t>
            </a:r>
          </a:p>
          <a:p>
            <a:pPr algn="ctr" rtl="0"/>
            <a:r>
              <a:rPr lang="en-US" altLang="ja-JP" b="1" dirty="0">
                <a:latin typeface="Arial" charset="0"/>
                <a:ea typeface="Times New Roman" pitchFamily="18" charset="0"/>
                <a:cs typeface="B Mitra" pitchFamily="2" charset="-78"/>
              </a:rPr>
              <a:t>All Area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cs typeface="B Mitra" pitchFamily="2" charset="-78"/>
              </a:rPr>
              <a:t>Selecting suitable approach among different approach</a:t>
            </a:r>
          </a:p>
          <a:p>
            <a:pPr algn="l" rtl="0"/>
            <a:r>
              <a:rPr lang="en-US" dirty="0">
                <a:cs typeface="B Mitra" pitchFamily="2" charset="-78"/>
              </a:rPr>
              <a:t>Using of research experiences in industry and defense sector</a:t>
            </a:r>
          </a:p>
          <a:p>
            <a:pPr algn="l" rtl="0"/>
            <a:r>
              <a:rPr lang="en-US" sz="2400" dirty="0">
                <a:cs typeface="B Mitra" pitchFamily="2" charset="-78"/>
              </a:rPr>
              <a:t>Main approach</a:t>
            </a:r>
          </a:p>
          <a:p>
            <a:pPr lvl="1" algn="l" rtl="0"/>
            <a:r>
              <a:rPr lang="en-US" sz="2400" dirty="0">
                <a:cs typeface="B Mitra" pitchFamily="2" charset="-78"/>
              </a:rPr>
              <a:t>Intuition Based logic</a:t>
            </a:r>
          </a:p>
          <a:p>
            <a:pPr lvl="1" algn="l" rtl="0"/>
            <a:r>
              <a:rPr lang="en-US" sz="2400" dirty="0">
                <a:cs typeface="B Mitra" pitchFamily="2" charset="-78"/>
              </a:rPr>
              <a:t>Cross-Impact Analysis</a:t>
            </a:r>
          </a:p>
          <a:p>
            <a:pPr lvl="1" algn="l" rtl="0"/>
            <a:r>
              <a:rPr lang="en-US" sz="2400" dirty="0">
                <a:cs typeface="B Mitra" pitchFamily="2" charset="-78"/>
              </a:rPr>
              <a:t>Trend- Impact analysis</a:t>
            </a:r>
            <a:endParaRPr lang="fa-IR" sz="2400" dirty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B Mitra" pitchFamily="2" charset="-78"/>
              </a:rPr>
              <a:t>2-Scenario Planning Method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Placeholder 7"/>
          <p:cNvGraphicFramePr>
            <a:graphicFrameLocks noGrp="1"/>
          </p:cNvGraphicFramePr>
          <p:nvPr>
            <p:ph type="tbl" idx="1"/>
          </p:nvPr>
        </p:nvGraphicFramePr>
        <p:xfrm>
          <a:off x="214282" y="1857364"/>
          <a:ext cx="8715436" cy="125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857250" y="500063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B Mitra" pitchFamily="2" charset="-78"/>
              </a:rPr>
              <a:t>Steps of PAMFA Scenario- planning project </a:t>
            </a:r>
            <a:endParaRPr lang="fa-IR" sz="3600" b="1" kern="0" dirty="0">
              <a:solidFill>
                <a:schemeClr val="tx2"/>
              </a:solidFill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88" y="3214688"/>
            <a:ext cx="1500187" cy="2643187"/>
          </a:xfrm>
          <a:prstGeom prst="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Font typeface="Arial" pitchFamily="34" charset="0"/>
              <a:buChar char="•"/>
              <a:defRPr/>
            </a:pPr>
            <a:r>
              <a:rPr lang="en-US" b="1" dirty="0">
                <a:cs typeface="B Mitra" pitchFamily="2" charset="-78"/>
              </a:rPr>
              <a:t>Case Studies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b="1" dirty="0">
                <a:cs typeface="B Mitra" pitchFamily="2" charset="-78"/>
              </a:rPr>
              <a:t>Trend Analysis</a:t>
            </a:r>
            <a:endParaRPr lang="fa-IR" b="1" dirty="0">
              <a:cs typeface="B Mitra" pitchFamily="2" charset="-78"/>
            </a:endParaRP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b="1" dirty="0">
                <a:cs typeface="B Mitra" pitchFamily="2" charset="-78"/>
              </a:rPr>
              <a:t>Brain storming</a:t>
            </a:r>
          </a:p>
          <a:p>
            <a:pPr>
              <a:buFont typeface="Arial" pitchFamily="34" charset="0"/>
              <a:buChar char="•"/>
              <a:defRPr/>
            </a:pPr>
            <a:endParaRPr lang="fa-IR" b="1" dirty="0">
              <a:cs typeface="B Mitra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1688" y="3214688"/>
            <a:ext cx="1500187" cy="2643187"/>
          </a:xfrm>
          <a:prstGeom prst="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Font typeface="Arial" pitchFamily="34" charset="0"/>
              <a:buChar char="•"/>
              <a:defRPr/>
            </a:pPr>
            <a:r>
              <a:rPr lang="en-US" b="1" dirty="0">
                <a:cs typeface="B Mitra" pitchFamily="2" charset="-78"/>
              </a:rPr>
              <a:t>Cross -compact analysis </a:t>
            </a:r>
            <a:endParaRPr lang="fa-IR" b="1" dirty="0">
              <a:cs typeface="B Mitra" pitchFamily="2" charset="-78"/>
            </a:endParaRP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b="1" dirty="0">
                <a:cs typeface="B Mitra" pitchFamily="2" charset="-78"/>
              </a:rPr>
              <a:t>Interview with experts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b="1" dirty="0">
                <a:cs typeface="B Mitra" pitchFamily="2" charset="-78"/>
              </a:rPr>
              <a:t>Global studies</a:t>
            </a:r>
            <a:endParaRPr lang="fa-IR" b="1" dirty="0">
              <a:cs typeface="B Mitra" pitchFamily="2" charset="-78"/>
            </a:endParaRPr>
          </a:p>
          <a:p>
            <a:pPr>
              <a:buFont typeface="Arial" pitchFamily="34" charset="0"/>
              <a:buChar char="•"/>
              <a:defRPr/>
            </a:pPr>
            <a:endParaRPr lang="fa-IR" b="1" dirty="0">
              <a:cs typeface="B Mitra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86188" y="3214688"/>
            <a:ext cx="1500187" cy="2643187"/>
          </a:xfrm>
          <a:prstGeom prst="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Font typeface="Arial" pitchFamily="34" charset="0"/>
              <a:buChar char="•"/>
              <a:defRPr/>
            </a:pPr>
            <a:r>
              <a:rPr lang="en-US" b="1" dirty="0">
                <a:cs typeface="B Mitra" pitchFamily="2" charset="-78"/>
              </a:rPr>
              <a:t>Cross- compact analysis 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b="1" dirty="0">
                <a:cs typeface="B Mitra" pitchFamily="2" charset="-78"/>
              </a:rPr>
              <a:t>Experts panel</a:t>
            </a:r>
            <a:endParaRPr lang="fa-IR" b="1" dirty="0">
              <a:cs typeface="B Mitra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0688" y="3214688"/>
            <a:ext cx="1500187" cy="2643187"/>
          </a:xfrm>
          <a:prstGeom prst="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Font typeface="Arial" pitchFamily="34" charset="0"/>
              <a:buChar char="•"/>
              <a:defRPr/>
            </a:pPr>
            <a:r>
              <a:rPr lang="en-US" b="1" dirty="0">
                <a:cs typeface="B Mitra" pitchFamily="2" charset="-78"/>
              </a:rPr>
              <a:t>Experts Panel</a:t>
            </a:r>
            <a:endParaRPr lang="fa-IR" b="1" dirty="0">
              <a:cs typeface="B Mitra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15188" y="3214688"/>
            <a:ext cx="1500187" cy="2643187"/>
          </a:xfrm>
          <a:prstGeom prst="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Font typeface="Arial" pitchFamily="34" charset="0"/>
              <a:buChar char="•"/>
              <a:defRPr/>
            </a:pPr>
            <a:r>
              <a:rPr lang="en-US" sz="1700" b="1" dirty="0">
                <a:cs typeface="B Mitra" pitchFamily="2" charset="-78"/>
              </a:rPr>
              <a:t>Delphi questionnaire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1700" b="1" dirty="0">
                <a:cs typeface="B Mitra" pitchFamily="2" charset="-78"/>
              </a:rPr>
              <a:t>survey of White papers and national programs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1700" b="1" dirty="0">
                <a:cs typeface="B Mitra" pitchFamily="2" charset="-78"/>
              </a:rPr>
              <a:t>Robust Planning</a:t>
            </a:r>
            <a:endParaRPr lang="fa-IR" sz="1700" b="1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3" name="Oval 3"/>
          <p:cNvSpPr>
            <a:spLocks noChangeArrowheads="1"/>
          </p:cNvSpPr>
          <p:nvPr/>
        </p:nvSpPr>
        <p:spPr bwMode="auto">
          <a:xfrm>
            <a:off x="5181600" y="2079625"/>
            <a:ext cx="2819400" cy="35814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a-IR" sz="2400" dirty="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endParaRPr lang="fa-IR" sz="2400" dirty="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endParaRPr lang="fa-IR" sz="2400" dirty="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endParaRPr lang="fa-IR" sz="2400" dirty="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endParaRPr lang="fa-IR" sz="2400" dirty="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endParaRPr lang="fa-IR" sz="2400" dirty="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Plausible</a:t>
            </a:r>
          </a:p>
          <a:p>
            <a:pPr algn="ctr"/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Futures</a:t>
            </a:r>
            <a:endParaRPr lang="en-US" sz="2400" dirty="0">
              <a:solidFill>
                <a:srgbClr val="080808"/>
              </a:solidFill>
              <a:latin typeface="B Nazanin" pitchFamily="2" charset="-78"/>
              <a:cs typeface="Times New Roman" pitchFamily="18" charset="0"/>
            </a:endParaRPr>
          </a:p>
        </p:txBody>
      </p:sp>
      <p:sp>
        <p:nvSpPr>
          <p:cNvPr id="9219" name="Oval 4"/>
          <p:cNvSpPr>
            <a:spLocks noChangeArrowheads="1"/>
          </p:cNvSpPr>
          <p:nvPr/>
        </p:nvSpPr>
        <p:spPr bwMode="auto">
          <a:xfrm>
            <a:off x="5800725" y="2286000"/>
            <a:ext cx="2057400" cy="2362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a-IR" sz="2400" dirty="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endParaRPr lang="fa-IR" sz="2400" dirty="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endParaRPr lang="en-US" sz="2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Probable</a:t>
            </a:r>
          </a:p>
          <a:p>
            <a:pPr algn="ctr"/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Futures</a:t>
            </a:r>
          </a:p>
          <a:p>
            <a:pPr algn="ctr"/>
            <a:r>
              <a:rPr lang="en-US" sz="2400" dirty="0">
                <a:solidFill>
                  <a:srgbClr val="080808"/>
                </a:solidFill>
                <a:latin typeface="B Nazanin" pitchFamily="2" charset="-78"/>
                <a:cs typeface="B Lotus" pitchFamily="2" charset="-78"/>
              </a:rPr>
              <a:t> </a:t>
            </a:r>
          </a:p>
        </p:txBody>
      </p:sp>
      <p:sp>
        <p:nvSpPr>
          <p:cNvPr id="9220" name="Oval 10"/>
          <p:cNvSpPr>
            <a:spLocks noChangeArrowheads="1"/>
          </p:cNvSpPr>
          <p:nvPr/>
        </p:nvSpPr>
        <p:spPr bwMode="auto">
          <a:xfrm rot="-3100136">
            <a:off x="6242843" y="1300957"/>
            <a:ext cx="1382713" cy="2438400"/>
          </a:xfrm>
          <a:prstGeom prst="ellipse">
            <a:avLst/>
          </a:prstGeom>
          <a:solidFill>
            <a:srgbClr val="FF6600">
              <a:alpha val="2196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a-IR" sz="2400" b="1" dirty="0">
              <a:solidFill>
                <a:srgbClr val="080808"/>
              </a:solidFill>
              <a:cs typeface="B Lotus" pitchFamily="2" charset="-78"/>
            </a:endParaRPr>
          </a:p>
          <a:p>
            <a:pPr algn="ctr"/>
            <a:endParaRPr lang="fa-IR" sz="2400" b="1" dirty="0">
              <a:solidFill>
                <a:srgbClr val="080808"/>
              </a:solidFill>
              <a:cs typeface="B Lotus" pitchFamily="2" charset="-78"/>
            </a:endParaRPr>
          </a:p>
          <a:p>
            <a:pPr algn="ctr"/>
            <a:endParaRPr lang="fa-IR" sz="2400" b="1" dirty="0">
              <a:solidFill>
                <a:srgbClr val="080808"/>
              </a:solidFill>
              <a:cs typeface="B Lotus" pitchFamily="2" charset="-78"/>
            </a:endParaRPr>
          </a:p>
          <a:p>
            <a:pPr algn="ctr"/>
            <a:endParaRPr lang="en-US" sz="2400" b="1" dirty="0">
              <a:solidFill>
                <a:srgbClr val="080808"/>
              </a:solidFill>
              <a:cs typeface="B Lotus" pitchFamily="2" charset="-78"/>
            </a:endParaRPr>
          </a:p>
          <a:p>
            <a:pPr algn="ctr"/>
            <a:r>
              <a:rPr lang="en-US" sz="2400" dirty="0">
                <a:solidFill>
                  <a:srgbClr val="080808"/>
                </a:solidFill>
                <a:cs typeface="B Lotus" pitchFamily="2" charset="-78"/>
              </a:rPr>
              <a:t>Preferable</a:t>
            </a:r>
          </a:p>
          <a:p>
            <a:pPr algn="ctr"/>
            <a:r>
              <a:rPr lang="en-US" sz="2400" dirty="0">
                <a:solidFill>
                  <a:srgbClr val="080808"/>
                </a:solidFill>
                <a:cs typeface="B Lotus" pitchFamily="2" charset="-78"/>
              </a:rPr>
              <a:t> Futures</a:t>
            </a:r>
          </a:p>
          <a:p>
            <a:pPr algn="ctr"/>
            <a:endParaRPr lang="en-US" sz="2400" b="1" dirty="0">
              <a:solidFill>
                <a:srgbClr val="080808"/>
              </a:solidFill>
              <a:cs typeface="B Lotus" pitchFamily="2" charset="-7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819400" y="6248400"/>
            <a:ext cx="2286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D02123-F052-49C6-839B-449B2A81BBA3}" type="slidenum">
              <a:rPr lang="fa-IR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>
                <a:defRPr/>
              </a:pPr>
              <a:t>6</a:t>
            </a:fld>
            <a:endParaRPr lang="en-US" sz="10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 rot="1531895">
            <a:off x="6050007" y="2095687"/>
            <a:ext cx="973913" cy="880680"/>
          </a:xfrm>
          <a:prstGeom prst="ellipse">
            <a:avLst/>
          </a:prstGeom>
          <a:solidFill>
            <a:srgbClr val="0099FF">
              <a:alpha val="7803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sz="2400" b="1" dirty="0">
                <a:solidFill>
                  <a:srgbClr val="FFFF00"/>
                </a:solidFill>
                <a:cs typeface="B Lotus" pitchFamily="2" charset="-78"/>
              </a:rPr>
              <a:t>Vision</a:t>
            </a:r>
          </a:p>
        </p:txBody>
      </p:sp>
      <p:sp>
        <p:nvSpPr>
          <p:cNvPr id="15" name="Isosceles Triangle 14"/>
          <p:cNvSpPr/>
          <p:nvPr/>
        </p:nvSpPr>
        <p:spPr>
          <a:xfrm rot="1157956">
            <a:off x="1283340" y="2185131"/>
            <a:ext cx="642942" cy="2286016"/>
          </a:xfrm>
          <a:prstGeom prst="triangle">
            <a:avLst/>
          </a:prstGeom>
          <a:solidFill>
            <a:srgbClr val="99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cs typeface="B Mitra" pitchFamily="2" charset="-78"/>
              </a:rPr>
              <a:t>Scenario 1</a:t>
            </a:r>
            <a:endParaRPr lang="fa-IR" sz="1600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16" name="Isosceles Triangle 15"/>
          <p:cNvSpPr/>
          <p:nvPr/>
        </p:nvSpPr>
        <p:spPr>
          <a:xfrm rot="162397">
            <a:off x="1839535" y="2371335"/>
            <a:ext cx="642942" cy="228601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cs typeface="B Mitra" pitchFamily="2" charset="-78"/>
              </a:rPr>
              <a:t>Scenario 2</a:t>
            </a:r>
            <a:endParaRPr lang="fa-IR" sz="1600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17" name="Isosceles Triangle 16"/>
          <p:cNvSpPr/>
          <p:nvPr/>
        </p:nvSpPr>
        <p:spPr>
          <a:xfrm rot="20798182">
            <a:off x="2398587" y="2400782"/>
            <a:ext cx="642942" cy="2286016"/>
          </a:xfrm>
          <a:prstGeom prst="triangl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cs typeface="B Mitra" pitchFamily="2" charset="-78"/>
              </a:rPr>
              <a:t>Scenario 3</a:t>
            </a:r>
            <a:endParaRPr lang="fa-IR" sz="1600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06" y="214290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3200" b="1" dirty="0">
                <a:latin typeface="Franklin Gothic Medium" pitchFamily="34" charset="0"/>
                <a:cs typeface="B Nazanin" pitchFamily="2" charset="-78"/>
              </a:rPr>
              <a:t>Facing The Future: Normative Paradigm -Foresight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4885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4746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286375" y="1600200"/>
            <a:ext cx="3643313" cy="4498975"/>
          </a:xfrm>
        </p:spPr>
        <p:txBody>
          <a:bodyPr/>
          <a:lstStyle/>
          <a:p>
            <a:pPr algn="l" rtl="0" eaLnBrk="1" hangingPunct="1"/>
            <a:r>
              <a:rPr lang="en-US" dirty="0">
                <a:cs typeface="B Mitra" pitchFamily="2" charset="-78"/>
              </a:rPr>
              <a:t>For identifying uncertainties, it is necessary to determine the final Impact and affecting of each factor</a:t>
            </a:r>
          </a:p>
          <a:p>
            <a:pPr eaLnBrk="1" hangingPunct="1"/>
            <a:endParaRPr lang="en-US" dirty="0">
              <a:cs typeface="B Mitra" pitchFamily="2" charset="-78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643063"/>
            <a:ext cx="5148262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Placeholder 7"/>
          <p:cNvGraphicFramePr>
            <a:graphicFrameLocks/>
          </p:cNvGraphicFramePr>
          <p:nvPr/>
        </p:nvGraphicFramePr>
        <p:xfrm>
          <a:off x="214282" y="314317"/>
          <a:ext cx="8715436" cy="125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099175" y="1600200"/>
            <a:ext cx="2587625" cy="4525963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800" dirty="0">
                <a:cs typeface="B Mitra" pitchFamily="2" charset="-78"/>
              </a:rPr>
              <a:t>The total of columns and rows shows the direct level of Influence and dependence degree in system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cs typeface="B Mitra" pitchFamily="2" charset="-78"/>
              </a:rPr>
              <a:t>Formation of Cross Impact Analysis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1355725"/>
            <a:ext cx="5976938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5959475" y="1600200"/>
            <a:ext cx="2727325" cy="4525963"/>
          </a:xfrm>
        </p:spPr>
        <p:txBody>
          <a:bodyPr/>
          <a:lstStyle/>
          <a:p>
            <a:pPr algn="l" rtl="0" eaLnBrk="1" hangingPunct="1"/>
            <a:r>
              <a:rPr lang="en-US" sz="2800" dirty="0">
                <a:cs typeface="B Mitra" pitchFamily="2" charset="-78"/>
              </a:rPr>
              <a:t>The more influence and dependence of a factor is high, the more it leads the system to be unstable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450" y="1646238"/>
            <a:ext cx="48212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Line 5"/>
          <p:cNvSpPr>
            <a:spLocks noChangeShapeType="1"/>
          </p:cNvSpPr>
          <p:nvPr/>
        </p:nvSpPr>
        <p:spPr bwMode="auto">
          <a:xfrm flipV="1">
            <a:off x="785813" y="1857375"/>
            <a:ext cx="4572000" cy="4143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3857625" y="2641600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2714625" y="2357438"/>
            <a:ext cx="1079500" cy="2889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Placeholder 7"/>
          <p:cNvGraphicFramePr>
            <a:graphicFrameLocks/>
          </p:cNvGraphicFramePr>
          <p:nvPr/>
        </p:nvGraphicFramePr>
        <p:xfrm>
          <a:off x="214282" y="285728"/>
          <a:ext cx="8715436" cy="125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Oval 9"/>
          <p:cNvSpPr/>
          <p:nvPr/>
        </p:nvSpPr>
        <p:spPr>
          <a:xfrm rot="19230877">
            <a:off x="3351213" y="2286000"/>
            <a:ext cx="2232025" cy="811213"/>
          </a:xfrm>
          <a:prstGeom prst="ellipse">
            <a:avLst/>
          </a:pr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1" name="Oval 10"/>
          <p:cNvSpPr/>
          <p:nvPr/>
        </p:nvSpPr>
        <p:spPr>
          <a:xfrm>
            <a:off x="1076325" y="1866900"/>
            <a:ext cx="2892425" cy="811213"/>
          </a:xfrm>
          <a:prstGeom prst="ellipse">
            <a:avLst/>
          </a:pr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5" descr="M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5044" y="1481138"/>
            <a:ext cx="7433911" cy="4525962"/>
          </a:xfr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3200" dirty="0">
                <a:cs typeface="B Mitra" pitchFamily="2" charset="-78"/>
              </a:rPr>
              <a:t>Analyzing each panel member answers with using cross-impact analysis method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28625" y="1714500"/>
            <a:ext cx="8286750" cy="4786313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 rot="19857907">
            <a:off x="4267200" y="2355850"/>
            <a:ext cx="4699000" cy="1135063"/>
          </a:xfrm>
          <a:prstGeom prst="ellipse">
            <a:avLst/>
          </a:pr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285750" y="1643063"/>
            <a:ext cx="6929438" cy="1035050"/>
          </a:xfrm>
          <a:prstGeom prst="ellipse">
            <a:avLst/>
          </a:pr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b="1" dirty="0">
                <a:cs typeface="B Mitra" pitchFamily="2" charset="-78"/>
              </a:rPr>
              <a:t>Scenario Axes identification</a:t>
            </a:r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1258888" y="3789363"/>
            <a:ext cx="6192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4211638" y="1844675"/>
            <a:ext cx="0" cy="3960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4356100" y="1773238"/>
            <a:ext cx="2287602" cy="65563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cs typeface="B Mitra" pitchFamily="2" charset="-78"/>
              </a:rPr>
              <a:t>Factor 1- Alternative 1</a:t>
            </a:r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500034" y="3933825"/>
            <a:ext cx="2428892" cy="56674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cs typeface="B Mitra" pitchFamily="2" charset="-78"/>
              </a:rPr>
              <a:t>Factor 2- Alternative 2</a:t>
            </a: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4284663" y="5445125"/>
            <a:ext cx="2501915" cy="55564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cs typeface="B Mitra" pitchFamily="2" charset="-78"/>
              </a:rPr>
              <a:t>Factor 1- Alternative2</a:t>
            </a:r>
          </a:p>
        </p:txBody>
      </p:sp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6215074" y="3933825"/>
            <a:ext cx="2428892" cy="56674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cs typeface="B Mitra" pitchFamily="2" charset="-78"/>
              </a:rPr>
              <a:t>Factor 2- Alternative 1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5" descr="M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5044" y="1481138"/>
            <a:ext cx="7433911" cy="4525962"/>
          </a:xfr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z="3200" b="1" dirty="0">
                <a:cs typeface="B Mitra" pitchFamily="2" charset="-78"/>
              </a:rPr>
              <a:t>Analyzing of each person opinions with using  cross-impact analysis methods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28625" y="1714500"/>
            <a:ext cx="8286750" cy="4786313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 rot="19857907">
            <a:off x="4267200" y="2355850"/>
            <a:ext cx="4699000" cy="1135063"/>
          </a:xfrm>
          <a:prstGeom prst="ellipse">
            <a:avLst/>
          </a:pr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285750" y="1643063"/>
            <a:ext cx="6929438" cy="1035050"/>
          </a:xfrm>
          <a:prstGeom prst="ellipse">
            <a:avLst/>
          </a:pr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b="1" dirty="0">
                <a:cs typeface="B Mitra" pitchFamily="2" charset="-78"/>
              </a:rPr>
              <a:t>Scenario Axes identification</a:t>
            </a:r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1258888" y="3789363"/>
            <a:ext cx="6192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4211638" y="1844675"/>
            <a:ext cx="0" cy="3960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4356100" y="1773238"/>
            <a:ext cx="2287602" cy="65563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cs typeface="B Mitra" pitchFamily="2" charset="-78"/>
              </a:rPr>
              <a:t>Factor 1- Alternative 1</a:t>
            </a:r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500034" y="3933825"/>
            <a:ext cx="2428892" cy="56674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cs typeface="B Mitra" pitchFamily="2" charset="-78"/>
              </a:rPr>
              <a:t>Factor 2- Alternative 2</a:t>
            </a: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4284663" y="5445125"/>
            <a:ext cx="2501915" cy="55564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cs typeface="B Mitra" pitchFamily="2" charset="-78"/>
              </a:rPr>
              <a:t>Factor 1- Alternative2</a:t>
            </a:r>
          </a:p>
        </p:txBody>
      </p:sp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6215074" y="3933825"/>
            <a:ext cx="2428892" cy="56674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cs typeface="B Mitra" pitchFamily="2" charset="-78"/>
              </a:rPr>
              <a:t>Factor 2- Alternative 1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7"/>
          <p:cNvGraphicFramePr>
            <a:graphicFrameLocks/>
          </p:cNvGraphicFramePr>
          <p:nvPr/>
        </p:nvGraphicFramePr>
        <p:xfrm>
          <a:off x="214282" y="285728"/>
          <a:ext cx="8715436" cy="125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-70936" y="1428736"/>
            <a:ext cx="9143559" cy="4929469"/>
            <a:chOff x="-1448" y="-465"/>
            <a:chExt cx="8427" cy="4950"/>
          </a:xfrm>
        </p:grpSpPr>
        <p:sp>
          <p:nvSpPr>
            <p:cNvPr id="41992" name="Text Box 3"/>
            <p:cNvSpPr txBox="1">
              <a:spLocks noChangeArrowheads="1"/>
            </p:cNvSpPr>
            <p:nvPr/>
          </p:nvSpPr>
          <p:spPr bwMode="auto">
            <a:xfrm>
              <a:off x="-1448" y="1902"/>
              <a:ext cx="115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cs typeface="B Zar" pitchFamily="2" charset="-78"/>
                </a:rPr>
                <a:t>Insecure</a:t>
              </a:r>
            </a:p>
          </p:txBody>
        </p:sp>
        <p:sp>
          <p:nvSpPr>
            <p:cNvPr id="41993" name="Text Box 4"/>
            <p:cNvSpPr txBox="1">
              <a:spLocks noChangeArrowheads="1"/>
            </p:cNvSpPr>
            <p:nvPr/>
          </p:nvSpPr>
          <p:spPr bwMode="auto">
            <a:xfrm>
              <a:off x="6019" y="1903"/>
              <a:ext cx="96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cs typeface="B Zar" pitchFamily="2" charset="-78"/>
                </a:rPr>
                <a:t>Secure</a:t>
              </a:r>
            </a:p>
          </p:txBody>
        </p:sp>
        <p:sp>
          <p:nvSpPr>
            <p:cNvPr id="41994" name="Text Box 5"/>
            <p:cNvSpPr txBox="1">
              <a:spLocks noChangeArrowheads="1"/>
            </p:cNvSpPr>
            <p:nvPr/>
          </p:nvSpPr>
          <p:spPr bwMode="auto">
            <a:xfrm>
              <a:off x="1448" y="-465"/>
              <a:ext cx="3094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b="1" dirty="0">
                  <a:cs typeface="B Zar" pitchFamily="2" charset="-78"/>
                </a:rPr>
                <a:t>Convergence of marine and Petroleum industries </a:t>
              </a:r>
            </a:p>
          </p:txBody>
        </p:sp>
        <p:sp>
          <p:nvSpPr>
            <p:cNvPr id="41995" name="Text Box 6"/>
            <p:cNvSpPr txBox="1">
              <a:spLocks noChangeArrowheads="1"/>
            </p:cNvSpPr>
            <p:nvPr/>
          </p:nvSpPr>
          <p:spPr bwMode="auto">
            <a:xfrm>
              <a:off x="1580" y="3836"/>
              <a:ext cx="2765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b="1" dirty="0">
                  <a:cs typeface="B Zar" pitchFamily="2" charset="-78"/>
                </a:rPr>
                <a:t>Divergence of marine and Petroleum industries </a:t>
              </a:r>
            </a:p>
          </p:txBody>
        </p:sp>
        <p:sp>
          <p:nvSpPr>
            <p:cNvPr id="10" name="Quad Arrow Callout 9"/>
            <p:cNvSpPr/>
            <p:nvPr/>
          </p:nvSpPr>
          <p:spPr bwMode="auto">
            <a:xfrm>
              <a:off x="-395" y="539"/>
              <a:ext cx="6584" cy="3190"/>
            </a:xfrm>
            <a:prstGeom prst="quadArrowCallout">
              <a:avLst>
                <a:gd name="adj1" fmla="val 1658"/>
                <a:gd name="adj2" fmla="val 4292"/>
                <a:gd name="adj3" fmla="val 13774"/>
                <a:gd name="adj4" fmla="val 165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B Lotus" pitchFamily="2" charset="-78"/>
              </a:endParaRPr>
            </a:p>
          </p:txBody>
        </p:sp>
      </p:grpSp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5214938" y="4372237"/>
            <a:ext cx="3214714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cs typeface="B Mitra" pitchFamily="2" charset="-78"/>
              </a:rPr>
              <a:t>Commercial vessels</a:t>
            </a:r>
            <a:endParaRPr lang="fa-IR" b="1" dirty="0">
              <a:cs typeface="B Mitra" pitchFamily="2" charset="-7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cs typeface="B Mitra" pitchFamily="2" charset="-78"/>
              </a:rPr>
              <a:t>Entertainment &amp; Sports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cs typeface="B Mitra" pitchFamily="2" charset="-78"/>
              </a:rPr>
              <a:t>Fishing vessels</a:t>
            </a:r>
            <a:endParaRPr lang="fa-IR" b="1" dirty="0">
              <a:cs typeface="B Mitra" pitchFamily="2" charset="-78"/>
            </a:endParaRPr>
          </a:p>
        </p:txBody>
      </p:sp>
      <p:sp>
        <p:nvSpPr>
          <p:cNvPr id="41989" name="Rectangle 10"/>
          <p:cNvSpPr>
            <a:spLocks noChangeArrowheads="1"/>
          </p:cNvSpPr>
          <p:nvPr/>
        </p:nvSpPr>
        <p:spPr bwMode="auto">
          <a:xfrm>
            <a:off x="5072066" y="2214801"/>
            <a:ext cx="3405214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cs typeface="B Mitra" pitchFamily="2" charset="-78"/>
              </a:rPr>
              <a:t>Marine’s Exploitation structures</a:t>
            </a:r>
            <a:endParaRPr lang="fa-IR" b="1" dirty="0">
              <a:cs typeface="B Mitra" pitchFamily="2" charset="-7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cs typeface="B Mitra" pitchFamily="2" charset="-78"/>
              </a:rPr>
              <a:t>Transfer pipes 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cs typeface="B Mitra" pitchFamily="2" charset="-78"/>
              </a:rPr>
              <a:t>Offshore structures</a:t>
            </a:r>
            <a:endParaRPr lang="fa-IR" b="1" dirty="0">
              <a:cs typeface="B Mitra" pitchFamily="2" charset="-78"/>
            </a:endParaRPr>
          </a:p>
        </p:txBody>
      </p:sp>
      <p:sp>
        <p:nvSpPr>
          <p:cNvPr id="41990" name="Rectangle 10"/>
          <p:cNvSpPr>
            <a:spLocks noChangeArrowheads="1"/>
          </p:cNvSpPr>
          <p:nvPr/>
        </p:nvSpPr>
        <p:spPr bwMode="auto">
          <a:xfrm>
            <a:off x="642910" y="2170362"/>
            <a:ext cx="3181376" cy="1615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cs typeface="B Mitra" pitchFamily="2" charset="-78"/>
              </a:rPr>
              <a:t>Marine’s structures</a:t>
            </a:r>
            <a:endParaRPr lang="fa-IR" b="1" dirty="0">
              <a:cs typeface="B Mitra" pitchFamily="2" charset="-7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cs typeface="B Mitra" pitchFamily="2" charset="-78"/>
              </a:rPr>
              <a:t>Fast Afloat</a:t>
            </a:r>
            <a:endParaRPr lang="fa-IR" b="1" dirty="0">
              <a:cs typeface="B Mitra" pitchFamily="2" charset="-7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cs typeface="B Mitra" pitchFamily="2" charset="-78"/>
              </a:rPr>
              <a:t>Control and Sonar systems</a:t>
            </a:r>
            <a:endParaRPr lang="fa-IR" b="1" dirty="0">
              <a:cs typeface="B Mitra" pitchFamily="2" charset="-78"/>
            </a:endParaRPr>
          </a:p>
          <a:p>
            <a:pPr algn="ctr" rtl="0">
              <a:spcBef>
                <a:spcPct val="50000"/>
              </a:spcBef>
            </a:pPr>
            <a:r>
              <a:rPr lang="en-US" b="1" dirty="0">
                <a:cs typeface="B Mitra" pitchFamily="2" charset="-78"/>
              </a:rPr>
              <a:t>Military Ships (Navy) </a:t>
            </a:r>
            <a:endParaRPr lang="fa-IR" b="1" dirty="0">
              <a:cs typeface="B Mitra" pitchFamily="2" charset="-78"/>
            </a:endParaRPr>
          </a:p>
        </p:txBody>
      </p:sp>
      <p:sp>
        <p:nvSpPr>
          <p:cNvPr id="41991" name="Rectangle 10"/>
          <p:cNvSpPr>
            <a:spLocks noChangeArrowheads="1"/>
          </p:cNvSpPr>
          <p:nvPr/>
        </p:nvSpPr>
        <p:spPr bwMode="auto">
          <a:xfrm>
            <a:off x="500034" y="4214818"/>
            <a:ext cx="3462366" cy="1615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 dirty="0">
                <a:cs typeface="B Mitra" pitchFamily="2" charset="-78"/>
              </a:rPr>
              <a:t>Military Ships (Navy)</a:t>
            </a:r>
          </a:p>
          <a:p>
            <a:pPr algn="ctr" rtl="0">
              <a:spcBef>
                <a:spcPct val="50000"/>
              </a:spcBef>
            </a:pPr>
            <a:r>
              <a:rPr lang="en-US" b="1" dirty="0">
                <a:cs typeface="B Mitra" pitchFamily="2" charset="-78"/>
              </a:rPr>
              <a:t>Submarine</a:t>
            </a:r>
            <a:r>
              <a:rPr lang="en-US" dirty="0"/>
              <a:t> </a:t>
            </a:r>
          </a:p>
          <a:p>
            <a:pPr algn="ctr" rtl="0">
              <a:spcBef>
                <a:spcPct val="50000"/>
              </a:spcBef>
            </a:pPr>
            <a:r>
              <a:rPr lang="en-US" b="1" dirty="0">
                <a:cs typeface="B Mitra" pitchFamily="2" charset="-78"/>
              </a:rPr>
              <a:t>Torpedo &amp; Missile Submarine </a:t>
            </a:r>
            <a:endParaRPr lang="fa-IR" b="1" dirty="0">
              <a:cs typeface="B Mitra" pitchFamily="2" charset="-78"/>
            </a:endParaRPr>
          </a:p>
          <a:p>
            <a:pPr algn="ctr" rtl="0">
              <a:spcBef>
                <a:spcPct val="50000"/>
              </a:spcBef>
            </a:pPr>
            <a:r>
              <a:rPr lang="en-US" b="1" dirty="0">
                <a:cs typeface="B Mitra" pitchFamily="2" charset="-78"/>
              </a:rPr>
              <a:t> Marine’s weaponry &amp; Mines</a:t>
            </a:r>
            <a:endParaRPr lang="fa-IR" b="1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59"/>
          <p:cNvGraphicFramePr>
            <a:graphicFrameLocks noGrp="1"/>
          </p:cNvGraphicFramePr>
          <p:nvPr/>
        </p:nvGraphicFramePr>
        <p:xfrm>
          <a:off x="4857752" y="1857364"/>
          <a:ext cx="3236910" cy="4267200"/>
        </p:xfrm>
        <a:graphic>
          <a:graphicData uri="http://schemas.openxmlformats.org/drawingml/2006/table">
            <a:tbl>
              <a:tblPr/>
              <a:tblGrid>
                <a:gridCol w="3236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8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Existence of financial sources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Foreign investment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8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National assiduity (tendency)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Population distribution in coast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Geopolitics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Environmental protection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8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Marine gas and oil sources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8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None gas and oil sources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8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Fishing in sea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8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Imports and exports volume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8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Cast socials industrialization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8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Decentralism and federalism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8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Politic conflict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8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Logistic industries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6" name="Group 588"/>
          <p:cNvGraphicFramePr>
            <a:graphicFrameLocks noGrp="1"/>
          </p:cNvGraphicFramePr>
          <p:nvPr/>
        </p:nvGraphicFramePr>
        <p:xfrm>
          <a:off x="928688" y="1643063"/>
          <a:ext cx="3429000" cy="4998720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privatization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Expert human resource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Local expert human resource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Welfare facilities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Ethnical differences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Lobbies and miss recognition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Emission of technical and engineering services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Establishment of environmental parks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Tourism and marina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Basic industries in coast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Development of railway between ports and coasts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4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Industrial sewage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Self-exploitation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Aquatic demands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Hydrocarbon pollution(oil, gas,..)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7" name="Table Placeholder 7"/>
          <p:cNvGraphicFramePr>
            <a:graphicFrameLocks/>
          </p:cNvGraphicFramePr>
          <p:nvPr/>
        </p:nvGraphicFramePr>
        <p:xfrm>
          <a:off x="214282" y="285728"/>
          <a:ext cx="8715436" cy="125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4643438" y="3286124"/>
            <a:ext cx="3571900" cy="500066"/>
          </a:xfrm>
          <a:prstGeom prst="rect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43108" y="1428895"/>
            <a:ext cx="7000892" cy="5105260"/>
            <a:chOff x="459192" y="419544"/>
            <a:chExt cx="9001371" cy="6547108"/>
          </a:xfrm>
        </p:grpSpPr>
        <p:sp>
          <p:nvSpPr>
            <p:cNvPr id="8" name="Notched Right Arrow 7"/>
            <p:cNvSpPr>
              <a:spLocks noChangeArrowheads="1"/>
            </p:cNvSpPr>
            <p:nvPr/>
          </p:nvSpPr>
          <p:spPr bwMode="auto">
            <a:xfrm rot="19935442">
              <a:off x="2500375" y="2041931"/>
              <a:ext cx="4200629" cy="3424295"/>
            </a:xfrm>
            <a:prstGeom prst="notchedRightArrow">
              <a:avLst>
                <a:gd name="adj1" fmla="val 50000"/>
                <a:gd name="adj2" fmla="val 56712"/>
              </a:avLst>
            </a:prstGeom>
            <a:solidFill>
              <a:srgbClr val="3C8C93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fa-IR" sz="12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143000" y="419544"/>
              <a:ext cx="6705600" cy="5691048"/>
              <a:chOff x="720" y="-171"/>
              <a:chExt cx="4224" cy="3900"/>
            </a:xfrm>
          </p:grpSpPr>
          <p:sp>
            <p:nvSpPr>
              <p:cNvPr id="44045" name="Text Box 5"/>
              <p:cNvSpPr txBox="1">
                <a:spLocks noChangeArrowheads="1"/>
              </p:cNvSpPr>
              <p:nvPr/>
            </p:nvSpPr>
            <p:spPr bwMode="auto">
              <a:xfrm>
                <a:off x="1851" y="-171"/>
                <a:ext cx="1288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sz="1200" b="1" dirty="0">
                    <a:cs typeface="B Zar" pitchFamily="2" charset="-78"/>
                  </a:rPr>
                  <a:t>Convergence of oil and marine industries</a:t>
                </a:r>
              </a:p>
            </p:txBody>
          </p:sp>
          <p:sp>
            <p:nvSpPr>
              <p:cNvPr id="18" name="Quad Arrow Callout 17"/>
              <p:cNvSpPr/>
              <p:nvPr/>
            </p:nvSpPr>
            <p:spPr bwMode="auto">
              <a:xfrm>
                <a:off x="720" y="268"/>
                <a:ext cx="4224" cy="3461"/>
              </a:xfrm>
              <a:prstGeom prst="quadArrowCallout">
                <a:avLst>
                  <a:gd name="adj1" fmla="val 1658"/>
                  <a:gd name="adj2" fmla="val 4292"/>
                  <a:gd name="adj3" fmla="val 13774"/>
                  <a:gd name="adj4" fmla="val 1658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200">
                  <a:latin typeface="Times New Roman" pitchFamily="18" charset="0"/>
                  <a:cs typeface="B Lotus" pitchFamily="2" charset="-78"/>
                </a:endParaRPr>
              </a:p>
            </p:txBody>
          </p:sp>
        </p:grpSp>
        <p:sp>
          <p:nvSpPr>
            <p:cNvPr id="44039" name="Rectangle 10"/>
            <p:cNvSpPr>
              <a:spLocks noChangeArrowheads="1"/>
            </p:cNvSpPr>
            <p:nvPr/>
          </p:nvSpPr>
          <p:spPr bwMode="auto">
            <a:xfrm>
              <a:off x="4868047" y="839024"/>
              <a:ext cx="4592516" cy="23287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>
                <a:spcBef>
                  <a:spcPct val="50000"/>
                </a:spcBef>
                <a:buFontTx/>
                <a:buChar char="•"/>
              </a:pPr>
              <a:r>
                <a:rPr lang="en-US" sz="1400" b="1" dirty="0">
                  <a:cs typeface="B Mitra" pitchFamily="2" charset="-78"/>
                </a:rPr>
                <a:t>Countries interactive relationships for marine environmental collaboration.</a:t>
              </a:r>
            </a:p>
            <a:p>
              <a:pPr algn="l" rtl="0">
                <a:spcBef>
                  <a:spcPct val="50000"/>
                </a:spcBef>
                <a:buFontTx/>
                <a:buChar char="•"/>
              </a:pPr>
              <a:r>
                <a:rPr lang="en-US" sz="1400" b="1" dirty="0">
                  <a:cs typeface="B Mitra" pitchFamily="2" charset="-78"/>
                </a:rPr>
                <a:t>More marine activities and essentiality of accurate control of </a:t>
              </a:r>
              <a:r>
                <a:rPr lang="en-US" sz="1400" b="1" dirty="0">
                  <a:solidFill>
                    <a:srgbClr val="FF0000"/>
                  </a:solidFill>
                  <a:cs typeface="B Mitra" pitchFamily="2" charset="-78"/>
                </a:rPr>
                <a:t>gas and oil leakage</a:t>
              </a:r>
              <a:r>
                <a:rPr lang="en-US" sz="1400" b="1" dirty="0">
                  <a:cs typeface="B Mitra" pitchFamily="2" charset="-78"/>
                </a:rPr>
                <a:t>. </a:t>
              </a:r>
              <a:endParaRPr lang="fa-IR" sz="1400" b="1" dirty="0">
                <a:cs typeface="B Mitra" pitchFamily="2" charset="-78"/>
              </a:endParaRPr>
            </a:p>
            <a:p>
              <a:pPr algn="l" rtl="0">
                <a:spcBef>
                  <a:spcPct val="50000"/>
                </a:spcBef>
                <a:buFontTx/>
                <a:buChar char="•"/>
              </a:pPr>
              <a:r>
                <a:rPr lang="en-US" sz="1400" b="1" dirty="0">
                  <a:cs typeface="B Mitra" pitchFamily="2" charset="-78"/>
                </a:rPr>
                <a:t>Control  of </a:t>
              </a:r>
              <a:r>
                <a:rPr lang="en-US" sz="1400" b="1" dirty="0">
                  <a:solidFill>
                    <a:srgbClr val="FF0000"/>
                  </a:solidFill>
                  <a:cs typeface="B Mitra" pitchFamily="2" charset="-78"/>
                </a:rPr>
                <a:t>explanatory activities </a:t>
              </a:r>
              <a:r>
                <a:rPr lang="en-US" sz="1400" b="1" dirty="0">
                  <a:cs typeface="B Mitra" pitchFamily="2" charset="-78"/>
                </a:rPr>
                <a:t>by consider to environmental harmfully.</a:t>
              </a:r>
              <a:endParaRPr lang="fa-IR" sz="1400" b="1" dirty="0">
                <a:cs typeface="B Mitra" pitchFamily="2" charset="-78"/>
              </a:endParaRPr>
            </a:p>
          </p:txBody>
        </p:sp>
        <p:sp>
          <p:nvSpPr>
            <p:cNvPr id="44040" name="Rectangle 11"/>
            <p:cNvSpPr>
              <a:spLocks noChangeArrowheads="1"/>
            </p:cNvSpPr>
            <p:nvPr/>
          </p:nvSpPr>
          <p:spPr bwMode="auto">
            <a:xfrm>
              <a:off x="4868047" y="3809051"/>
              <a:ext cx="4592516" cy="31576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>
                <a:spcBef>
                  <a:spcPct val="50000"/>
                </a:spcBef>
                <a:buFontTx/>
                <a:buChar char="•"/>
              </a:pPr>
              <a:r>
                <a:rPr lang="fa-IR" sz="1400" b="1" dirty="0">
                  <a:cs typeface="B Mitra" pitchFamily="2" charset="-78"/>
                </a:rPr>
                <a:t> </a:t>
              </a:r>
              <a:r>
                <a:rPr lang="en-US" sz="1400" b="1" dirty="0">
                  <a:cs typeface="B Mitra" pitchFamily="2" charset="-78"/>
                </a:rPr>
                <a:t>countries interactive relationships for protect of marine environments.</a:t>
              </a:r>
            </a:p>
            <a:p>
              <a:pPr algn="l" rtl="0">
                <a:spcBef>
                  <a:spcPct val="50000"/>
                </a:spcBef>
                <a:buFontTx/>
                <a:buChar char="•"/>
              </a:pPr>
              <a:r>
                <a:rPr lang="en-US" sz="1400" b="1" dirty="0">
                  <a:solidFill>
                    <a:srgbClr val="FF0000"/>
                  </a:solidFill>
                  <a:cs typeface="B Mitra" pitchFamily="2" charset="-78"/>
                </a:rPr>
                <a:t>Convention on Biological Diversity (CBD) </a:t>
              </a:r>
            </a:p>
            <a:p>
              <a:pPr algn="l" rtl="0">
                <a:spcBef>
                  <a:spcPct val="50000"/>
                </a:spcBef>
                <a:buFontTx/>
                <a:buChar char="•"/>
              </a:pPr>
              <a:r>
                <a:rPr lang="en-US" sz="1400" b="1" dirty="0">
                  <a:solidFill>
                    <a:srgbClr val="FF0000"/>
                  </a:solidFill>
                  <a:cs typeface="B Mitra" pitchFamily="2" charset="-78"/>
                </a:rPr>
                <a:t>Enormous fishing .</a:t>
              </a:r>
              <a:endParaRPr lang="fa-IR" sz="1400" b="1" dirty="0">
                <a:solidFill>
                  <a:srgbClr val="FF0000"/>
                </a:solidFill>
                <a:cs typeface="B Mitra" pitchFamily="2" charset="-78"/>
              </a:endParaRPr>
            </a:p>
            <a:p>
              <a:pPr algn="l" rtl="0">
                <a:spcBef>
                  <a:spcPct val="50000"/>
                </a:spcBef>
                <a:buFontTx/>
                <a:buChar char="•"/>
              </a:pPr>
              <a:r>
                <a:rPr lang="fa-IR" sz="1400" b="1" dirty="0">
                  <a:cs typeface="B Mitra" pitchFamily="2" charset="-78"/>
                </a:rPr>
                <a:t> </a:t>
              </a:r>
              <a:r>
                <a:rPr lang="en-US" sz="1400" b="1" dirty="0">
                  <a:cs typeface="B Mitra" pitchFamily="2" charset="-78"/>
                </a:rPr>
                <a:t>more transportation and essentiality of accurate control.</a:t>
              </a:r>
            </a:p>
            <a:p>
              <a:pPr algn="l" rtl="0">
                <a:spcBef>
                  <a:spcPct val="50000"/>
                </a:spcBef>
                <a:buFontTx/>
                <a:buChar char="•"/>
              </a:pPr>
              <a:r>
                <a:rPr lang="en-US" sz="1400" b="1" dirty="0">
                  <a:cs typeface="B Mitra" pitchFamily="2" charset="-78"/>
                </a:rPr>
                <a:t>More attention to </a:t>
              </a:r>
              <a:r>
                <a:rPr lang="en-US" sz="1400" b="1" dirty="0">
                  <a:solidFill>
                    <a:srgbClr val="FF0000"/>
                  </a:solidFill>
                  <a:cs typeface="B Mitra" pitchFamily="2" charset="-78"/>
                </a:rPr>
                <a:t>environments of ports and coasts</a:t>
              </a:r>
              <a:r>
                <a:rPr lang="en-US" sz="1400" b="1" dirty="0">
                  <a:cs typeface="B Mitra" pitchFamily="2" charset="-78"/>
                </a:rPr>
                <a:t>.</a:t>
              </a:r>
              <a:endParaRPr lang="fa-IR" sz="1400" b="1" dirty="0">
                <a:cs typeface="B Mitra" pitchFamily="2" charset="-78"/>
              </a:endParaRPr>
            </a:p>
          </p:txBody>
        </p:sp>
        <p:sp>
          <p:nvSpPr>
            <p:cNvPr id="44041" name="Rectangle 12"/>
            <p:cNvSpPr>
              <a:spLocks noChangeArrowheads="1"/>
            </p:cNvSpPr>
            <p:nvPr/>
          </p:nvSpPr>
          <p:spPr bwMode="auto">
            <a:xfrm>
              <a:off x="459192" y="4175506"/>
              <a:ext cx="3733801" cy="13617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buFontTx/>
                <a:buChar char="•"/>
              </a:pPr>
              <a:r>
                <a:rPr lang="en-US" sz="1400" b="1" dirty="0">
                  <a:cs typeface="B Mitra" pitchFamily="2" charset="-78"/>
                </a:rPr>
                <a:t>Ignoring of environment aspects</a:t>
              </a:r>
              <a:endParaRPr lang="fa-IR" sz="1400" b="1" dirty="0">
                <a:cs typeface="B Mitra" pitchFamily="2" charset="-78"/>
              </a:endParaRPr>
            </a:p>
            <a:p>
              <a:pPr algn="l" rtl="0">
                <a:spcBef>
                  <a:spcPct val="50000"/>
                </a:spcBef>
                <a:buFontTx/>
                <a:buChar char="•"/>
              </a:pPr>
              <a:r>
                <a:rPr lang="en-US" sz="1400" b="1" dirty="0">
                  <a:cs typeface="B Mitra" pitchFamily="2" charset="-78"/>
                </a:rPr>
                <a:t>Pollution of </a:t>
              </a:r>
              <a:r>
                <a:rPr lang="en-US" sz="1400" b="1" dirty="0">
                  <a:solidFill>
                    <a:srgbClr val="FF0000"/>
                  </a:solidFill>
                  <a:cs typeface="B Mitra" pitchFamily="2" charset="-78"/>
                </a:rPr>
                <a:t>marine weaponry </a:t>
              </a:r>
              <a:r>
                <a:rPr lang="en-US" sz="1400" b="1" dirty="0">
                  <a:cs typeface="B Mitra" pitchFamily="2" charset="-78"/>
                </a:rPr>
                <a:t>like torpedo and mine …    </a:t>
              </a:r>
              <a:endParaRPr lang="fa-IR" sz="1400" b="1" dirty="0">
                <a:cs typeface="B Mitra" pitchFamily="2" charset="-78"/>
              </a:endParaRPr>
            </a:p>
          </p:txBody>
        </p:sp>
        <p:sp>
          <p:nvSpPr>
            <p:cNvPr id="44042" name="Rectangle 13"/>
            <p:cNvSpPr>
              <a:spLocks noChangeArrowheads="1"/>
            </p:cNvSpPr>
            <p:nvPr/>
          </p:nvSpPr>
          <p:spPr bwMode="auto">
            <a:xfrm>
              <a:off x="459192" y="1152251"/>
              <a:ext cx="3765897" cy="2052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>
                <a:spcBef>
                  <a:spcPct val="50000"/>
                </a:spcBef>
                <a:buFontTx/>
                <a:buChar char="•"/>
              </a:pPr>
              <a:r>
                <a:rPr lang="en-US" sz="1400" b="1" dirty="0">
                  <a:cs typeface="B Mitra" pitchFamily="2" charset="-78"/>
                </a:rPr>
                <a:t>Pollution of wave </a:t>
              </a:r>
              <a:r>
                <a:rPr lang="en-US" sz="1400" b="1" dirty="0" err="1">
                  <a:cs typeface="B Mitra" pitchFamily="2" charset="-78"/>
                </a:rPr>
                <a:t>emmision</a:t>
              </a:r>
              <a:r>
                <a:rPr lang="en-US" sz="1400" b="1" dirty="0">
                  <a:cs typeface="B Mitra" pitchFamily="2" charset="-78"/>
                </a:rPr>
                <a:t> of </a:t>
              </a:r>
              <a:r>
                <a:rPr lang="en-US" sz="1400" b="1" dirty="0">
                  <a:solidFill>
                    <a:srgbClr val="FF0000"/>
                  </a:solidFill>
                  <a:cs typeface="B Mitra" pitchFamily="2" charset="-78"/>
                </a:rPr>
                <a:t>radar, sonar and safety control equipments </a:t>
              </a:r>
              <a:r>
                <a:rPr lang="en-US" sz="1400" b="1" dirty="0">
                  <a:cs typeface="B Mitra" pitchFamily="2" charset="-78"/>
                </a:rPr>
                <a:t>.</a:t>
              </a:r>
              <a:endParaRPr lang="fa-IR" sz="1400" b="1" dirty="0">
                <a:solidFill>
                  <a:srgbClr val="FF0000"/>
                </a:solidFill>
                <a:cs typeface="B Mitra" pitchFamily="2" charset="-78"/>
              </a:endParaRPr>
            </a:p>
            <a:p>
              <a:pPr algn="l" rtl="0">
                <a:spcBef>
                  <a:spcPct val="50000"/>
                </a:spcBef>
                <a:buFontTx/>
                <a:buChar char="•"/>
              </a:pPr>
              <a:r>
                <a:rPr lang="en-US" sz="1400" b="1" dirty="0">
                  <a:cs typeface="B Mitra" pitchFamily="2" charset="-78"/>
                </a:rPr>
                <a:t>Pollution of </a:t>
              </a:r>
              <a:r>
                <a:rPr lang="en-US" sz="1400" b="1" dirty="0">
                  <a:solidFill>
                    <a:srgbClr val="FF0000"/>
                  </a:solidFill>
                  <a:cs typeface="B Mitra" pitchFamily="2" charset="-78"/>
                </a:rPr>
                <a:t>marine weaponry</a:t>
              </a:r>
              <a:r>
                <a:rPr lang="en-US" sz="1400" b="1" dirty="0">
                  <a:cs typeface="B Mitra" pitchFamily="2" charset="-78"/>
                </a:rPr>
                <a:t>.</a:t>
              </a:r>
            </a:p>
            <a:p>
              <a:pPr algn="l" rtl="0">
                <a:spcBef>
                  <a:spcPct val="50000"/>
                </a:spcBef>
                <a:buFontTx/>
                <a:buChar char="•"/>
              </a:pPr>
              <a:r>
                <a:rPr lang="en-US" sz="1400" b="1" dirty="0">
                  <a:cs typeface="B Mitra" pitchFamily="2" charset="-78"/>
                </a:rPr>
                <a:t>Military presence and increase of environmental pollution.</a:t>
              </a:r>
              <a:endParaRPr lang="fa-IR" sz="1400" b="1" dirty="0">
                <a:cs typeface="B Mitra" pitchFamily="2" charset="-78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42844" y="1785926"/>
            <a:ext cx="1643074" cy="4214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lnSpc>
                <a:spcPct val="200000"/>
              </a:lnSpc>
              <a:defRPr/>
            </a:pPr>
            <a:r>
              <a:rPr lang="en-US" b="1" dirty="0">
                <a:solidFill>
                  <a:schemeClr val="tx1"/>
                </a:solidFill>
                <a:cs typeface="B Mitra" pitchFamily="2" charset="-78"/>
              </a:rPr>
              <a:t>Example:</a:t>
            </a:r>
          </a:p>
          <a:p>
            <a:pPr lvl="0" algn="l" rtl="0" fontAlgn="b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B Mitra" pitchFamily="2" charset="-78"/>
              </a:rPr>
              <a:t>Environmental protection</a:t>
            </a:r>
          </a:p>
        </p:txBody>
      </p:sp>
      <p:graphicFrame>
        <p:nvGraphicFramePr>
          <p:cNvPr id="16" name="Table Placeholder 7"/>
          <p:cNvGraphicFramePr>
            <a:graphicFrameLocks/>
          </p:cNvGraphicFramePr>
          <p:nvPr/>
        </p:nvGraphicFramePr>
        <p:xfrm>
          <a:off x="214282" y="214290"/>
          <a:ext cx="8715436" cy="125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357686" y="6143644"/>
            <a:ext cx="1590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b="1" dirty="0">
                <a:cs typeface="B Zar" pitchFamily="2" charset="-78"/>
              </a:rPr>
              <a:t>Divergence of oil and marine industries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643042" y="3714752"/>
            <a:ext cx="1256435" cy="36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cs typeface="B Zar" pitchFamily="2" charset="-78"/>
              </a:rPr>
              <a:t>Insecure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8030964" y="3786914"/>
            <a:ext cx="1041630" cy="36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cs typeface="B Zar" pitchFamily="2" charset="-78"/>
              </a:rPr>
              <a:t>Secure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4" descr="ira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914400"/>
            <a:ext cx="34290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1000" y="533400"/>
          <a:ext cx="3462338" cy="350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3471840" imgH="3519360" progId="">
                  <p:embed/>
                </p:oleObj>
              </mc:Choice>
              <mc:Fallback>
                <p:oleObj name="Clip" r:id="rId4" imgW="3471840" imgH="351936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3400"/>
                        <a:ext cx="3462338" cy="350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819400" y="4114800"/>
          <a:ext cx="3541713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601880" imgH="2535120" progId="">
                  <p:embed/>
                </p:oleObj>
              </mc:Choice>
              <mc:Fallback>
                <p:oleObj name="Clip" r:id="rId6" imgW="4601880" imgH="2535120" progId="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114800"/>
                        <a:ext cx="3541713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1" name="Rectangle 3"/>
          <p:cNvSpPr>
            <a:spLocks noChangeArrowheads="1"/>
          </p:cNvSpPr>
          <p:nvPr/>
        </p:nvSpPr>
        <p:spPr bwMode="auto">
          <a:xfrm>
            <a:off x="0" y="2057400"/>
            <a:ext cx="3754438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n-US" sz="2800" b="1" dirty="0">
                <a:solidFill>
                  <a:schemeClr val="tx1"/>
                </a:solidFill>
                <a:cs typeface="B Mitra" pitchFamily="2" charset="-78"/>
              </a:rPr>
              <a:t>Regional &amp; Global</a:t>
            </a:r>
          </a:p>
          <a:p>
            <a:pPr algn="ctr" defTabSz="762000" eaLnBrk="0" hangingPunct="0"/>
            <a:r>
              <a:rPr lang="en-US" sz="3200" b="1" dirty="0">
                <a:cs typeface="B Mitra" pitchFamily="2" charset="-78"/>
              </a:rPr>
              <a:t>Futures</a:t>
            </a:r>
            <a:endParaRPr lang="en-GB" sz="32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06534" name="Rectangle 6"/>
          <p:cNvSpPr>
            <a:spLocks noChangeArrowheads="1"/>
          </p:cNvSpPr>
          <p:nvPr/>
        </p:nvSpPr>
        <p:spPr bwMode="auto">
          <a:xfrm>
            <a:off x="3048000" y="5857892"/>
            <a:ext cx="29718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n-US" sz="2800" b="1" dirty="0">
                <a:solidFill>
                  <a:schemeClr val="tx1"/>
                </a:solidFill>
                <a:cs typeface="B Mitra" pitchFamily="2" charset="-78"/>
              </a:rPr>
              <a:t>Sector Futures</a:t>
            </a:r>
            <a:endParaRPr lang="en-GB" sz="2800" b="1" dirty="0">
              <a:solidFill>
                <a:schemeClr val="bg2"/>
              </a:solidFill>
              <a:latin typeface="Times New Roman" pitchFamily="18" charset="0"/>
              <a:cs typeface="B Mitra" pitchFamily="2" charset="-78"/>
            </a:endParaRPr>
          </a:p>
        </p:txBody>
      </p:sp>
      <p:sp>
        <p:nvSpPr>
          <p:cNvPr id="406535" name="Freeform 7"/>
          <p:cNvSpPr>
            <a:spLocks/>
          </p:cNvSpPr>
          <p:nvPr/>
        </p:nvSpPr>
        <p:spPr bwMode="auto">
          <a:xfrm>
            <a:off x="2057400" y="381000"/>
            <a:ext cx="5410200" cy="1981200"/>
          </a:xfrm>
          <a:custGeom>
            <a:avLst/>
            <a:gdLst>
              <a:gd name="T0" fmla="*/ 2147483647 w 2531"/>
              <a:gd name="T1" fmla="*/ 2147483647 h 854"/>
              <a:gd name="T2" fmla="*/ 0 w 2531"/>
              <a:gd name="T3" fmla="*/ 2147483647 h 854"/>
              <a:gd name="T4" fmla="*/ 2147483647 w 2531"/>
              <a:gd name="T5" fmla="*/ 2147483647 h 854"/>
              <a:gd name="T6" fmla="*/ 2147483647 w 2531"/>
              <a:gd name="T7" fmla="*/ 2147483647 h 854"/>
              <a:gd name="T8" fmla="*/ 2147483647 w 2531"/>
              <a:gd name="T9" fmla="*/ 2147483647 h 854"/>
              <a:gd name="T10" fmla="*/ 2147483647 w 2531"/>
              <a:gd name="T11" fmla="*/ 2147483647 h 854"/>
              <a:gd name="T12" fmla="*/ 2147483647 w 2531"/>
              <a:gd name="T13" fmla="*/ 2147483647 h 854"/>
              <a:gd name="T14" fmla="*/ 2147483647 w 2531"/>
              <a:gd name="T15" fmla="*/ 2147483647 h 854"/>
              <a:gd name="T16" fmla="*/ 2147483647 w 2531"/>
              <a:gd name="T17" fmla="*/ 2147483647 h 854"/>
              <a:gd name="T18" fmla="*/ 2147483647 w 2531"/>
              <a:gd name="T19" fmla="*/ 2147483647 h 854"/>
              <a:gd name="T20" fmla="*/ 2147483647 w 2531"/>
              <a:gd name="T21" fmla="*/ 2147483647 h 854"/>
              <a:gd name="T22" fmla="*/ 2147483647 w 2531"/>
              <a:gd name="T23" fmla="*/ 2147483647 h 854"/>
              <a:gd name="T24" fmla="*/ 2147483647 w 2531"/>
              <a:gd name="T25" fmla="*/ 2147483647 h 854"/>
              <a:gd name="T26" fmla="*/ 2147483647 w 2531"/>
              <a:gd name="T27" fmla="*/ 2147483647 h 854"/>
              <a:gd name="T28" fmla="*/ 2147483647 w 2531"/>
              <a:gd name="T29" fmla="*/ 2147483647 h 854"/>
              <a:gd name="T30" fmla="*/ 2147483647 w 2531"/>
              <a:gd name="T31" fmla="*/ 0 h 854"/>
              <a:gd name="T32" fmla="*/ 2147483647 w 2531"/>
              <a:gd name="T33" fmla="*/ 2147483647 h 854"/>
              <a:gd name="T34" fmla="*/ 2147483647 w 2531"/>
              <a:gd name="T35" fmla="*/ 2147483647 h 854"/>
              <a:gd name="T36" fmla="*/ 2147483647 w 2531"/>
              <a:gd name="T37" fmla="*/ 2147483647 h 854"/>
              <a:gd name="T38" fmla="*/ 2147483647 w 2531"/>
              <a:gd name="T39" fmla="*/ 2147483647 h 854"/>
              <a:gd name="T40" fmla="*/ 2147483647 w 2531"/>
              <a:gd name="T41" fmla="*/ 2147483647 h 854"/>
              <a:gd name="T42" fmla="*/ 2147483647 w 2531"/>
              <a:gd name="T43" fmla="*/ 2147483647 h 854"/>
              <a:gd name="T44" fmla="*/ 2147483647 w 2531"/>
              <a:gd name="T45" fmla="*/ 2147483647 h 854"/>
              <a:gd name="T46" fmla="*/ 2147483647 w 2531"/>
              <a:gd name="T47" fmla="*/ 2147483647 h 854"/>
              <a:gd name="T48" fmla="*/ 2147483647 w 2531"/>
              <a:gd name="T49" fmla="*/ 2147483647 h 854"/>
              <a:gd name="T50" fmla="*/ 2147483647 w 2531"/>
              <a:gd name="T51" fmla="*/ 2147483647 h 854"/>
              <a:gd name="T52" fmla="*/ 2147483647 w 2531"/>
              <a:gd name="T53" fmla="*/ 2147483647 h 854"/>
              <a:gd name="T54" fmla="*/ 2147483647 w 2531"/>
              <a:gd name="T55" fmla="*/ 2147483647 h 854"/>
              <a:gd name="T56" fmla="*/ 2147483647 w 2531"/>
              <a:gd name="T57" fmla="*/ 2147483647 h 854"/>
              <a:gd name="T58" fmla="*/ 2147483647 w 2531"/>
              <a:gd name="T59" fmla="*/ 2147483647 h 854"/>
              <a:gd name="T60" fmla="*/ 2147483647 w 2531"/>
              <a:gd name="T61" fmla="*/ 2147483647 h 854"/>
              <a:gd name="T62" fmla="*/ 2147483647 w 2531"/>
              <a:gd name="T63" fmla="*/ 2147483647 h 854"/>
              <a:gd name="T64" fmla="*/ 2147483647 w 2531"/>
              <a:gd name="T65" fmla="*/ 2147483647 h 854"/>
              <a:gd name="T66" fmla="*/ 2147483647 w 2531"/>
              <a:gd name="T67" fmla="*/ 2147483647 h 854"/>
              <a:gd name="T68" fmla="*/ 2147483647 w 2531"/>
              <a:gd name="T69" fmla="*/ 2147483647 h 854"/>
              <a:gd name="T70" fmla="*/ 2147483647 w 2531"/>
              <a:gd name="T71" fmla="*/ 2147483647 h 854"/>
              <a:gd name="T72" fmla="*/ 2147483647 w 2531"/>
              <a:gd name="T73" fmla="*/ 2147483647 h 854"/>
              <a:gd name="T74" fmla="*/ 2147483647 w 2531"/>
              <a:gd name="T75" fmla="*/ 2147483647 h 854"/>
              <a:gd name="T76" fmla="*/ 2147483647 w 2531"/>
              <a:gd name="T77" fmla="*/ 2147483647 h 854"/>
              <a:gd name="T78" fmla="*/ 2147483647 w 2531"/>
              <a:gd name="T79" fmla="*/ 2147483647 h 854"/>
              <a:gd name="T80" fmla="*/ 2147483647 w 2531"/>
              <a:gd name="T81" fmla="*/ 2147483647 h 854"/>
              <a:gd name="T82" fmla="*/ 2147483647 w 2531"/>
              <a:gd name="T83" fmla="*/ 2147483647 h 854"/>
              <a:gd name="T84" fmla="*/ 2147483647 w 2531"/>
              <a:gd name="T85" fmla="*/ 2147483647 h 85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31"/>
              <a:gd name="T130" fmla="*/ 0 h 854"/>
              <a:gd name="T131" fmla="*/ 2531 w 2531"/>
              <a:gd name="T132" fmla="*/ 854 h 85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31" h="854">
                <a:moveTo>
                  <a:pt x="28" y="853"/>
                </a:moveTo>
                <a:lnTo>
                  <a:pt x="3" y="756"/>
                </a:lnTo>
                <a:lnTo>
                  <a:pt x="0" y="720"/>
                </a:lnTo>
                <a:lnTo>
                  <a:pt x="0" y="677"/>
                </a:lnTo>
                <a:lnTo>
                  <a:pt x="3" y="644"/>
                </a:lnTo>
                <a:lnTo>
                  <a:pt x="14" y="611"/>
                </a:lnTo>
                <a:lnTo>
                  <a:pt x="31" y="573"/>
                </a:lnTo>
                <a:lnTo>
                  <a:pt x="45" y="542"/>
                </a:lnTo>
                <a:lnTo>
                  <a:pt x="69" y="503"/>
                </a:lnTo>
                <a:lnTo>
                  <a:pt x="103" y="454"/>
                </a:lnTo>
                <a:lnTo>
                  <a:pt x="139" y="413"/>
                </a:lnTo>
                <a:lnTo>
                  <a:pt x="180" y="374"/>
                </a:lnTo>
                <a:lnTo>
                  <a:pt x="211" y="348"/>
                </a:lnTo>
                <a:lnTo>
                  <a:pt x="259" y="312"/>
                </a:lnTo>
                <a:lnTo>
                  <a:pt x="288" y="288"/>
                </a:lnTo>
                <a:lnTo>
                  <a:pt x="334" y="261"/>
                </a:lnTo>
                <a:lnTo>
                  <a:pt x="382" y="233"/>
                </a:lnTo>
                <a:lnTo>
                  <a:pt x="430" y="209"/>
                </a:lnTo>
                <a:lnTo>
                  <a:pt x="470" y="187"/>
                </a:lnTo>
                <a:lnTo>
                  <a:pt x="528" y="163"/>
                </a:lnTo>
                <a:lnTo>
                  <a:pt x="593" y="134"/>
                </a:lnTo>
                <a:lnTo>
                  <a:pt x="661" y="111"/>
                </a:lnTo>
                <a:lnTo>
                  <a:pt x="716" y="92"/>
                </a:lnTo>
                <a:lnTo>
                  <a:pt x="785" y="73"/>
                </a:lnTo>
                <a:lnTo>
                  <a:pt x="853" y="53"/>
                </a:lnTo>
                <a:lnTo>
                  <a:pt x="945" y="36"/>
                </a:lnTo>
                <a:lnTo>
                  <a:pt x="1026" y="24"/>
                </a:lnTo>
                <a:lnTo>
                  <a:pt x="1097" y="13"/>
                </a:lnTo>
                <a:lnTo>
                  <a:pt x="1165" y="6"/>
                </a:lnTo>
                <a:lnTo>
                  <a:pt x="1248" y="4"/>
                </a:lnTo>
                <a:lnTo>
                  <a:pt x="1308" y="2"/>
                </a:lnTo>
                <a:lnTo>
                  <a:pt x="1377" y="0"/>
                </a:lnTo>
                <a:lnTo>
                  <a:pt x="1459" y="5"/>
                </a:lnTo>
                <a:lnTo>
                  <a:pt x="1552" y="11"/>
                </a:lnTo>
                <a:lnTo>
                  <a:pt x="1626" y="21"/>
                </a:lnTo>
                <a:lnTo>
                  <a:pt x="1686" y="30"/>
                </a:lnTo>
                <a:lnTo>
                  <a:pt x="1752" y="43"/>
                </a:lnTo>
                <a:lnTo>
                  <a:pt x="1803" y="58"/>
                </a:lnTo>
                <a:lnTo>
                  <a:pt x="1862" y="74"/>
                </a:lnTo>
                <a:lnTo>
                  <a:pt x="1934" y="93"/>
                </a:lnTo>
                <a:lnTo>
                  <a:pt x="1997" y="118"/>
                </a:lnTo>
                <a:lnTo>
                  <a:pt x="2057" y="144"/>
                </a:lnTo>
                <a:lnTo>
                  <a:pt x="2158" y="204"/>
                </a:lnTo>
                <a:lnTo>
                  <a:pt x="2224" y="257"/>
                </a:lnTo>
                <a:lnTo>
                  <a:pt x="2279" y="314"/>
                </a:lnTo>
                <a:lnTo>
                  <a:pt x="2321" y="363"/>
                </a:lnTo>
                <a:lnTo>
                  <a:pt x="2359" y="427"/>
                </a:lnTo>
                <a:lnTo>
                  <a:pt x="2530" y="396"/>
                </a:lnTo>
                <a:lnTo>
                  <a:pt x="2213" y="686"/>
                </a:lnTo>
                <a:lnTo>
                  <a:pt x="1729" y="534"/>
                </a:lnTo>
                <a:lnTo>
                  <a:pt x="1903" y="503"/>
                </a:lnTo>
                <a:lnTo>
                  <a:pt x="1874" y="438"/>
                </a:lnTo>
                <a:lnTo>
                  <a:pt x="1832" y="392"/>
                </a:lnTo>
                <a:lnTo>
                  <a:pt x="1777" y="348"/>
                </a:lnTo>
                <a:lnTo>
                  <a:pt x="1679" y="287"/>
                </a:lnTo>
                <a:lnTo>
                  <a:pt x="1615" y="262"/>
                </a:lnTo>
                <a:lnTo>
                  <a:pt x="1549" y="240"/>
                </a:lnTo>
                <a:lnTo>
                  <a:pt x="1482" y="223"/>
                </a:lnTo>
                <a:lnTo>
                  <a:pt x="1412" y="207"/>
                </a:lnTo>
                <a:lnTo>
                  <a:pt x="1348" y="194"/>
                </a:lnTo>
                <a:lnTo>
                  <a:pt x="1279" y="186"/>
                </a:lnTo>
                <a:lnTo>
                  <a:pt x="1198" y="179"/>
                </a:lnTo>
                <a:lnTo>
                  <a:pt x="1106" y="177"/>
                </a:lnTo>
                <a:lnTo>
                  <a:pt x="1024" y="178"/>
                </a:lnTo>
                <a:lnTo>
                  <a:pt x="949" y="185"/>
                </a:lnTo>
                <a:lnTo>
                  <a:pt x="858" y="195"/>
                </a:lnTo>
                <a:lnTo>
                  <a:pt x="771" y="210"/>
                </a:lnTo>
                <a:lnTo>
                  <a:pt x="711" y="224"/>
                </a:lnTo>
                <a:lnTo>
                  <a:pt x="649" y="235"/>
                </a:lnTo>
                <a:lnTo>
                  <a:pt x="573" y="259"/>
                </a:lnTo>
                <a:lnTo>
                  <a:pt x="505" y="282"/>
                </a:lnTo>
                <a:lnTo>
                  <a:pt x="442" y="306"/>
                </a:lnTo>
                <a:lnTo>
                  <a:pt x="383" y="335"/>
                </a:lnTo>
                <a:lnTo>
                  <a:pt x="293" y="381"/>
                </a:lnTo>
                <a:lnTo>
                  <a:pt x="240" y="416"/>
                </a:lnTo>
                <a:lnTo>
                  <a:pt x="184" y="461"/>
                </a:lnTo>
                <a:lnTo>
                  <a:pt x="130" y="506"/>
                </a:lnTo>
                <a:lnTo>
                  <a:pt x="102" y="538"/>
                </a:lnTo>
                <a:lnTo>
                  <a:pt x="78" y="574"/>
                </a:lnTo>
                <a:lnTo>
                  <a:pt x="54" y="608"/>
                </a:lnTo>
                <a:lnTo>
                  <a:pt x="43" y="635"/>
                </a:lnTo>
                <a:lnTo>
                  <a:pt x="31" y="661"/>
                </a:lnTo>
                <a:lnTo>
                  <a:pt x="25" y="692"/>
                </a:lnTo>
                <a:lnTo>
                  <a:pt x="26" y="720"/>
                </a:lnTo>
                <a:lnTo>
                  <a:pt x="22" y="758"/>
                </a:lnTo>
                <a:lnTo>
                  <a:pt x="28" y="853"/>
                </a:lnTo>
              </a:path>
            </a:pathLst>
          </a:custGeom>
          <a:gradFill rotWithShape="0">
            <a:gsLst>
              <a:gs pos="0">
                <a:srgbClr val="6E3A95"/>
              </a:gs>
              <a:gs pos="100000">
                <a:srgbClr val="B760F9"/>
              </a:gs>
            </a:gsLst>
            <a:lin ang="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Lotus" pitchFamily="2" charset="-78"/>
            </a:endParaRPr>
          </a:p>
        </p:txBody>
      </p:sp>
      <p:sp>
        <p:nvSpPr>
          <p:cNvPr id="406536" name="Freeform 8"/>
          <p:cNvSpPr>
            <a:spLocks/>
          </p:cNvSpPr>
          <p:nvPr/>
        </p:nvSpPr>
        <p:spPr bwMode="auto">
          <a:xfrm>
            <a:off x="2971800" y="1676400"/>
            <a:ext cx="2284413" cy="1039813"/>
          </a:xfrm>
          <a:custGeom>
            <a:avLst/>
            <a:gdLst>
              <a:gd name="T0" fmla="*/ 2147483647 w 1439"/>
              <a:gd name="T1" fmla="*/ 2147483647 h 935"/>
              <a:gd name="T2" fmla="*/ 2147483647 w 1439"/>
              <a:gd name="T3" fmla="*/ 2147483647 h 935"/>
              <a:gd name="T4" fmla="*/ 2147483647 w 1439"/>
              <a:gd name="T5" fmla="*/ 2147483647 h 935"/>
              <a:gd name="T6" fmla="*/ 2147483647 w 1439"/>
              <a:gd name="T7" fmla="*/ 2147483647 h 935"/>
              <a:gd name="T8" fmla="*/ 2147483647 w 1439"/>
              <a:gd name="T9" fmla="*/ 2147483647 h 935"/>
              <a:gd name="T10" fmla="*/ 2147483647 w 1439"/>
              <a:gd name="T11" fmla="*/ 2147483647 h 935"/>
              <a:gd name="T12" fmla="*/ 2147483647 w 1439"/>
              <a:gd name="T13" fmla="*/ 2147483647 h 935"/>
              <a:gd name="T14" fmla="*/ 2147483647 w 1439"/>
              <a:gd name="T15" fmla="*/ 2147483647 h 935"/>
              <a:gd name="T16" fmla="*/ 2147483647 w 1439"/>
              <a:gd name="T17" fmla="*/ 2147483647 h 935"/>
              <a:gd name="T18" fmla="*/ 2147483647 w 1439"/>
              <a:gd name="T19" fmla="*/ 2147483647 h 935"/>
              <a:gd name="T20" fmla="*/ 2147483647 w 1439"/>
              <a:gd name="T21" fmla="*/ 2147483647 h 935"/>
              <a:gd name="T22" fmla="*/ 2147483647 w 1439"/>
              <a:gd name="T23" fmla="*/ 2147483647 h 935"/>
              <a:gd name="T24" fmla="*/ 2147483647 w 1439"/>
              <a:gd name="T25" fmla="*/ 2147483647 h 935"/>
              <a:gd name="T26" fmla="*/ 2147483647 w 1439"/>
              <a:gd name="T27" fmla="*/ 2147483647 h 935"/>
              <a:gd name="T28" fmla="*/ 2147483647 w 1439"/>
              <a:gd name="T29" fmla="*/ 2147483647 h 935"/>
              <a:gd name="T30" fmla="*/ 2147483647 w 1439"/>
              <a:gd name="T31" fmla="*/ 2147483647 h 935"/>
              <a:gd name="T32" fmla="*/ 2147483647 w 1439"/>
              <a:gd name="T33" fmla="*/ 2147483647 h 935"/>
              <a:gd name="T34" fmla="*/ 2147483647 w 1439"/>
              <a:gd name="T35" fmla="*/ 2147483647 h 935"/>
              <a:gd name="T36" fmla="*/ 2147483647 w 1439"/>
              <a:gd name="T37" fmla="*/ 2147483647 h 935"/>
              <a:gd name="T38" fmla="*/ 2147483647 w 1439"/>
              <a:gd name="T39" fmla="*/ 2147483647 h 935"/>
              <a:gd name="T40" fmla="*/ 2147483647 w 1439"/>
              <a:gd name="T41" fmla="*/ 2147483647 h 935"/>
              <a:gd name="T42" fmla="*/ 2147483647 w 1439"/>
              <a:gd name="T43" fmla="*/ 2147483647 h 935"/>
              <a:gd name="T44" fmla="*/ 2147483647 w 1439"/>
              <a:gd name="T45" fmla="*/ 2147483647 h 935"/>
              <a:gd name="T46" fmla="*/ 2147483647 w 1439"/>
              <a:gd name="T47" fmla="*/ 2147483647 h 935"/>
              <a:gd name="T48" fmla="*/ 2147483647 w 1439"/>
              <a:gd name="T49" fmla="*/ 2147483647 h 935"/>
              <a:gd name="T50" fmla="*/ 2147483647 w 1439"/>
              <a:gd name="T51" fmla="*/ 2147483647 h 935"/>
              <a:gd name="T52" fmla="*/ 2147483647 w 1439"/>
              <a:gd name="T53" fmla="*/ 2147483647 h 935"/>
              <a:gd name="T54" fmla="*/ 2147483647 w 1439"/>
              <a:gd name="T55" fmla="*/ 2147483647 h 935"/>
              <a:gd name="T56" fmla="*/ 2147483647 w 1439"/>
              <a:gd name="T57" fmla="*/ 2147483647 h 935"/>
              <a:gd name="T58" fmla="*/ 2147483647 w 1439"/>
              <a:gd name="T59" fmla="*/ 2147483647 h 935"/>
              <a:gd name="T60" fmla="*/ 2147483647 w 1439"/>
              <a:gd name="T61" fmla="*/ 2147483647 h 935"/>
              <a:gd name="T62" fmla="*/ 2147483647 w 1439"/>
              <a:gd name="T63" fmla="*/ 2147483647 h 935"/>
              <a:gd name="T64" fmla="*/ 2147483647 w 1439"/>
              <a:gd name="T65" fmla="*/ 2147483647 h 935"/>
              <a:gd name="T66" fmla="*/ 2147483647 w 1439"/>
              <a:gd name="T67" fmla="*/ 2147483647 h 935"/>
              <a:gd name="T68" fmla="*/ 2147483647 w 1439"/>
              <a:gd name="T69" fmla="*/ 2147483647 h 935"/>
              <a:gd name="T70" fmla="*/ 2147483647 w 1439"/>
              <a:gd name="T71" fmla="*/ 2147483647 h 935"/>
              <a:gd name="T72" fmla="*/ 2147483647 w 1439"/>
              <a:gd name="T73" fmla="*/ 2147483647 h 935"/>
              <a:gd name="T74" fmla="*/ 2147483647 w 1439"/>
              <a:gd name="T75" fmla="*/ 2147483647 h 935"/>
              <a:gd name="T76" fmla="*/ 2147483647 w 1439"/>
              <a:gd name="T77" fmla="*/ 2147483647 h 935"/>
              <a:gd name="T78" fmla="*/ 2147483647 w 1439"/>
              <a:gd name="T79" fmla="*/ 2147483647 h 935"/>
              <a:gd name="T80" fmla="*/ 2147483647 w 1439"/>
              <a:gd name="T81" fmla="*/ 2147483647 h 935"/>
              <a:gd name="T82" fmla="*/ 2147483647 w 1439"/>
              <a:gd name="T83" fmla="*/ 2147483647 h 935"/>
              <a:gd name="T84" fmla="*/ 2147483647 w 1439"/>
              <a:gd name="T85" fmla="*/ 2147483647 h 9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39"/>
              <a:gd name="T130" fmla="*/ 0 h 935"/>
              <a:gd name="T131" fmla="*/ 1439 w 1439"/>
              <a:gd name="T132" fmla="*/ 935 h 9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39" h="935">
                <a:moveTo>
                  <a:pt x="1411" y="381"/>
                </a:moveTo>
                <a:lnTo>
                  <a:pt x="1431" y="409"/>
                </a:lnTo>
                <a:lnTo>
                  <a:pt x="1436" y="421"/>
                </a:lnTo>
                <a:lnTo>
                  <a:pt x="1438" y="436"/>
                </a:lnTo>
                <a:lnTo>
                  <a:pt x="1439" y="449"/>
                </a:lnTo>
                <a:lnTo>
                  <a:pt x="1436" y="462"/>
                </a:lnTo>
                <a:lnTo>
                  <a:pt x="1434" y="476"/>
                </a:lnTo>
                <a:lnTo>
                  <a:pt x="1429" y="490"/>
                </a:lnTo>
                <a:lnTo>
                  <a:pt x="1421" y="507"/>
                </a:lnTo>
                <a:lnTo>
                  <a:pt x="1413" y="528"/>
                </a:lnTo>
                <a:lnTo>
                  <a:pt x="1399" y="546"/>
                </a:lnTo>
                <a:lnTo>
                  <a:pt x="1385" y="566"/>
                </a:lnTo>
                <a:lnTo>
                  <a:pt x="1374" y="581"/>
                </a:lnTo>
                <a:lnTo>
                  <a:pt x="1356" y="598"/>
                </a:lnTo>
                <a:lnTo>
                  <a:pt x="1346" y="613"/>
                </a:lnTo>
                <a:lnTo>
                  <a:pt x="1330" y="630"/>
                </a:lnTo>
                <a:lnTo>
                  <a:pt x="1311" y="645"/>
                </a:lnTo>
                <a:lnTo>
                  <a:pt x="1290" y="662"/>
                </a:lnTo>
                <a:lnTo>
                  <a:pt x="1276" y="674"/>
                </a:lnTo>
                <a:lnTo>
                  <a:pt x="1251" y="693"/>
                </a:lnTo>
                <a:lnTo>
                  <a:pt x="1228" y="712"/>
                </a:lnTo>
                <a:lnTo>
                  <a:pt x="1201" y="732"/>
                </a:lnTo>
                <a:lnTo>
                  <a:pt x="1179" y="746"/>
                </a:lnTo>
                <a:lnTo>
                  <a:pt x="1152" y="762"/>
                </a:lnTo>
                <a:lnTo>
                  <a:pt x="1125" y="780"/>
                </a:lnTo>
                <a:lnTo>
                  <a:pt x="1086" y="800"/>
                </a:lnTo>
                <a:lnTo>
                  <a:pt x="1052" y="818"/>
                </a:lnTo>
                <a:lnTo>
                  <a:pt x="1022" y="832"/>
                </a:lnTo>
                <a:lnTo>
                  <a:pt x="993" y="844"/>
                </a:lnTo>
                <a:lnTo>
                  <a:pt x="962" y="860"/>
                </a:lnTo>
                <a:lnTo>
                  <a:pt x="932" y="870"/>
                </a:lnTo>
                <a:lnTo>
                  <a:pt x="906" y="879"/>
                </a:lnTo>
                <a:lnTo>
                  <a:pt x="871" y="890"/>
                </a:lnTo>
                <a:lnTo>
                  <a:pt x="831" y="902"/>
                </a:lnTo>
                <a:lnTo>
                  <a:pt x="799" y="910"/>
                </a:lnTo>
                <a:lnTo>
                  <a:pt x="772" y="918"/>
                </a:lnTo>
                <a:lnTo>
                  <a:pt x="744" y="921"/>
                </a:lnTo>
                <a:lnTo>
                  <a:pt x="719" y="928"/>
                </a:lnTo>
                <a:lnTo>
                  <a:pt x="691" y="929"/>
                </a:lnTo>
                <a:lnTo>
                  <a:pt x="660" y="934"/>
                </a:lnTo>
                <a:lnTo>
                  <a:pt x="634" y="935"/>
                </a:lnTo>
                <a:lnTo>
                  <a:pt x="605" y="935"/>
                </a:lnTo>
                <a:lnTo>
                  <a:pt x="558" y="932"/>
                </a:lnTo>
                <a:lnTo>
                  <a:pt x="525" y="925"/>
                </a:lnTo>
                <a:lnTo>
                  <a:pt x="496" y="914"/>
                </a:lnTo>
                <a:lnTo>
                  <a:pt x="478" y="903"/>
                </a:lnTo>
                <a:lnTo>
                  <a:pt x="191" y="373"/>
                </a:lnTo>
                <a:lnTo>
                  <a:pt x="55" y="327"/>
                </a:lnTo>
                <a:lnTo>
                  <a:pt x="0" y="0"/>
                </a:lnTo>
                <a:lnTo>
                  <a:pt x="373" y="163"/>
                </a:lnTo>
                <a:lnTo>
                  <a:pt x="355" y="327"/>
                </a:lnTo>
                <a:lnTo>
                  <a:pt x="662" y="809"/>
                </a:lnTo>
                <a:lnTo>
                  <a:pt x="682" y="816"/>
                </a:lnTo>
                <a:lnTo>
                  <a:pt x="707" y="824"/>
                </a:lnTo>
                <a:lnTo>
                  <a:pt x="755" y="828"/>
                </a:lnTo>
                <a:lnTo>
                  <a:pt x="783" y="826"/>
                </a:lnTo>
                <a:lnTo>
                  <a:pt x="811" y="824"/>
                </a:lnTo>
                <a:lnTo>
                  <a:pt x="844" y="819"/>
                </a:lnTo>
                <a:lnTo>
                  <a:pt x="874" y="814"/>
                </a:lnTo>
                <a:lnTo>
                  <a:pt x="902" y="808"/>
                </a:lnTo>
                <a:lnTo>
                  <a:pt x="933" y="800"/>
                </a:lnTo>
                <a:lnTo>
                  <a:pt x="967" y="791"/>
                </a:lnTo>
                <a:lnTo>
                  <a:pt x="1006" y="777"/>
                </a:lnTo>
                <a:lnTo>
                  <a:pt x="1040" y="765"/>
                </a:lnTo>
                <a:lnTo>
                  <a:pt x="1071" y="751"/>
                </a:lnTo>
                <a:lnTo>
                  <a:pt x="1111" y="732"/>
                </a:lnTo>
                <a:lnTo>
                  <a:pt x="1145" y="715"/>
                </a:lnTo>
                <a:lnTo>
                  <a:pt x="1173" y="700"/>
                </a:lnTo>
                <a:lnTo>
                  <a:pt x="1198" y="687"/>
                </a:lnTo>
                <a:lnTo>
                  <a:pt x="1227" y="667"/>
                </a:lnTo>
                <a:lnTo>
                  <a:pt x="1254" y="650"/>
                </a:lnTo>
                <a:lnTo>
                  <a:pt x="1280" y="631"/>
                </a:lnTo>
                <a:lnTo>
                  <a:pt x="1303" y="612"/>
                </a:lnTo>
                <a:lnTo>
                  <a:pt x="1336" y="582"/>
                </a:lnTo>
                <a:lnTo>
                  <a:pt x="1357" y="560"/>
                </a:lnTo>
                <a:lnTo>
                  <a:pt x="1377" y="538"/>
                </a:lnTo>
                <a:lnTo>
                  <a:pt x="1396" y="513"/>
                </a:lnTo>
                <a:lnTo>
                  <a:pt x="1405" y="499"/>
                </a:lnTo>
                <a:lnTo>
                  <a:pt x="1414" y="481"/>
                </a:lnTo>
                <a:lnTo>
                  <a:pt x="1419" y="469"/>
                </a:lnTo>
                <a:lnTo>
                  <a:pt x="1423" y="457"/>
                </a:lnTo>
                <a:lnTo>
                  <a:pt x="1426" y="447"/>
                </a:lnTo>
                <a:lnTo>
                  <a:pt x="1426" y="434"/>
                </a:lnTo>
                <a:lnTo>
                  <a:pt x="1424" y="425"/>
                </a:lnTo>
                <a:lnTo>
                  <a:pt x="1423" y="411"/>
                </a:lnTo>
                <a:lnTo>
                  <a:pt x="1411" y="381"/>
                </a:lnTo>
              </a:path>
            </a:pathLst>
          </a:custGeom>
          <a:solidFill>
            <a:srgbClr val="E3BE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Lotus" pitchFamily="2" charset="-78"/>
            </a:endParaRPr>
          </a:p>
        </p:txBody>
      </p:sp>
      <p:sp>
        <p:nvSpPr>
          <p:cNvPr id="406537" name="Freeform 9"/>
          <p:cNvSpPr>
            <a:spLocks/>
          </p:cNvSpPr>
          <p:nvPr/>
        </p:nvSpPr>
        <p:spPr bwMode="auto">
          <a:xfrm rot="-937026">
            <a:off x="5916613" y="2847975"/>
            <a:ext cx="1511300" cy="2278063"/>
          </a:xfrm>
          <a:custGeom>
            <a:avLst/>
            <a:gdLst>
              <a:gd name="T0" fmla="*/ 2147483647 w 952"/>
              <a:gd name="T1" fmla="*/ 2147483647 h 1435"/>
              <a:gd name="T2" fmla="*/ 2147483647 w 952"/>
              <a:gd name="T3" fmla="*/ 2147483647 h 1435"/>
              <a:gd name="T4" fmla="*/ 2147483647 w 952"/>
              <a:gd name="T5" fmla="*/ 2147483647 h 1435"/>
              <a:gd name="T6" fmla="*/ 2147483647 w 952"/>
              <a:gd name="T7" fmla="*/ 2147483647 h 1435"/>
              <a:gd name="T8" fmla="*/ 2147483647 w 952"/>
              <a:gd name="T9" fmla="*/ 2147483647 h 1435"/>
              <a:gd name="T10" fmla="*/ 2147483647 w 952"/>
              <a:gd name="T11" fmla="*/ 2147483647 h 1435"/>
              <a:gd name="T12" fmla="*/ 2147483647 w 952"/>
              <a:gd name="T13" fmla="*/ 2147483647 h 1435"/>
              <a:gd name="T14" fmla="*/ 2147483647 w 952"/>
              <a:gd name="T15" fmla="*/ 2147483647 h 1435"/>
              <a:gd name="T16" fmla="*/ 2147483647 w 952"/>
              <a:gd name="T17" fmla="*/ 2147483647 h 1435"/>
              <a:gd name="T18" fmla="*/ 2147483647 w 952"/>
              <a:gd name="T19" fmla="*/ 2147483647 h 1435"/>
              <a:gd name="T20" fmla="*/ 2147483647 w 952"/>
              <a:gd name="T21" fmla="*/ 2147483647 h 1435"/>
              <a:gd name="T22" fmla="*/ 2147483647 w 952"/>
              <a:gd name="T23" fmla="*/ 2147483647 h 1435"/>
              <a:gd name="T24" fmla="*/ 2147483647 w 952"/>
              <a:gd name="T25" fmla="*/ 2147483647 h 1435"/>
              <a:gd name="T26" fmla="*/ 2147483647 w 952"/>
              <a:gd name="T27" fmla="*/ 2147483647 h 1435"/>
              <a:gd name="T28" fmla="*/ 2147483647 w 952"/>
              <a:gd name="T29" fmla="*/ 2147483647 h 1435"/>
              <a:gd name="T30" fmla="*/ 2147483647 w 952"/>
              <a:gd name="T31" fmla="*/ 2147483647 h 1435"/>
              <a:gd name="T32" fmla="*/ 2147483647 w 952"/>
              <a:gd name="T33" fmla="*/ 2147483647 h 1435"/>
              <a:gd name="T34" fmla="*/ 2147483647 w 952"/>
              <a:gd name="T35" fmla="*/ 2147483647 h 1435"/>
              <a:gd name="T36" fmla="*/ 2147483647 w 952"/>
              <a:gd name="T37" fmla="*/ 2147483647 h 1435"/>
              <a:gd name="T38" fmla="*/ 2147483647 w 952"/>
              <a:gd name="T39" fmla="*/ 2147483647 h 1435"/>
              <a:gd name="T40" fmla="*/ 2147483647 w 952"/>
              <a:gd name="T41" fmla="*/ 2147483647 h 1435"/>
              <a:gd name="T42" fmla="*/ 2147483647 w 952"/>
              <a:gd name="T43" fmla="*/ 2147483647 h 1435"/>
              <a:gd name="T44" fmla="*/ 2147483647 w 952"/>
              <a:gd name="T45" fmla="*/ 2147483647 h 1435"/>
              <a:gd name="T46" fmla="*/ 0 w 952"/>
              <a:gd name="T47" fmla="*/ 2147483647 h 1435"/>
              <a:gd name="T48" fmla="*/ 2147483647 w 952"/>
              <a:gd name="T49" fmla="*/ 2147483647 h 1435"/>
              <a:gd name="T50" fmla="*/ 2147483647 w 952"/>
              <a:gd name="T51" fmla="*/ 2147483647 h 1435"/>
              <a:gd name="T52" fmla="*/ 2147483647 w 952"/>
              <a:gd name="T53" fmla="*/ 2147483647 h 1435"/>
              <a:gd name="T54" fmla="*/ 2147483647 w 952"/>
              <a:gd name="T55" fmla="*/ 2147483647 h 1435"/>
              <a:gd name="T56" fmla="*/ 2147483647 w 952"/>
              <a:gd name="T57" fmla="*/ 2147483647 h 1435"/>
              <a:gd name="T58" fmla="*/ 2147483647 w 952"/>
              <a:gd name="T59" fmla="*/ 2147483647 h 1435"/>
              <a:gd name="T60" fmla="*/ 2147483647 w 952"/>
              <a:gd name="T61" fmla="*/ 2147483647 h 1435"/>
              <a:gd name="T62" fmla="*/ 2147483647 w 952"/>
              <a:gd name="T63" fmla="*/ 2147483647 h 1435"/>
              <a:gd name="T64" fmla="*/ 2147483647 w 952"/>
              <a:gd name="T65" fmla="*/ 2147483647 h 1435"/>
              <a:gd name="T66" fmla="*/ 2147483647 w 952"/>
              <a:gd name="T67" fmla="*/ 2147483647 h 1435"/>
              <a:gd name="T68" fmla="*/ 2147483647 w 952"/>
              <a:gd name="T69" fmla="*/ 2147483647 h 1435"/>
              <a:gd name="T70" fmla="*/ 2147483647 w 952"/>
              <a:gd name="T71" fmla="*/ 2147483647 h 1435"/>
              <a:gd name="T72" fmla="*/ 2147483647 w 952"/>
              <a:gd name="T73" fmla="*/ 2147483647 h 1435"/>
              <a:gd name="T74" fmla="*/ 2147483647 w 952"/>
              <a:gd name="T75" fmla="*/ 2147483647 h 1435"/>
              <a:gd name="T76" fmla="*/ 2147483647 w 952"/>
              <a:gd name="T77" fmla="*/ 2147483647 h 1435"/>
              <a:gd name="T78" fmla="*/ 2147483647 w 952"/>
              <a:gd name="T79" fmla="*/ 2147483647 h 1435"/>
              <a:gd name="T80" fmla="*/ 2147483647 w 952"/>
              <a:gd name="T81" fmla="*/ 2147483647 h 1435"/>
              <a:gd name="T82" fmla="*/ 2147483647 w 952"/>
              <a:gd name="T83" fmla="*/ 2147483647 h 1435"/>
              <a:gd name="T84" fmla="*/ 2147483647 w 952"/>
              <a:gd name="T85" fmla="*/ 0 h 14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52"/>
              <a:gd name="T130" fmla="*/ 0 h 1435"/>
              <a:gd name="T131" fmla="*/ 952 w 952"/>
              <a:gd name="T132" fmla="*/ 1435 h 14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52" h="1435">
                <a:moveTo>
                  <a:pt x="831" y="0"/>
                </a:moveTo>
                <a:lnTo>
                  <a:pt x="882" y="24"/>
                </a:lnTo>
                <a:lnTo>
                  <a:pt x="894" y="36"/>
                </a:lnTo>
                <a:lnTo>
                  <a:pt x="909" y="56"/>
                </a:lnTo>
                <a:lnTo>
                  <a:pt x="921" y="70"/>
                </a:lnTo>
                <a:lnTo>
                  <a:pt x="928" y="91"/>
                </a:lnTo>
                <a:lnTo>
                  <a:pt x="935" y="112"/>
                </a:lnTo>
                <a:lnTo>
                  <a:pt x="940" y="135"/>
                </a:lnTo>
                <a:lnTo>
                  <a:pt x="947" y="161"/>
                </a:lnTo>
                <a:lnTo>
                  <a:pt x="951" y="196"/>
                </a:lnTo>
                <a:lnTo>
                  <a:pt x="950" y="230"/>
                </a:lnTo>
                <a:lnTo>
                  <a:pt x="948" y="267"/>
                </a:lnTo>
                <a:lnTo>
                  <a:pt x="947" y="295"/>
                </a:lnTo>
                <a:lnTo>
                  <a:pt x="940" y="330"/>
                </a:lnTo>
                <a:lnTo>
                  <a:pt x="937" y="357"/>
                </a:lnTo>
                <a:lnTo>
                  <a:pt x="930" y="391"/>
                </a:lnTo>
                <a:lnTo>
                  <a:pt x="920" y="425"/>
                </a:lnTo>
                <a:lnTo>
                  <a:pt x="908" y="461"/>
                </a:lnTo>
                <a:lnTo>
                  <a:pt x="900" y="486"/>
                </a:lnTo>
                <a:lnTo>
                  <a:pt x="885" y="529"/>
                </a:lnTo>
                <a:lnTo>
                  <a:pt x="871" y="570"/>
                </a:lnTo>
                <a:lnTo>
                  <a:pt x="853" y="614"/>
                </a:lnTo>
                <a:lnTo>
                  <a:pt x="837" y="650"/>
                </a:lnTo>
                <a:lnTo>
                  <a:pt x="818" y="689"/>
                </a:lnTo>
                <a:lnTo>
                  <a:pt x="798" y="732"/>
                </a:lnTo>
                <a:lnTo>
                  <a:pt x="768" y="789"/>
                </a:lnTo>
                <a:lnTo>
                  <a:pt x="739" y="836"/>
                </a:lnTo>
                <a:lnTo>
                  <a:pt x="712" y="873"/>
                </a:lnTo>
                <a:lnTo>
                  <a:pt x="687" y="911"/>
                </a:lnTo>
                <a:lnTo>
                  <a:pt x="658" y="950"/>
                </a:lnTo>
                <a:lnTo>
                  <a:pt x="632" y="985"/>
                </a:lnTo>
                <a:lnTo>
                  <a:pt x="607" y="1018"/>
                </a:lnTo>
                <a:lnTo>
                  <a:pt x="571" y="1056"/>
                </a:lnTo>
                <a:lnTo>
                  <a:pt x="533" y="1099"/>
                </a:lnTo>
                <a:lnTo>
                  <a:pt x="500" y="1132"/>
                </a:lnTo>
                <a:lnTo>
                  <a:pt x="473" y="1163"/>
                </a:lnTo>
                <a:lnTo>
                  <a:pt x="442" y="1186"/>
                </a:lnTo>
                <a:lnTo>
                  <a:pt x="415" y="1209"/>
                </a:lnTo>
                <a:lnTo>
                  <a:pt x="386" y="1231"/>
                </a:lnTo>
                <a:lnTo>
                  <a:pt x="348" y="1258"/>
                </a:lnTo>
                <a:lnTo>
                  <a:pt x="318" y="1279"/>
                </a:lnTo>
                <a:lnTo>
                  <a:pt x="281" y="1299"/>
                </a:lnTo>
                <a:lnTo>
                  <a:pt x="219" y="1325"/>
                </a:lnTo>
                <a:lnTo>
                  <a:pt x="174" y="1339"/>
                </a:lnTo>
                <a:lnTo>
                  <a:pt x="129" y="1343"/>
                </a:lnTo>
                <a:lnTo>
                  <a:pt x="98" y="1342"/>
                </a:lnTo>
                <a:lnTo>
                  <a:pt x="59" y="1336"/>
                </a:lnTo>
                <a:lnTo>
                  <a:pt x="0" y="1434"/>
                </a:lnTo>
                <a:lnTo>
                  <a:pt x="20" y="1158"/>
                </a:lnTo>
                <a:lnTo>
                  <a:pt x="272" y="979"/>
                </a:lnTo>
                <a:lnTo>
                  <a:pt x="211" y="1078"/>
                </a:lnTo>
                <a:lnTo>
                  <a:pt x="250" y="1088"/>
                </a:lnTo>
                <a:lnTo>
                  <a:pt x="283" y="1084"/>
                </a:lnTo>
                <a:lnTo>
                  <a:pt x="318" y="1077"/>
                </a:lnTo>
                <a:lnTo>
                  <a:pt x="381" y="1052"/>
                </a:lnTo>
                <a:lnTo>
                  <a:pt x="414" y="1030"/>
                </a:lnTo>
                <a:lnTo>
                  <a:pt x="448" y="1007"/>
                </a:lnTo>
                <a:lnTo>
                  <a:pt x="483" y="979"/>
                </a:lnTo>
                <a:lnTo>
                  <a:pt x="517" y="952"/>
                </a:lnTo>
                <a:lnTo>
                  <a:pt x="546" y="924"/>
                </a:lnTo>
                <a:lnTo>
                  <a:pt x="577" y="893"/>
                </a:lnTo>
                <a:lnTo>
                  <a:pt x="613" y="857"/>
                </a:lnTo>
                <a:lnTo>
                  <a:pt x="650" y="810"/>
                </a:lnTo>
                <a:lnTo>
                  <a:pt x="682" y="769"/>
                </a:lnTo>
                <a:lnTo>
                  <a:pt x="708" y="729"/>
                </a:lnTo>
                <a:lnTo>
                  <a:pt x="742" y="678"/>
                </a:lnTo>
                <a:lnTo>
                  <a:pt x="771" y="631"/>
                </a:lnTo>
                <a:lnTo>
                  <a:pt x="793" y="594"/>
                </a:lnTo>
                <a:lnTo>
                  <a:pt x="812" y="557"/>
                </a:lnTo>
                <a:lnTo>
                  <a:pt x="834" y="511"/>
                </a:lnTo>
                <a:lnTo>
                  <a:pt x="853" y="470"/>
                </a:lnTo>
                <a:lnTo>
                  <a:pt x="869" y="426"/>
                </a:lnTo>
                <a:lnTo>
                  <a:pt x="883" y="384"/>
                </a:lnTo>
                <a:lnTo>
                  <a:pt x="900" y="322"/>
                </a:lnTo>
                <a:lnTo>
                  <a:pt x="909" y="279"/>
                </a:lnTo>
                <a:lnTo>
                  <a:pt x="915" y="234"/>
                </a:lnTo>
                <a:lnTo>
                  <a:pt x="920" y="188"/>
                </a:lnTo>
                <a:lnTo>
                  <a:pt x="917" y="162"/>
                </a:lnTo>
                <a:lnTo>
                  <a:pt x="916" y="135"/>
                </a:lnTo>
                <a:lnTo>
                  <a:pt x="911" y="112"/>
                </a:lnTo>
                <a:lnTo>
                  <a:pt x="907" y="93"/>
                </a:lnTo>
                <a:lnTo>
                  <a:pt x="903" y="77"/>
                </a:lnTo>
                <a:lnTo>
                  <a:pt x="893" y="63"/>
                </a:lnTo>
                <a:lnTo>
                  <a:pt x="884" y="51"/>
                </a:lnTo>
                <a:lnTo>
                  <a:pt x="871" y="35"/>
                </a:lnTo>
                <a:lnTo>
                  <a:pt x="831" y="0"/>
                </a:lnTo>
              </a:path>
            </a:pathLst>
          </a:custGeom>
          <a:gradFill rotWithShape="0">
            <a:gsLst>
              <a:gs pos="0">
                <a:srgbClr val="B760F9"/>
              </a:gs>
              <a:gs pos="100000">
                <a:srgbClr val="6E3A95"/>
              </a:gs>
            </a:gsLst>
            <a:lin ang="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a-IR" sz="3200" b="1">
              <a:latin typeface="F_Nazanin" pitchFamily="2" charset="2"/>
              <a:cs typeface="Nazanin" pitchFamily="2" charset="-78"/>
            </a:endParaRPr>
          </a:p>
        </p:txBody>
      </p:sp>
      <p:sp>
        <p:nvSpPr>
          <p:cNvPr id="406538" name="Rectangle 10"/>
          <p:cNvSpPr>
            <a:spLocks noChangeArrowheads="1"/>
          </p:cNvSpPr>
          <p:nvPr/>
        </p:nvSpPr>
        <p:spPr bwMode="auto">
          <a:xfrm>
            <a:off x="5907088" y="2014538"/>
            <a:ext cx="3143489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n-US" sz="3200" b="1" dirty="0">
                <a:solidFill>
                  <a:srgbClr val="FF0000"/>
                </a:solidFill>
                <a:cs typeface="B Mitra" pitchFamily="2" charset="-78"/>
              </a:rPr>
              <a:t>National macro</a:t>
            </a:r>
          </a:p>
          <a:p>
            <a:pPr algn="ctr" defTabSz="762000" eaLnBrk="0" hangingPunct="0"/>
            <a:r>
              <a:rPr lang="en-US" sz="3200" b="1" dirty="0">
                <a:solidFill>
                  <a:srgbClr val="FF0000"/>
                </a:solidFill>
                <a:cs typeface="B Mitra" pitchFamily="2" charset="-78"/>
              </a:rPr>
              <a:t> futures</a:t>
            </a:r>
            <a:endParaRPr lang="en-GB" sz="3200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406539" name="Freeform 11"/>
          <p:cNvSpPr>
            <a:spLocks/>
          </p:cNvSpPr>
          <p:nvPr/>
        </p:nvSpPr>
        <p:spPr bwMode="auto">
          <a:xfrm rot="527947">
            <a:off x="1809750" y="2740025"/>
            <a:ext cx="1225550" cy="2566988"/>
          </a:xfrm>
          <a:custGeom>
            <a:avLst/>
            <a:gdLst>
              <a:gd name="T0" fmla="*/ 2147483647 w 784"/>
              <a:gd name="T1" fmla="*/ 2147483647 h 1551"/>
              <a:gd name="T2" fmla="*/ 2147483647 w 784"/>
              <a:gd name="T3" fmla="*/ 2147483647 h 1551"/>
              <a:gd name="T4" fmla="*/ 2147483647 w 784"/>
              <a:gd name="T5" fmla="*/ 2147483647 h 1551"/>
              <a:gd name="T6" fmla="*/ 2147483647 w 784"/>
              <a:gd name="T7" fmla="*/ 2147483647 h 1551"/>
              <a:gd name="T8" fmla="*/ 2147483647 w 784"/>
              <a:gd name="T9" fmla="*/ 2147483647 h 1551"/>
              <a:gd name="T10" fmla="*/ 2147483647 w 784"/>
              <a:gd name="T11" fmla="*/ 2147483647 h 1551"/>
              <a:gd name="T12" fmla="*/ 2147483647 w 784"/>
              <a:gd name="T13" fmla="*/ 2147483647 h 1551"/>
              <a:gd name="T14" fmla="*/ 2147483647 w 784"/>
              <a:gd name="T15" fmla="*/ 2147483647 h 1551"/>
              <a:gd name="T16" fmla="*/ 2147483647 w 784"/>
              <a:gd name="T17" fmla="*/ 2147483647 h 1551"/>
              <a:gd name="T18" fmla="*/ 2147483647 w 784"/>
              <a:gd name="T19" fmla="*/ 2147483647 h 1551"/>
              <a:gd name="T20" fmla="*/ 2147483647 w 784"/>
              <a:gd name="T21" fmla="*/ 2147483647 h 1551"/>
              <a:gd name="T22" fmla="*/ 2147483647 w 784"/>
              <a:gd name="T23" fmla="*/ 2147483647 h 1551"/>
              <a:gd name="T24" fmla="*/ 2147483647 w 784"/>
              <a:gd name="T25" fmla="*/ 2147483647 h 1551"/>
              <a:gd name="T26" fmla="*/ 2147483647 w 784"/>
              <a:gd name="T27" fmla="*/ 2147483647 h 1551"/>
              <a:gd name="T28" fmla="*/ 2147483647 w 784"/>
              <a:gd name="T29" fmla="*/ 2147483647 h 1551"/>
              <a:gd name="T30" fmla="*/ 2147483647 w 784"/>
              <a:gd name="T31" fmla="*/ 2147483647 h 1551"/>
              <a:gd name="T32" fmla="*/ 2147483647 w 784"/>
              <a:gd name="T33" fmla="*/ 2147483647 h 1551"/>
              <a:gd name="T34" fmla="*/ 2147483647 w 784"/>
              <a:gd name="T35" fmla="*/ 2147483647 h 1551"/>
              <a:gd name="T36" fmla="*/ 2147483647 w 784"/>
              <a:gd name="T37" fmla="*/ 2147483647 h 1551"/>
              <a:gd name="T38" fmla="*/ 2147483647 w 784"/>
              <a:gd name="T39" fmla="*/ 2147483647 h 1551"/>
              <a:gd name="T40" fmla="*/ 2147483647 w 784"/>
              <a:gd name="T41" fmla="*/ 2147483647 h 1551"/>
              <a:gd name="T42" fmla="*/ 2147483647 w 784"/>
              <a:gd name="T43" fmla="*/ 2147483647 h 1551"/>
              <a:gd name="T44" fmla="*/ 2147483647 w 784"/>
              <a:gd name="T45" fmla="*/ 2147483647 h 1551"/>
              <a:gd name="T46" fmla="*/ 2147483647 w 784"/>
              <a:gd name="T47" fmla="*/ 2147483647 h 1551"/>
              <a:gd name="T48" fmla="*/ 2147483647 w 784"/>
              <a:gd name="T49" fmla="*/ 2147483647 h 1551"/>
              <a:gd name="T50" fmla="*/ 2147483647 w 784"/>
              <a:gd name="T51" fmla="*/ 2147483647 h 1551"/>
              <a:gd name="T52" fmla="*/ 2147483647 w 784"/>
              <a:gd name="T53" fmla="*/ 2147483647 h 1551"/>
              <a:gd name="T54" fmla="*/ 2147483647 w 784"/>
              <a:gd name="T55" fmla="*/ 2147483647 h 1551"/>
              <a:gd name="T56" fmla="*/ 2147483647 w 784"/>
              <a:gd name="T57" fmla="*/ 2147483647 h 1551"/>
              <a:gd name="T58" fmla="*/ 2147483647 w 784"/>
              <a:gd name="T59" fmla="*/ 2147483647 h 1551"/>
              <a:gd name="T60" fmla="*/ 2147483647 w 784"/>
              <a:gd name="T61" fmla="*/ 2147483647 h 1551"/>
              <a:gd name="T62" fmla="*/ 2147483647 w 784"/>
              <a:gd name="T63" fmla="*/ 2147483647 h 1551"/>
              <a:gd name="T64" fmla="*/ 2147483647 w 784"/>
              <a:gd name="T65" fmla="*/ 2147483647 h 1551"/>
              <a:gd name="T66" fmla="*/ 2147483647 w 784"/>
              <a:gd name="T67" fmla="*/ 2147483647 h 1551"/>
              <a:gd name="T68" fmla="*/ 2147483647 w 784"/>
              <a:gd name="T69" fmla="*/ 2147483647 h 1551"/>
              <a:gd name="T70" fmla="*/ 2147483647 w 784"/>
              <a:gd name="T71" fmla="*/ 2147483647 h 1551"/>
              <a:gd name="T72" fmla="*/ 2147483647 w 784"/>
              <a:gd name="T73" fmla="*/ 2147483647 h 1551"/>
              <a:gd name="T74" fmla="*/ 2147483647 w 784"/>
              <a:gd name="T75" fmla="*/ 2147483647 h 1551"/>
              <a:gd name="T76" fmla="*/ 2147483647 w 784"/>
              <a:gd name="T77" fmla="*/ 2147483647 h 1551"/>
              <a:gd name="T78" fmla="*/ 2147483647 w 784"/>
              <a:gd name="T79" fmla="*/ 2147483647 h 1551"/>
              <a:gd name="T80" fmla="*/ 2147483647 w 784"/>
              <a:gd name="T81" fmla="*/ 2147483647 h 1551"/>
              <a:gd name="T82" fmla="*/ 2147483647 w 784"/>
              <a:gd name="T83" fmla="*/ 2147483647 h 1551"/>
              <a:gd name="T84" fmla="*/ 2147483647 w 784"/>
              <a:gd name="T85" fmla="*/ 0 h 15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84"/>
              <a:gd name="T130" fmla="*/ 0 h 1551"/>
              <a:gd name="T131" fmla="*/ 784 w 784"/>
              <a:gd name="T132" fmla="*/ 1551 h 15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84" h="1551">
                <a:moveTo>
                  <a:pt x="161" y="0"/>
                </a:moveTo>
                <a:lnTo>
                  <a:pt x="108" y="17"/>
                </a:lnTo>
                <a:lnTo>
                  <a:pt x="95" y="29"/>
                </a:lnTo>
                <a:lnTo>
                  <a:pt x="75" y="44"/>
                </a:lnTo>
                <a:lnTo>
                  <a:pt x="62" y="58"/>
                </a:lnTo>
                <a:lnTo>
                  <a:pt x="51" y="76"/>
                </a:lnTo>
                <a:lnTo>
                  <a:pt x="40" y="96"/>
                </a:lnTo>
                <a:lnTo>
                  <a:pt x="32" y="119"/>
                </a:lnTo>
                <a:lnTo>
                  <a:pt x="23" y="143"/>
                </a:lnTo>
                <a:lnTo>
                  <a:pt x="13" y="176"/>
                </a:lnTo>
                <a:lnTo>
                  <a:pt x="8" y="210"/>
                </a:lnTo>
                <a:lnTo>
                  <a:pt x="5" y="248"/>
                </a:lnTo>
                <a:lnTo>
                  <a:pt x="1" y="275"/>
                </a:lnTo>
                <a:lnTo>
                  <a:pt x="1" y="311"/>
                </a:lnTo>
                <a:lnTo>
                  <a:pt x="0" y="337"/>
                </a:lnTo>
                <a:lnTo>
                  <a:pt x="2" y="373"/>
                </a:lnTo>
                <a:lnTo>
                  <a:pt x="7" y="407"/>
                </a:lnTo>
                <a:lnTo>
                  <a:pt x="14" y="445"/>
                </a:lnTo>
                <a:lnTo>
                  <a:pt x="16" y="471"/>
                </a:lnTo>
                <a:lnTo>
                  <a:pt x="25" y="517"/>
                </a:lnTo>
                <a:lnTo>
                  <a:pt x="32" y="558"/>
                </a:lnTo>
                <a:lnTo>
                  <a:pt x="44" y="605"/>
                </a:lnTo>
                <a:lnTo>
                  <a:pt x="53" y="642"/>
                </a:lnTo>
                <a:lnTo>
                  <a:pt x="65" y="683"/>
                </a:lnTo>
                <a:lnTo>
                  <a:pt x="79" y="729"/>
                </a:lnTo>
                <a:lnTo>
                  <a:pt x="102" y="791"/>
                </a:lnTo>
                <a:lnTo>
                  <a:pt x="122" y="840"/>
                </a:lnTo>
                <a:lnTo>
                  <a:pt x="141" y="882"/>
                </a:lnTo>
                <a:lnTo>
                  <a:pt x="162" y="923"/>
                </a:lnTo>
                <a:lnTo>
                  <a:pt x="184" y="968"/>
                </a:lnTo>
                <a:lnTo>
                  <a:pt x="204" y="1005"/>
                </a:lnTo>
                <a:lnTo>
                  <a:pt x="224" y="1041"/>
                </a:lnTo>
                <a:lnTo>
                  <a:pt x="253" y="1086"/>
                </a:lnTo>
                <a:lnTo>
                  <a:pt x="284" y="1134"/>
                </a:lnTo>
                <a:lnTo>
                  <a:pt x="310" y="1172"/>
                </a:lnTo>
                <a:lnTo>
                  <a:pt x="334" y="1207"/>
                </a:lnTo>
                <a:lnTo>
                  <a:pt x="361" y="1234"/>
                </a:lnTo>
                <a:lnTo>
                  <a:pt x="382" y="1260"/>
                </a:lnTo>
                <a:lnTo>
                  <a:pt x="408" y="1286"/>
                </a:lnTo>
                <a:lnTo>
                  <a:pt x="440" y="1320"/>
                </a:lnTo>
                <a:lnTo>
                  <a:pt x="470" y="1346"/>
                </a:lnTo>
                <a:lnTo>
                  <a:pt x="502" y="1370"/>
                </a:lnTo>
                <a:lnTo>
                  <a:pt x="559" y="1406"/>
                </a:lnTo>
                <a:lnTo>
                  <a:pt x="601" y="1425"/>
                </a:lnTo>
                <a:lnTo>
                  <a:pt x="644" y="1438"/>
                </a:lnTo>
                <a:lnTo>
                  <a:pt x="675" y="1442"/>
                </a:lnTo>
                <a:lnTo>
                  <a:pt x="715" y="1442"/>
                </a:lnTo>
                <a:lnTo>
                  <a:pt x="758" y="1550"/>
                </a:lnTo>
                <a:lnTo>
                  <a:pt x="783" y="1273"/>
                </a:lnTo>
                <a:lnTo>
                  <a:pt x="561" y="1056"/>
                </a:lnTo>
                <a:lnTo>
                  <a:pt x="604" y="1162"/>
                </a:lnTo>
                <a:lnTo>
                  <a:pt x="567" y="1166"/>
                </a:lnTo>
                <a:lnTo>
                  <a:pt x="535" y="1158"/>
                </a:lnTo>
                <a:lnTo>
                  <a:pt x="500" y="1146"/>
                </a:lnTo>
                <a:lnTo>
                  <a:pt x="442" y="1111"/>
                </a:lnTo>
                <a:lnTo>
                  <a:pt x="411" y="1085"/>
                </a:lnTo>
                <a:lnTo>
                  <a:pt x="383" y="1056"/>
                </a:lnTo>
                <a:lnTo>
                  <a:pt x="353" y="1024"/>
                </a:lnTo>
                <a:lnTo>
                  <a:pt x="323" y="991"/>
                </a:lnTo>
                <a:lnTo>
                  <a:pt x="299" y="958"/>
                </a:lnTo>
                <a:lnTo>
                  <a:pt x="272" y="924"/>
                </a:lnTo>
                <a:lnTo>
                  <a:pt x="244" y="882"/>
                </a:lnTo>
                <a:lnTo>
                  <a:pt x="214" y="830"/>
                </a:lnTo>
                <a:lnTo>
                  <a:pt x="188" y="785"/>
                </a:lnTo>
                <a:lnTo>
                  <a:pt x="168" y="741"/>
                </a:lnTo>
                <a:lnTo>
                  <a:pt x="144" y="684"/>
                </a:lnTo>
                <a:lnTo>
                  <a:pt x="122" y="633"/>
                </a:lnTo>
                <a:lnTo>
                  <a:pt x="106" y="595"/>
                </a:lnTo>
                <a:lnTo>
                  <a:pt x="93" y="555"/>
                </a:lnTo>
                <a:lnTo>
                  <a:pt x="78" y="506"/>
                </a:lnTo>
                <a:lnTo>
                  <a:pt x="68" y="460"/>
                </a:lnTo>
                <a:lnTo>
                  <a:pt x="59" y="416"/>
                </a:lnTo>
                <a:lnTo>
                  <a:pt x="52" y="371"/>
                </a:lnTo>
                <a:lnTo>
                  <a:pt x="43" y="308"/>
                </a:lnTo>
                <a:lnTo>
                  <a:pt x="41" y="265"/>
                </a:lnTo>
                <a:lnTo>
                  <a:pt x="41" y="220"/>
                </a:lnTo>
                <a:lnTo>
                  <a:pt x="45" y="174"/>
                </a:lnTo>
                <a:lnTo>
                  <a:pt x="50" y="149"/>
                </a:lnTo>
                <a:lnTo>
                  <a:pt x="56" y="122"/>
                </a:lnTo>
                <a:lnTo>
                  <a:pt x="64" y="100"/>
                </a:lnTo>
                <a:lnTo>
                  <a:pt x="72" y="83"/>
                </a:lnTo>
                <a:lnTo>
                  <a:pt x="78" y="67"/>
                </a:lnTo>
                <a:lnTo>
                  <a:pt x="91" y="54"/>
                </a:lnTo>
                <a:lnTo>
                  <a:pt x="102" y="43"/>
                </a:lnTo>
                <a:lnTo>
                  <a:pt x="117" y="30"/>
                </a:lnTo>
                <a:lnTo>
                  <a:pt x="161" y="0"/>
                </a:lnTo>
              </a:path>
            </a:pathLst>
          </a:custGeom>
          <a:gradFill rotWithShape="0">
            <a:gsLst>
              <a:gs pos="0">
                <a:srgbClr val="5B307C"/>
              </a:gs>
              <a:gs pos="100000">
                <a:srgbClr val="B760F9"/>
              </a:gs>
            </a:gsLst>
            <a:lin ang="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Lotus" pitchFamily="2" charset="-78"/>
            </a:endParaRPr>
          </a:p>
        </p:txBody>
      </p:sp>
      <p:sp>
        <p:nvSpPr>
          <p:cNvPr id="406540" name="Freeform 12"/>
          <p:cNvSpPr>
            <a:spLocks/>
          </p:cNvSpPr>
          <p:nvPr/>
        </p:nvSpPr>
        <p:spPr bwMode="auto">
          <a:xfrm rot="-908659">
            <a:off x="4921250" y="2308225"/>
            <a:ext cx="1412875" cy="2349500"/>
          </a:xfrm>
          <a:custGeom>
            <a:avLst/>
            <a:gdLst>
              <a:gd name="T0" fmla="*/ 2147483647 w 890"/>
              <a:gd name="T1" fmla="*/ 2147483647 h 1480"/>
              <a:gd name="T2" fmla="*/ 2147483647 w 890"/>
              <a:gd name="T3" fmla="*/ 2147483647 h 1480"/>
              <a:gd name="T4" fmla="*/ 2147483647 w 890"/>
              <a:gd name="T5" fmla="*/ 2147483647 h 1480"/>
              <a:gd name="T6" fmla="*/ 2147483647 w 890"/>
              <a:gd name="T7" fmla="*/ 2147483647 h 1480"/>
              <a:gd name="T8" fmla="*/ 2147483647 w 890"/>
              <a:gd name="T9" fmla="*/ 2147483647 h 1480"/>
              <a:gd name="T10" fmla="*/ 2147483647 w 890"/>
              <a:gd name="T11" fmla="*/ 2147483647 h 1480"/>
              <a:gd name="T12" fmla="*/ 2147483647 w 890"/>
              <a:gd name="T13" fmla="*/ 2147483647 h 1480"/>
              <a:gd name="T14" fmla="*/ 2147483647 w 890"/>
              <a:gd name="T15" fmla="*/ 2147483647 h 1480"/>
              <a:gd name="T16" fmla="*/ 2147483647 w 890"/>
              <a:gd name="T17" fmla="*/ 2147483647 h 1480"/>
              <a:gd name="T18" fmla="*/ 2147483647 w 890"/>
              <a:gd name="T19" fmla="*/ 2147483647 h 1480"/>
              <a:gd name="T20" fmla="*/ 2147483647 w 890"/>
              <a:gd name="T21" fmla="*/ 2147483647 h 1480"/>
              <a:gd name="T22" fmla="*/ 2147483647 w 890"/>
              <a:gd name="T23" fmla="*/ 2147483647 h 1480"/>
              <a:gd name="T24" fmla="*/ 2147483647 w 890"/>
              <a:gd name="T25" fmla="*/ 2147483647 h 1480"/>
              <a:gd name="T26" fmla="*/ 2147483647 w 890"/>
              <a:gd name="T27" fmla="*/ 2147483647 h 1480"/>
              <a:gd name="T28" fmla="*/ 2147483647 w 890"/>
              <a:gd name="T29" fmla="*/ 2147483647 h 1480"/>
              <a:gd name="T30" fmla="*/ 2147483647 w 890"/>
              <a:gd name="T31" fmla="*/ 2147483647 h 1480"/>
              <a:gd name="T32" fmla="*/ 2147483647 w 890"/>
              <a:gd name="T33" fmla="*/ 2147483647 h 1480"/>
              <a:gd name="T34" fmla="*/ 2147483647 w 890"/>
              <a:gd name="T35" fmla="*/ 2147483647 h 1480"/>
              <a:gd name="T36" fmla="*/ 2147483647 w 890"/>
              <a:gd name="T37" fmla="*/ 2147483647 h 1480"/>
              <a:gd name="T38" fmla="*/ 2147483647 w 890"/>
              <a:gd name="T39" fmla="*/ 2147483647 h 1480"/>
              <a:gd name="T40" fmla="*/ 2147483647 w 890"/>
              <a:gd name="T41" fmla="*/ 2147483647 h 1480"/>
              <a:gd name="T42" fmla="*/ 2147483647 w 890"/>
              <a:gd name="T43" fmla="*/ 2147483647 h 1480"/>
              <a:gd name="T44" fmla="*/ 2147483647 w 890"/>
              <a:gd name="T45" fmla="*/ 2147483647 h 1480"/>
              <a:gd name="T46" fmla="*/ 2147483647 w 890"/>
              <a:gd name="T47" fmla="*/ 0 h 1480"/>
              <a:gd name="T48" fmla="*/ 2147483647 w 890"/>
              <a:gd name="T49" fmla="*/ 2147483647 h 1480"/>
              <a:gd name="T50" fmla="*/ 2147483647 w 890"/>
              <a:gd name="T51" fmla="*/ 2147483647 h 1480"/>
              <a:gd name="T52" fmla="*/ 2147483647 w 890"/>
              <a:gd name="T53" fmla="*/ 2147483647 h 1480"/>
              <a:gd name="T54" fmla="*/ 2147483647 w 890"/>
              <a:gd name="T55" fmla="*/ 2147483647 h 1480"/>
              <a:gd name="T56" fmla="*/ 2147483647 w 890"/>
              <a:gd name="T57" fmla="*/ 2147483647 h 1480"/>
              <a:gd name="T58" fmla="*/ 2147483647 w 890"/>
              <a:gd name="T59" fmla="*/ 2147483647 h 1480"/>
              <a:gd name="T60" fmla="*/ 2147483647 w 890"/>
              <a:gd name="T61" fmla="*/ 2147483647 h 1480"/>
              <a:gd name="T62" fmla="*/ 2147483647 w 890"/>
              <a:gd name="T63" fmla="*/ 2147483647 h 1480"/>
              <a:gd name="T64" fmla="*/ 2147483647 w 890"/>
              <a:gd name="T65" fmla="*/ 2147483647 h 1480"/>
              <a:gd name="T66" fmla="*/ 2147483647 w 890"/>
              <a:gd name="T67" fmla="*/ 2147483647 h 1480"/>
              <a:gd name="T68" fmla="*/ 2147483647 w 890"/>
              <a:gd name="T69" fmla="*/ 2147483647 h 1480"/>
              <a:gd name="T70" fmla="*/ 2147483647 w 890"/>
              <a:gd name="T71" fmla="*/ 2147483647 h 1480"/>
              <a:gd name="T72" fmla="*/ 2147483647 w 890"/>
              <a:gd name="T73" fmla="*/ 2147483647 h 1480"/>
              <a:gd name="T74" fmla="*/ 2147483647 w 890"/>
              <a:gd name="T75" fmla="*/ 2147483647 h 1480"/>
              <a:gd name="T76" fmla="*/ 2147483647 w 890"/>
              <a:gd name="T77" fmla="*/ 2147483647 h 1480"/>
              <a:gd name="T78" fmla="*/ 2147483647 w 890"/>
              <a:gd name="T79" fmla="*/ 2147483647 h 1480"/>
              <a:gd name="T80" fmla="*/ 2147483647 w 890"/>
              <a:gd name="T81" fmla="*/ 2147483647 h 1480"/>
              <a:gd name="T82" fmla="*/ 2147483647 w 890"/>
              <a:gd name="T83" fmla="*/ 2147483647 h 1480"/>
              <a:gd name="T84" fmla="*/ 2147483647 w 890"/>
              <a:gd name="T85" fmla="*/ 2147483647 h 14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90"/>
              <a:gd name="T130" fmla="*/ 0 h 1480"/>
              <a:gd name="T131" fmla="*/ 890 w 890"/>
              <a:gd name="T132" fmla="*/ 1480 h 148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90" h="1480">
                <a:moveTo>
                  <a:pt x="132" y="1479"/>
                </a:moveTo>
                <a:lnTo>
                  <a:pt x="79" y="1455"/>
                </a:lnTo>
                <a:lnTo>
                  <a:pt x="68" y="1443"/>
                </a:lnTo>
                <a:lnTo>
                  <a:pt x="52" y="1425"/>
                </a:lnTo>
                <a:lnTo>
                  <a:pt x="40" y="1410"/>
                </a:lnTo>
                <a:lnTo>
                  <a:pt x="31" y="1392"/>
                </a:lnTo>
                <a:lnTo>
                  <a:pt x="22" y="1372"/>
                </a:lnTo>
                <a:lnTo>
                  <a:pt x="16" y="1348"/>
                </a:lnTo>
                <a:lnTo>
                  <a:pt x="9" y="1321"/>
                </a:lnTo>
                <a:lnTo>
                  <a:pt x="3" y="1286"/>
                </a:lnTo>
                <a:lnTo>
                  <a:pt x="0" y="1254"/>
                </a:lnTo>
                <a:lnTo>
                  <a:pt x="3" y="1215"/>
                </a:lnTo>
                <a:lnTo>
                  <a:pt x="3" y="1188"/>
                </a:lnTo>
                <a:lnTo>
                  <a:pt x="6" y="1153"/>
                </a:lnTo>
                <a:lnTo>
                  <a:pt x="8" y="1128"/>
                </a:lnTo>
                <a:lnTo>
                  <a:pt x="13" y="1091"/>
                </a:lnTo>
                <a:lnTo>
                  <a:pt x="21" y="1057"/>
                </a:lnTo>
                <a:lnTo>
                  <a:pt x="34" y="1022"/>
                </a:lnTo>
                <a:lnTo>
                  <a:pt x="37" y="995"/>
                </a:lnTo>
                <a:lnTo>
                  <a:pt x="52" y="950"/>
                </a:lnTo>
                <a:lnTo>
                  <a:pt x="63" y="910"/>
                </a:lnTo>
                <a:lnTo>
                  <a:pt x="79" y="863"/>
                </a:lnTo>
                <a:lnTo>
                  <a:pt x="92" y="830"/>
                </a:lnTo>
                <a:lnTo>
                  <a:pt x="108" y="787"/>
                </a:lnTo>
                <a:lnTo>
                  <a:pt x="128" y="743"/>
                </a:lnTo>
                <a:lnTo>
                  <a:pt x="156" y="685"/>
                </a:lnTo>
                <a:lnTo>
                  <a:pt x="181" y="638"/>
                </a:lnTo>
                <a:lnTo>
                  <a:pt x="204" y="599"/>
                </a:lnTo>
                <a:lnTo>
                  <a:pt x="229" y="559"/>
                </a:lnTo>
                <a:lnTo>
                  <a:pt x="257" y="516"/>
                </a:lnTo>
                <a:lnTo>
                  <a:pt x="280" y="483"/>
                </a:lnTo>
                <a:lnTo>
                  <a:pt x="304" y="450"/>
                </a:lnTo>
                <a:lnTo>
                  <a:pt x="337" y="407"/>
                </a:lnTo>
                <a:lnTo>
                  <a:pt x="374" y="362"/>
                </a:lnTo>
                <a:lnTo>
                  <a:pt x="405" y="327"/>
                </a:lnTo>
                <a:lnTo>
                  <a:pt x="431" y="297"/>
                </a:lnTo>
                <a:lnTo>
                  <a:pt x="461" y="273"/>
                </a:lnTo>
                <a:lnTo>
                  <a:pt x="484" y="247"/>
                </a:lnTo>
                <a:lnTo>
                  <a:pt x="511" y="224"/>
                </a:lnTo>
                <a:lnTo>
                  <a:pt x="547" y="192"/>
                </a:lnTo>
                <a:lnTo>
                  <a:pt x="577" y="171"/>
                </a:lnTo>
                <a:lnTo>
                  <a:pt x="615" y="149"/>
                </a:lnTo>
                <a:lnTo>
                  <a:pt x="676" y="121"/>
                </a:lnTo>
                <a:lnTo>
                  <a:pt x="719" y="107"/>
                </a:lnTo>
                <a:lnTo>
                  <a:pt x="762" y="98"/>
                </a:lnTo>
                <a:lnTo>
                  <a:pt x="795" y="97"/>
                </a:lnTo>
                <a:lnTo>
                  <a:pt x="834" y="103"/>
                </a:lnTo>
                <a:lnTo>
                  <a:pt x="889" y="0"/>
                </a:lnTo>
                <a:lnTo>
                  <a:pt x="883" y="278"/>
                </a:lnTo>
                <a:lnTo>
                  <a:pt x="642" y="470"/>
                </a:lnTo>
                <a:lnTo>
                  <a:pt x="696" y="368"/>
                </a:lnTo>
                <a:lnTo>
                  <a:pt x="659" y="361"/>
                </a:lnTo>
                <a:lnTo>
                  <a:pt x="625" y="364"/>
                </a:lnTo>
                <a:lnTo>
                  <a:pt x="589" y="372"/>
                </a:lnTo>
                <a:lnTo>
                  <a:pt x="529" y="404"/>
                </a:lnTo>
                <a:lnTo>
                  <a:pt x="495" y="425"/>
                </a:lnTo>
                <a:lnTo>
                  <a:pt x="462" y="452"/>
                </a:lnTo>
                <a:lnTo>
                  <a:pt x="429" y="479"/>
                </a:lnTo>
                <a:lnTo>
                  <a:pt x="396" y="509"/>
                </a:lnTo>
                <a:lnTo>
                  <a:pt x="368" y="541"/>
                </a:lnTo>
                <a:lnTo>
                  <a:pt x="339" y="572"/>
                </a:lnTo>
                <a:lnTo>
                  <a:pt x="307" y="610"/>
                </a:lnTo>
                <a:lnTo>
                  <a:pt x="271" y="658"/>
                </a:lnTo>
                <a:lnTo>
                  <a:pt x="241" y="700"/>
                </a:lnTo>
                <a:lnTo>
                  <a:pt x="217" y="743"/>
                </a:lnTo>
                <a:lnTo>
                  <a:pt x="188" y="795"/>
                </a:lnTo>
                <a:lnTo>
                  <a:pt x="157" y="845"/>
                </a:lnTo>
                <a:lnTo>
                  <a:pt x="139" y="881"/>
                </a:lnTo>
                <a:lnTo>
                  <a:pt x="122" y="920"/>
                </a:lnTo>
                <a:lnTo>
                  <a:pt x="101" y="966"/>
                </a:lnTo>
                <a:lnTo>
                  <a:pt x="88" y="1010"/>
                </a:lnTo>
                <a:lnTo>
                  <a:pt x="74" y="1054"/>
                </a:lnTo>
                <a:lnTo>
                  <a:pt x="62" y="1097"/>
                </a:lnTo>
                <a:lnTo>
                  <a:pt x="47" y="1160"/>
                </a:lnTo>
                <a:lnTo>
                  <a:pt x="41" y="1201"/>
                </a:lnTo>
                <a:lnTo>
                  <a:pt x="37" y="1247"/>
                </a:lnTo>
                <a:lnTo>
                  <a:pt x="35" y="1292"/>
                </a:lnTo>
                <a:lnTo>
                  <a:pt x="39" y="1317"/>
                </a:lnTo>
                <a:lnTo>
                  <a:pt x="40" y="1346"/>
                </a:lnTo>
                <a:lnTo>
                  <a:pt x="45" y="1369"/>
                </a:lnTo>
                <a:lnTo>
                  <a:pt x="52" y="1387"/>
                </a:lnTo>
                <a:lnTo>
                  <a:pt x="56" y="1402"/>
                </a:lnTo>
                <a:lnTo>
                  <a:pt x="67" y="1417"/>
                </a:lnTo>
                <a:lnTo>
                  <a:pt x="78" y="1431"/>
                </a:lnTo>
                <a:lnTo>
                  <a:pt x="91" y="1443"/>
                </a:lnTo>
                <a:lnTo>
                  <a:pt x="132" y="1479"/>
                </a:lnTo>
              </a:path>
            </a:pathLst>
          </a:custGeom>
          <a:gradFill rotWithShape="0">
            <a:gsLst>
              <a:gs pos="0">
                <a:srgbClr val="5B307C"/>
              </a:gs>
              <a:gs pos="100000">
                <a:srgbClr val="B760F9"/>
              </a:gs>
            </a:gsLst>
            <a:lin ang="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Lotus" pitchFamily="2" charset="-78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2819400" y="6248400"/>
            <a:ext cx="2286000" cy="457200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fld id="{D9D9582C-9739-427C-BC74-BB3FDD7D98BA}" type="slidenum">
              <a:rPr lang="fa-IR"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algn="l">
                <a:defRPr/>
              </a:pPr>
              <a:t>7</a:t>
            </a:fld>
            <a:endParaRPr lang="en-US" sz="1000" b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5" grpId="0" animBg="1"/>
      <p:bldP spid="406536" grpId="0" animBg="1"/>
      <p:bldP spid="406537" grpId="0" animBg="1"/>
      <p:bldP spid="406539" grpId="0" animBg="1"/>
      <p:bldP spid="40654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fa-IR" sz="5400" b="1" dirty="0">
              <a:cs typeface="B Mitra" pitchFamily="2" charset="-78"/>
            </a:endParaRPr>
          </a:p>
          <a:p>
            <a:pPr algn="ctr" eaLnBrk="1" hangingPunct="1">
              <a:buFontTx/>
              <a:buNone/>
            </a:pPr>
            <a:r>
              <a:rPr lang="en-US" sz="5400" b="1" dirty="0">
                <a:cs typeface="B Mitra" pitchFamily="2" charset="-78"/>
              </a:rPr>
              <a:t>Thank you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Driving forces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are a compatible set or a cluster  of one or several components that may shape the future</a:t>
            </a:r>
            <a:endParaRPr lang="fa-IR" sz="2800" dirty="0">
              <a:effectLst>
                <a:outerShdw blurRad="38100" dist="38100" dir="2700000" algn="tl">
                  <a:srgbClr val="C0C0C0"/>
                </a:outerShdw>
              </a:effectLst>
              <a:cs typeface="B Mitra" pitchFamily="2" charset="-78"/>
            </a:endParaRPr>
          </a:p>
          <a:p>
            <a:pPr marL="1371600" lvl="2" indent="-457200" algn="l" rtl="0">
              <a:tabLst>
                <a:tab pos="1006475" algn="l"/>
                <a:tab pos="1463675" algn="l"/>
                <a:tab pos="1920875" algn="l"/>
                <a:tab pos="2378075" algn="l"/>
                <a:tab pos="2835275" algn="l"/>
                <a:tab pos="3292475" algn="l"/>
                <a:tab pos="3749675" algn="l"/>
                <a:tab pos="4206875" algn="l"/>
                <a:tab pos="4664075" algn="l"/>
                <a:tab pos="5121275" algn="l"/>
                <a:tab pos="5578475" algn="l"/>
                <a:tab pos="6035675" algn="l"/>
                <a:tab pos="6492875" algn="l"/>
                <a:tab pos="6950075" algn="l"/>
                <a:tab pos="7407275" algn="l"/>
                <a:tab pos="7864475" algn="l"/>
                <a:tab pos="8321675" algn="l"/>
                <a:tab pos="8778875" algn="l"/>
                <a:tab pos="9236075" algn="l"/>
                <a:tab pos="9693275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 Major Considerations</a:t>
            </a:r>
            <a:r>
              <a:rPr lang="fa-IR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.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cs typeface="B Mitra" pitchFamily="2" charset="-78"/>
            </a:endParaRPr>
          </a:p>
          <a:p>
            <a:pPr marL="1752600" lvl="3" indent="-381000" algn="l" rtl="0">
              <a:buClr>
                <a:schemeClr val="tx1"/>
              </a:buClr>
              <a:buFontTx/>
              <a:buChar char="o"/>
              <a:tabLst>
                <a:tab pos="1006475" algn="l"/>
                <a:tab pos="1463675" algn="l"/>
                <a:tab pos="1920875" algn="l"/>
                <a:tab pos="2378075" algn="l"/>
                <a:tab pos="2835275" algn="l"/>
                <a:tab pos="3292475" algn="l"/>
                <a:tab pos="3749675" algn="l"/>
                <a:tab pos="4206875" algn="l"/>
                <a:tab pos="4664075" algn="l"/>
                <a:tab pos="5121275" algn="l"/>
                <a:tab pos="5578475" algn="l"/>
                <a:tab pos="6035675" algn="l"/>
                <a:tab pos="6492875" algn="l"/>
                <a:tab pos="6950075" algn="l"/>
                <a:tab pos="7407275" algn="l"/>
                <a:tab pos="7864475" algn="l"/>
                <a:tab pos="8321675" algn="l"/>
                <a:tab pos="8778875" algn="l"/>
                <a:tab pos="9236075" algn="l"/>
                <a:tab pos="9693275" algn="l"/>
              </a:tabLst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Not only one trend or driving force determines the future</a:t>
            </a:r>
          </a:p>
          <a:p>
            <a:pPr marL="1752600" lvl="3" indent="-381000" algn="l" rtl="0">
              <a:buClr>
                <a:schemeClr val="tx1"/>
              </a:buClr>
              <a:buFontTx/>
              <a:buChar char="o"/>
              <a:tabLst>
                <a:tab pos="1006475" algn="l"/>
                <a:tab pos="1463675" algn="l"/>
                <a:tab pos="1920875" algn="l"/>
                <a:tab pos="2378075" algn="l"/>
                <a:tab pos="2835275" algn="l"/>
                <a:tab pos="3292475" algn="l"/>
                <a:tab pos="3749675" algn="l"/>
                <a:tab pos="4206875" algn="l"/>
                <a:tab pos="4664075" algn="l"/>
                <a:tab pos="5121275" algn="l"/>
                <a:tab pos="5578475" algn="l"/>
                <a:tab pos="6035675" algn="l"/>
                <a:tab pos="6492875" algn="l"/>
                <a:tab pos="6950075" algn="l"/>
                <a:tab pos="7407275" algn="l"/>
                <a:tab pos="7864475" algn="l"/>
                <a:tab pos="8321675" algn="l"/>
                <a:tab pos="8778875" algn="l"/>
                <a:tab pos="9236075" algn="l"/>
                <a:tab pos="9693275" algn="l"/>
              </a:tabLst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Every driving force has different effects in each country and region</a:t>
            </a:r>
            <a:endParaRPr lang="fa-IR" sz="2400" dirty="0">
              <a:effectLst>
                <a:outerShdw blurRad="38100" dist="38100" dir="2700000" algn="tl">
                  <a:srgbClr val="C0C0C0"/>
                </a:outerShdw>
              </a:effectLst>
              <a:cs typeface="B Mitra" pitchFamily="2" charset="-78"/>
            </a:endParaRPr>
          </a:p>
          <a:p>
            <a:pPr marL="1752600" lvl="3" indent="-381000" algn="l" rtl="0">
              <a:buClr>
                <a:schemeClr val="tx1"/>
              </a:buClr>
              <a:buFontTx/>
              <a:buChar char="o"/>
              <a:tabLst>
                <a:tab pos="1006475" algn="l"/>
                <a:tab pos="1463675" algn="l"/>
                <a:tab pos="1920875" algn="l"/>
                <a:tab pos="2378075" algn="l"/>
                <a:tab pos="2835275" algn="l"/>
                <a:tab pos="3292475" algn="l"/>
                <a:tab pos="3749675" algn="l"/>
                <a:tab pos="4206875" algn="l"/>
                <a:tab pos="4664075" algn="l"/>
                <a:tab pos="5121275" algn="l"/>
                <a:tab pos="5578475" algn="l"/>
                <a:tab pos="6035675" algn="l"/>
                <a:tab pos="6492875" algn="l"/>
                <a:tab pos="6950075" algn="l"/>
                <a:tab pos="7407275" algn="l"/>
                <a:tab pos="7864475" algn="l"/>
                <a:tab pos="8321675" algn="l"/>
                <a:tab pos="8778875" algn="l"/>
                <a:tab pos="9236075" algn="l"/>
                <a:tab pos="9693275" algn="l"/>
              </a:tabLst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Driving forces are not always reinforce each other but they may have converse and neutral effects (driving forces with uncertainties)</a:t>
            </a:r>
          </a:p>
          <a:p>
            <a:endParaRPr lang="en-US" dirty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Driving Forces</a:t>
            </a:r>
            <a:endParaRPr lang="en-US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1743092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>
                <a:cs typeface="B Mitra" pitchFamily="2" charset="-78"/>
              </a:rPr>
              <a:t>Such driving forces that are not certain and are unpredictable</a:t>
            </a:r>
          </a:p>
          <a:p>
            <a:pPr algn="l" rtl="0"/>
            <a:r>
              <a:rPr lang="en-US" sz="2400" dirty="0">
                <a:cs typeface="B Mitra" pitchFamily="2" charset="-78"/>
              </a:rPr>
              <a:t>Their existence depend on the behavior of a set of players</a:t>
            </a:r>
            <a:endParaRPr lang="fa-IR" sz="2400" dirty="0">
              <a:cs typeface="B Mitra" pitchFamily="2" charset="-78"/>
            </a:endParaRPr>
          </a:p>
          <a:p>
            <a:pPr algn="l" rtl="0"/>
            <a:r>
              <a:rPr lang="en-US" sz="2800" dirty="0">
                <a:cs typeface="B Mitra" pitchFamily="2" charset="-78"/>
              </a:rPr>
              <a:t>Examples:</a:t>
            </a:r>
            <a:endParaRPr lang="fa-IR" sz="2800" dirty="0">
              <a:cs typeface="B Mitr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Uncertainty</a:t>
            </a:r>
            <a:endParaRPr lang="fa-IR" b="1" dirty="0">
              <a:solidFill>
                <a:schemeClr val="accent2">
                  <a:lumMod val="75000"/>
                </a:schemeClr>
              </a:solidFill>
              <a:cs typeface="B Mitra" pitchFamily="2" charset="-78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429000" y="6172200"/>
            <a:ext cx="228917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>
              <a:defRPr/>
            </a:pPr>
            <a:fld id="{F7D84169-39DC-4B95-B72A-5357ED6AB441}" type="slidenum">
              <a:rPr lang="fa-IR" sz="1000">
                <a:latin typeface="Arial" charset="0"/>
                <a:cs typeface="+mn-cs"/>
              </a:rPr>
              <a:pPr algn="l" rtl="0">
                <a:defRPr/>
              </a:pPr>
              <a:t>9</a:t>
            </a:fld>
            <a:endParaRPr lang="en-US" sz="1000" dirty="0">
              <a:latin typeface="Arial" charset="0"/>
              <a:cs typeface="+mn-cs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71472" y="5181913"/>
            <a:ext cx="7699482" cy="609284"/>
            <a:chOff x="515965" y="1664020"/>
            <a:chExt cx="6951636" cy="609340"/>
          </a:xfrm>
        </p:grpSpPr>
        <p:cxnSp>
          <p:nvCxnSpPr>
            <p:cNvPr id="6" name="Straight Arrow Connector 5"/>
            <p:cNvCxnSpPr>
              <a:cxnSpLocks noChangeShapeType="1"/>
            </p:cNvCxnSpPr>
            <p:nvPr/>
          </p:nvCxnSpPr>
          <p:spPr bwMode="auto">
            <a:xfrm>
              <a:off x="515965" y="2271772"/>
              <a:ext cx="6951636" cy="1588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2708940" y="1664020"/>
              <a:ext cx="2803708" cy="461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latin typeface="Tahoma" pitchFamily="34" charset="0"/>
                  <a:cs typeface="B Lotus" pitchFamily="2" charset="-78"/>
                </a:rPr>
                <a:t>Internal Interactions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5143512"/>
            <a:ext cx="233361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ahoma" pitchFamily="34" charset="0"/>
                <a:cs typeface="B Mitra" pitchFamily="2" charset="-78"/>
              </a:rPr>
              <a:t>Decentralization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15140" y="5100592"/>
            <a:ext cx="197166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ahoma" pitchFamily="34" charset="0"/>
                <a:cs typeface="B Mitra" pitchFamily="2" charset="-78"/>
              </a:rPr>
              <a:t>Centralization</a:t>
            </a:r>
            <a:r>
              <a:rPr lang="fa-IR" sz="2000" b="1" dirty="0">
                <a:solidFill>
                  <a:srgbClr val="FF0000"/>
                </a:solidFill>
                <a:latin typeface="Tahoma" pitchFamily="34" charset="0"/>
                <a:cs typeface="B Mitra" pitchFamily="2" charset="-78"/>
              </a:rPr>
              <a:t> </a:t>
            </a: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571472" y="3594108"/>
            <a:ext cx="7699482" cy="765174"/>
            <a:chOff x="515965" y="1524001"/>
            <a:chExt cx="6951636" cy="765244"/>
          </a:xfrm>
        </p:grpSpPr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>
              <a:off x="515965" y="2287657"/>
              <a:ext cx="6951636" cy="1588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2743200" y="1524001"/>
              <a:ext cx="2623102" cy="461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latin typeface="Tahoma" pitchFamily="34" charset="0"/>
                  <a:cs typeface="B Lotus" pitchFamily="2" charset="-78"/>
                </a:rPr>
                <a:t>Global Interactions</a:t>
              </a: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5720" y="3702610"/>
            <a:ext cx="1700242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itchFamily="34" charset="0"/>
                <a:cs typeface="B Mitra" pitchFamily="2" charset="-78"/>
              </a:rPr>
              <a:t>Regionalism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58000" y="3631172"/>
            <a:ext cx="18288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itchFamily="34" charset="0"/>
                <a:cs typeface="B Mitra" pitchFamily="2" charset="-78"/>
              </a:rPr>
              <a:t>Integrated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ahoma" pitchFamily="34" charset="0"/>
                <a:cs typeface="B Mitra" pitchFamily="2" charset="-78"/>
              </a:rPr>
              <a:t>Globalization</a:t>
            </a:r>
            <a:endParaRPr lang="fa-IR" b="1" dirty="0">
              <a:solidFill>
                <a:srgbClr val="FF0000"/>
              </a:solidFill>
              <a:latin typeface="Tahoma" pitchFamily="34" charset="0"/>
              <a:cs typeface="B Mitra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MFA">
  <a:themeElements>
    <a:clrScheme name="PAMF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MF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MF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MF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MF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MF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MF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MF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MF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MF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MF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MF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MF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MF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PAMFA</Template>
  <TotalTime>1853</TotalTime>
  <Words>3903</Words>
  <Application>Microsoft Office PowerPoint</Application>
  <PresentationFormat>On-screen Show (4:3)</PresentationFormat>
  <Paragraphs>978</Paragraphs>
  <Slides>70</Slides>
  <Notes>70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83" baseType="lpstr">
      <vt:lpstr>Arial</vt:lpstr>
      <vt:lpstr>B Mitra</vt:lpstr>
      <vt:lpstr>B Nazanin</vt:lpstr>
      <vt:lpstr>F_Nazanin</vt:lpstr>
      <vt:lpstr>Franklin Gothic Medium</vt:lpstr>
      <vt:lpstr>Tahoma</vt:lpstr>
      <vt:lpstr>Times New Roman</vt:lpstr>
      <vt:lpstr>Verdana</vt:lpstr>
      <vt:lpstr>Wingdings</vt:lpstr>
      <vt:lpstr>PAMFA</vt:lpstr>
      <vt:lpstr>Clip</vt:lpstr>
      <vt:lpstr>Equation</vt:lpstr>
      <vt:lpstr>Worksheet</vt:lpstr>
      <vt:lpstr>Foresight of the Most Appropriate Technologies 2025 Iran PAMFA Project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Driving Forces</vt:lpstr>
      <vt:lpstr>Uncertainty</vt:lpstr>
      <vt:lpstr>Inductive Method or Matrix 2*2 or 3*3</vt:lpstr>
      <vt:lpstr>Relation between plausible futures and policy making</vt:lpstr>
      <vt:lpstr>phases OF PaMFA project</vt:lpstr>
      <vt:lpstr>PowerPoint Presentation</vt:lpstr>
      <vt:lpstr>1- Tentative workshop (2004)</vt:lpstr>
      <vt:lpstr>2- Seminar on Technology Foresight Practices and Methods  Tehran, Iran, (3-7 December 2005)</vt:lpstr>
      <vt:lpstr>3- 8th Japanese Delphi (2006)</vt:lpstr>
      <vt:lpstr>Why Japanese Delphi questionnaire?</vt:lpstr>
      <vt:lpstr>Distribution of questionnaire</vt:lpstr>
      <vt:lpstr>Results of plan</vt:lpstr>
      <vt:lpstr>PowerPoint Presentation</vt:lpstr>
      <vt:lpstr>Results of preliminary phase</vt:lpstr>
      <vt:lpstr>Results of preliminary phase (Ctd.)</vt:lpstr>
      <vt:lpstr>Results of preliminary phase (Ctd.)</vt:lpstr>
      <vt:lpstr>Main Methods of plan</vt:lpstr>
      <vt:lpstr>Main Foresight</vt:lpstr>
      <vt:lpstr>1-Panel Method</vt:lpstr>
      <vt:lpstr>Panels</vt:lpstr>
      <vt:lpstr>Sample of panel members</vt:lpstr>
      <vt:lpstr>PowerPoint Presentation</vt:lpstr>
      <vt:lpstr>Members of Consultant Committee</vt:lpstr>
      <vt:lpstr>2- Delphi technique as assistance tool </vt:lpstr>
      <vt:lpstr>Usage technique</vt:lpstr>
      <vt:lpstr>PowerPoint Presentation</vt:lpstr>
      <vt:lpstr>Some points about Delphi technique</vt:lpstr>
      <vt:lpstr>Execute procedure of Delphi</vt:lpstr>
      <vt:lpstr>PowerPoint Presentation</vt:lpstr>
      <vt:lpstr>PowerPoint Presentation</vt:lpstr>
      <vt:lpstr>PowerPoint Presentation</vt:lpstr>
      <vt:lpstr>PowerPoint Presentation</vt:lpstr>
      <vt:lpstr>Participation in 1st round of Delphi</vt:lpstr>
      <vt:lpstr>PowerPoint Presentation</vt:lpstr>
      <vt:lpstr>Participation in 2nd round of Delphi </vt:lpstr>
      <vt:lpstr>4 Parts of Questionnaire</vt:lpstr>
      <vt:lpstr>PowerPoint Presentation</vt:lpstr>
      <vt:lpstr>PowerPoint Presentation</vt:lpstr>
      <vt:lpstr>PowerPoint Presentation</vt:lpstr>
      <vt:lpstr>Selection of Scenario Axes</vt:lpstr>
      <vt:lpstr>Question of 2nd Part (Forecast, not your opinion) </vt:lpstr>
      <vt:lpstr>PowerPoint Presentation</vt:lpstr>
      <vt:lpstr>PowerPoint Presentation</vt:lpstr>
      <vt:lpstr>4th Part questions (Tech. Areas)</vt:lpstr>
      <vt:lpstr>PowerPoint Presentation</vt:lpstr>
      <vt:lpstr>Expected result</vt:lpstr>
      <vt:lpstr>Iran’s technological capability level relative to (countries/regions)</vt:lpstr>
      <vt:lpstr>Effective measures that should be taken by Gov’t</vt:lpstr>
      <vt:lpstr>Totally for each Sector</vt:lpstr>
      <vt:lpstr>PowerPoint Presentation</vt:lpstr>
      <vt:lpstr>2-Scenario Planning Method</vt:lpstr>
      <vt:lpstr>PowerPoint Presentation</vt:lpstr>
      <vt:lpstr>PowerPoint Presentation</vt:lpstr>
      <vt:lpstr>Formation of Cross Impact Analysis</vt:lpstr>
      <vt:lpstr>PowerPoint Presentation</vt:lpstr>
      <vt:lpstr>Analyzing each panel member answers with using cross-impact analysis method</vt:lpstr>
      <vt:lpstr>Scenario Axes identification</vt:lpstr>
      <vt:lpstr>Analyzing of each person opinions with using  cross-impact analysis methods</vt:lpstr>
      <vt:lpstr>Scenario Axes identification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Amir</dc:creator>
  <cp:lastModifiedBy>Amir Nazemi</cp:lastModifiedBy>
  <cp:revision>288</cp:revision>
  <dcterms:created xsi:type="dcterms:W3CDTF">2007-11-03T10:39:15Z</dcterms:created>
  <dcterms:modified xsi:type="dcterms:W3CDTF">2024-06-09T17:24:50Z</dcterms:modified>
</cp:coreProperties>
</file>