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45" r:id="rId3"/>
    <p:sldId id="382" r:id="rId4"/>
    <p:sldId id="383" r:id="rId5"/>
    <p:sldId id="384" r:id="rId6"/>
    <p:sldId id="385" r:id="rId7"/>
    <p:sldId id="386" r:id="rId8"/>
    <p:sldId id="388" r:id="rId9"/>
    <p:sldId id="387" r:id="rId10"/>
    <p:sldId id="389" r:id="rId11"/>
    <p:sldId id="390" r:id="rId12"/>
    <p:sldId id="395" r:id="rId13"/>
    <p:sldId id="391" r:id="rId14"/>
    <p:sldId id="396" r:id="rId15"/>
    <p:sldId id="397" r:id="rId16"/>
    <p:sldId id="398" r:id="rId17"/>
    <p:sldId id="400" r:id="rId18"/>
    <p:sldId id="399" r:id="rId19"/>
    <p:sldId id="393" r:id="rId20"/>
    <p:sldId id="394" r:id="rId21"/>
    <p:sldId id="401" r:id="rId22"/>
    <p:sldId id="408" r:id="rId23"/>
    <p:sldId id="413" r:id="rId24"/>
    <p:sldId id="411" r:id="rId25"/>
    <p:sldId id="402" r:id="rId26"/>
    <p:sldId id="409" r:id="rId27"/>
    <p:sldId id="403" r:id="rId28"/>
    <p:sldId id="404" r:id="rId29"/>
    <p:sldId id="405" r:id="rId30"/>
    <p:sldId id="316" r:id="rId31"/>
    <p:sldId id="410" r:id="rId32"/>
    <p:sldId id="406" r:id="rId33"/>
    <p:sldId id="358" r:id="rId3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C2CD"/>
    <a:srgbClr val="486C8C"/>
    <a:srgbClr val="456F8C"/>
    <a:srgbClr val="2E8C7F"/>
    <a:srgbClr val="286C8C"/>
    <a:srgbClr val="F7FEEF"/>
    <a:srgbClr val="DB95FF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715"/>
  </p:normalViewPr>
  <p:slideViewPr>
    <p:cSldViewPr snapToGrid="0">
      <p:cViewPr varScale="1">
        <p:scale>
          <a:sx n="115" d="100"/>
          <a:sy n="115" d="100"/>
        </p:scale>
        <p:origin x="24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97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CO2 atmospheric, ppm</a:t>
            </a:r>
          </a:p>
        </c:rich>
      </c:tx>
      <c:layout>
        <c:manualLayout>
          <c:xMode val="edge"/>
          <c:yMode val="edge"/>
          <c:x val="0.32519422863485126"/>
          <c:y val="2.0833333333333412E-2"/>
        </c:manualLayout>
      </c:layout>
      <c:overlay val="0"/>
      <c:spPr>
        <a:solidFill>
          <a:srgbClr val="FFFFFF"/>
        </a:solidFill>
        <a:ln w="3112">
          <a:solidFill>
            <a:srgbClr val="000000"/>
          </a:solidFill>
          <a:prstDash val="solid"/>
        </a:ln>
      </c:spPr>
    </c:title>
    <c:autoTitleDeleted val="0"/>
    <c:plotArea>
      <c:layout>
        <c:manualLayout>
          <c:layoutTarget val="inner"/>
          <c:xMode val="edge"/>
          <c:yMode val="edge"/>
          <c:x val="7.2142064372918993E-2"/>
          <c:y val="0.18939393939393978"/>
          <c:w val="0.72253052164261788"/>
          <c:h val="0.653409090909092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Extrapolation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335</c:v>
                </c:pt>
                <c:pt idx="1">
                  <c:v>336.4</c:v>
                </c:pt>
                <c:pt idx="2">
                  <c:v>337.9</c:v>
                </c:pt>
                <c:pt idx="3">
                  <c:v>339.4</c:v>
                </c:pt>
                <c:pt idx="4">
                  <c:v>340.9</c:v>
                </c:pt>
                <c:pt idx="5">
                  <c:v>342.4</c:v>
                </c:pt>
                <c:pt idx="6">
                  <c:v>343.9</c:v>
                </c:pt>
                <c:pt idx="7">
                  <c:v>345.3</c:v>
                </c:pt>
                <c:pt idx="8">
                  <c:v>346.9</c:v>
                </c:pt>
                <c:pt idx="9">
                  <c:v>348.4</c:v>
                </c:pt>
                <c:pt idx="10">
                  <c:v>349.9</c:v>
                </c:pt>
                <c:pt idx="11">
                  <c:v>351.5</c:v>
                </c:pt>
                <c:pt idx="12">
                  <c:v>353</c:v>
                </c:pt>
                <c:pt idx="13">
                  <c:v>354.6</c:v>
                </c:pt>
                <c:pt idx="14">
                  <c:v>356.1</c:v>
                </c:pt>
                <c:pt idx="15">
                  <c:v>357.7</c:v>
                </c:pt>
                <c:pt idx="16">
                  <c:v>359.2</c:v>
                </c:pt>
                <c:pt idx="17">
                  <c:v>360.8</c:v>
                </c:pt>
                <c:pt idx="18">
                  <c:v>362</c:v>
                </c:pt>
                <c:pt idx="19">
                  <c:v>363</c:v>
                </c:pt>
                <c:pt idx="20">
                  <c:v>365.5</c:v>
                </c:pt>
                <c:pt idx="21">
                  <c:v>367.5</c:v>
                </c:pt>
                <c:pt idx="22">
                  <c:v>368.54899999999969</c:v>
                </c:pt>
                <c:pt idx="23">
                  <c:v>370.10399999999993</c:v>
                </c:pt>
                <c:pt idx="24">
                  <c:v>371.66</c:v>
                </c:pt>
                <c:pt idx="25">
                  <c:v>373.21799999999928</c:v>
                </c:pt>
                <c:pt idx="26">
                  <c:v>374.77699999999896</c:v>
                </c:pt>
                <c:pt idx="27">
                  <c:v>376.33699999999897</c:v>
                </c:pt>
                <c:pt idx="28">
                  <c:v>377.899</c:v>
                </c:pt>
                <c:pt idx="29">
                  <c:v>379.46199999999897</c:v>
                </c:pt>
                <c:pt idx="30">
                  <c:v>381.02599999999921</c:v>
                </c:pt>
                <c:pt idx="31">
                  <c:v>383.5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A3-EB49-B034-836CB953B8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21">
                  <c:v>367.5</c:v>
                </c:pt>
                <c:pt idx="22">
                  <c:v>368.54899999999969</c:v>
                </c:pt>
                <c:pt idx="23">
                  <c:v>368.71610999999859</c:v>
                </c:pt>
                <c:pt idx="24">
                  <c:v>369.05838</c:v>
                </c:pt>
                <c:pt idx="25">
                  <c:v>369.11260200000032</c:v>
                </c:pt>
                <c:pt idx="26">
                  <c:v>368.49948524999922</c:v>
                </c:pt>
                <c:pt idx="27">
                  <c:v>368.81025999999969</c:v>
                </c:pt>
                <c:pt idx="28">
                  <c:v>368.45152499999915</c:v>
                </c:pt>
                <c:pt idx="29">
                  <c:v>368.74219849999969</c:v>
                </c:pt>
                <c:pt idx="30">
                  <c:v>371.11932400000001</c:v>
                </c:pt>
                <c:pt idx="31">
                  <c:v>372.37849999999969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A3-EB49-B034-836CB953B8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Median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21">
                  <c:v>367.5</c:v>
                </c:pt>
                <c:pt idx="22">
                  <c:v>368.54899999999969</c:v>
                </c:pt>
                <c:pt idx="23">
                  <c:v>370.10399999999993</c:v>
                </c:pt>
                <c:pt idx="24">
                  <c:v>371.10251000000005</c:v>
                </c:pt>
                <c:pt idx="25">
                  <c:v>372.28495499999963</c:v>
                </c:pt>
                <c:pt idx="26">
                  <c:v>373.8400575</c:v>
                </c:pt>
                <c:pt idx="27">
                  <c:v>376.33699999999897</c:v>
                </c:pt>
                <c:pt idx="28">
                  <c:v>376.9542525</c:v>
                </c:pt>
                <c:pt idx="29">
                  <c:v>379.46199999999897</c:v>
                </c:pt>
                <c:pt idx="30">
                  <c:v>381.02599999999921</c:v>
                </c:pt>
                <c:pt idx="31">
                  <c:v>383.5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A3-EB49-B034-836CB953B8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</c:v>
                </c:pt>
              </c:strCache>
            </c:strRef>
          </c:tx>
          <c:spPr>
            <a:ln w="38100">
              <a:solidFill>
                <a:srgbClr val="00E0E0"/>
              </a:solidFill>
              <a:prstDash val="solid"/>
            </a:ln>
          </c:spPr>
          <c:marker>
            <c:symbol val="none"/>
          </c:marker>
          <c:cat>
            <c:strRef>
              <c:f>Sheet1!$A$2:$A$33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Sheet1!$E$2:$E$33</c:f>
              <c:numCache>
                <c:formatCode>General</c:formatCode>
                <c:ptCount val="32"/>
                <c:pt idx="21">
                  <c:v>367.5</c:v>
                </c:pt>
                <c:pt idx="22">
                  <c:v>368.54899999999969</c:v>
                </c:pt>
                <c:pt idx="23">
                  <c:v>370.10399999999993</c:v>
                </c:pt>
                <c:pt idx="24">
                  <c:v>372.21749000000005</c:v>
                </c:pt>
                <c:pt idx="25">
                  <c:v>377.04348450000032</c:v>
                </c:pt>
                <c:pt idx="26">
                  <c:v>380.86712624999927</c:v>
                </c:pt>
                <c:pt idx="27">
                  <c:v>387.06260449999996</c:v>
                </c:pt>
                <c:pt idx="28">
                  <c:v>391.21993974999879</c:v>
                </c:pt>
                <c:pt idx="29">
                  <c:v>391.98424599999993</c:v>
                </c:pt>
                <c:pt idx="30">
                  <c:v>393.980884</c:v>
                </c:pt>
                <c:pt idx="31">
                  <c:v>397.21012499999915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A3-EB49-B034-836CB953B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623744"/>
        <c:axId val="190625664"/>
      </c:lineChart>
      <c:catAx>
        <c:axId val="190623744"/>
        <c:scaling>
          <c:orientation val="minMax"/>
        </c:scaling>
        <c:delete val="0"/>
        <c:axPos val="b"/>
        <c:majorGridlines>
          <c:spPr>
            <a:ln w="3112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en-US" sz="115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1065482796892416"/>
              <c:y val="0.91666666666666652"/>
            </c:manualLayout>
          </c:layout>
          <c:overlay val="0"/>
          <c:spPr>
            <a:noFill/>
            <a:ln w="24896">
              <a:noFill/>
            </a:ln>
          </c:spPr>
        </c:title>
        <c:numFmt formatCode="General" sourceLinked="1"/>
        <c:majorTickMark val="in"/>
        <c:minorTickMark val="none"/>
        <c:tickLblPos val="low"/>
        <c:spPr>
          <a:ln w="31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152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DE"/>
          </a:p>
        </c:txPr>
        <c:crossAx val="190625664"/>
        <c:crosses val="autoZero"/>
        <c:auto val="0"/>
        <c:lblAlgn val="ctr"/>
        <c:lblOffset val="100"/>
        <c:tickLblSkip val="5"/>
        <c:tickMarkSkip val="1"/>
        <c:noMultiLvlLbl val="0"/>
      </c:catAx>
      <c:valAx>
        <c:axId val="190625664"/>
        <c:scaling>
          <c:orientation val="minMax"/>
        </c:scaling>
        <c:delete val="0"/>
        <c:axPos val="l"/>
        <c:majorGridlines>
          <c:spPr>
            <a:ln w="3112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en-US" sz="115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1.5538290788013319E-2"/>
              <c:y val="0.49053030303030332"/>
            </c:manualLayout>
          </c:layout>
          <c:overlay val="0"/>
          <c:spPr>
            <a:noFill/>
            <a:ln w="24896">
              <a:noFill/>
            </a:ln>
          </c:spPr>
        </c:title>
        <c:numFmt formatCode="General" sourceLinked="0"/>
        <c:majorTickMark val="in"/>
        <c:minorTickMark val="none"/>
        <c:tickLblPos val="nextTo"/>
        <c:spPr>
          <a:ln w="311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152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DE"/>
          </a:p>
        </c:txPr>
        <c:crossAx val="190623744"/>
        <c:crosses val="autoZero"/>
        <c:crossBetween val="midCat"/>
      </c:valAx>
      <c:spPr>
        <a:solidFill>
          <a:srgbClr val="FFFFFF"/>
        </a:solidFill>
        <a:ln w="3112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8312985573"/>
          <c:y val="0.42424242424242431"/>
          <c:w val="0.16093229744728138"/>
          <c:h val="0.18371212121212188"/>
        </c:manualLayout>
      </c:layout>
      <c:overlay val="0"/>
      <c:spPr>
        <a:solidFill>
          <a:srgbClr val="FFFFFF"/>
        </a:solidFill>
        <a:ln w="3112">
          <a:solidFill>
            <a:srgbClr val="000000"/>
          </a:solidFill>
          <a:prstDash val="solid"/>
        </a:ln>
      </c:spPr>
      <c:txPr>
        <a:bodyPr/>
        <a:lstStyle/>
        <a:p>
          <a:pPr>
            <a:defRPr lang="en-US" sz="1059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A238D6-A1C2-2144-9354-47BED2BF44A9}" type="doc">
      <dgm:prSet loTypeId="urn:microsoft.com/office/officeart/2005/8/layout/pyramid1" loCatId="" qsTypeId="urn:microsoft.com/office/officeart/2005/8/quickstyle/simple1" qsCatId="simple" csTypeId="urn:microsoft.com/office/officeart/2005/8/colors/accent3_3" csCatId="accent3" phldr="1"/>
      <dgm:spPr/>
    </dgm:pt>
    <dgm:pt modelId="{FD39EE35-AF55-9A4F-A2C5-14AFA7A15FEF}">
      <dgm:prSet phldrT="[Text]" custT="1"/>
      <dgm:spPr/>
      <dgm:t>
        <a:bodyPr/>
        <a:lstStyle/>
        <a:p>
          <a:pPr rtl="1"/>
          <a:r>
            <a:rPr lang="fa-IR" sz="1800" dirty="0">
              <a:latin typeface="X Yekan" panose="02000400000000000000" pitchFamily="2" charset="-78"/>
              <a:cs typeface="X Yekan" panose="02000400000000000000" pitchFamily="2" charset="-78"/>
            </a:rPr>
            <a:t>فناوری، فرهنگ، جامعه، سیاست داخلی ..</a:t>
          </a:r>
          <a:endParaRPr lang="en-GB" sz="1800" dirty="0">
            <a:latin typeface="X Yekan" panose="02000400000000000000" pitchFamily="2" charset="-78"/>
            <a:cs typeface="X Yekan" panose="02000400000000000000" pitchFamily="2" charset="-78"/>
          </a:endParaRPr>
        </a:p>
      </dgm:t>
    </dgm:pt>
    <dgm:pt modelId="{4D95E965-D7C5-A14B-AF63-C1A6B5932C05}" type="parTrans" cxnId="{6B49221A-99D0-264F-9546-59464C82A1BC}">
      <dgm:prSet/>
      <dgm:spPr/>
      <dgm:t>
        <a:bodyPr/>
        <a:lstStyle/>
        <a:p>
          <a:endParaRPr lang="en-GB" sz="2800">
            <a:latin typeface="X Yekan" panose="02000400000000000000" pitchFamily="2" charset="-78"/>
            <a:cs typeface="X Yekan" panose="02000400000000000000" pitchFamily="2" charset="-78"/>
          </a:endParaRPr>
        </a:p>
      </dgm:t>
    </dgm:pt>
    <dgm:pt modelId="{EABA12F8-8442-1F41-BE83-E63E5F00DDAB}" type="sibTrans" cxnId="{6B49221A-99D0-264F-9546-59464C82A1BC}">
      <dgm:prSet/>
      <dgm:spPr/>
      <dgm:t>
        <a:bodyPr/>
        <a:lstStyle/>
        <a:p>
          <a:endParaRPr lang="en-GB" sz="2800">
            <a:latin typeface="X Yekan" panose="02000400000000000000" pitchFamily="2" charset="-78"/>
            <a:cs typeface="X Yekan" panose="02000400000000000000" pitchFamily="2" charset="-78"/>
          </a:endParaRPr>
        </a:p>
      </dgm:t>
    </dgm:pt>
    <dgm:pt modelId="{9B8741AA-E19B-1B48-A9F4-EEC19FA565BD}">
      <dgm:prSet phldrT="[Text]" custT="1"/>
      <dgm:spPr/>
      <dgm:t>
        <a:bodyPr/>
        <a:lstStyle/>
        <a:p>
          <a:pPr rtl="1"/>
          <a:r>
            <a:rPr lang="fa-IR" sz="2800" dirty="0">
              <a:latin typeface="X Yekan" panose="02000400000000000000" pitchFamily="2" charset="-78"/>
              <a:cs typeface="X Yekan" panose="02000400000000000000" pitchFamily="2" charset="-78"/>
            </a:rPr>
            <a:t>اقتصاد</a:t>
          </a:r>
          <a:endParaRPr lang="en-GB" sz="2800" dirty="0">
            <a:latin typeface="X Yekan" panose="02000400000000000000" pitchFamily="2" charset="-78"/>
            <a:cs typeface="X Yekan" panose="02000400000000000000" pitchFamily="2" charset="-78"/>
          </a:endParaRPr>
        </a:p>
      </dgm:t>
    </dgm:pt>
    <dgm:pt modelId="{93271DE9-E128-954F-82F6-06EBF3CC0AB8}" type="parTrans" cxnId="{580EFF28-B316-AC40-80A9-13CCA7F11CE6}">
      <dgm:prSet/>
      <dgm:spPr/>
      <dgm:t>
        <a:bodyPr/>
        <a:lstStyle/>
        <a:p>
          <a:endParaRPr lang="en-GB" sz="2800">
            <a:latin typeface="X Yekan" panose="02000400000000000000" pitchFamily="2" charset="-78"/>
            <a:cs typeface="X Yekan" panose="02000400000000000000" pitchFamily="2" charset="-78"/>
          </a:endParaRPr>
        </a:p>
      </dgm:t>
    </dgm:pt>
    <dgm:pt modelId="{C73B1B26-2999-E740-BAE9-2D30E40DACD6}" type="sibTrans" cxnId="{580EFF28-B316-AC40-80A9-13CCA7F11CE6}">
      <dgm:prSet/>
      <dgm:spPr/>
      <dgm:t>
        <a:bodyPr/>
        <a:lstStyle/>
        <a:p>
          <a:endParaRPr lang="en-GB" sz="2800">
            <a:latin typeface="X Yekan" panose="02000400000000000000" pitchFamily="2" charset="-78"/>
            <a:cs typeface="X Yekan" panose="02000400000000000000" pitchFamily="2" charset="-78"/>
          </a:endParaRPr>
        </a:p>
      </dgm:t>
    </dgm:pt>
    <dgm:pt modelId="{ED4D7A8D-9AA8-374B-A196-A0FB40492757}">
      <dgm:prSet phldrT="[Text]" custT="1"/>
      <dgm:spPr/>
      <dgm:t>
        <a:bodyPr/>
        <a:lstStyle/>
        <a:p>
          <a:pPr rtl="1"/>
          <a:r>
            <a:rPr lang="fa-IR" sz="2800" dirty="0">
              <a:latin typeface="X Yekan" panose="02000400000000000000" pitchFamily="2" charset="-78"/>
              <a:cs typeface="X Yekan" panose="02000400000000000000" pitchFamily="2" charset="-78"/>
            </a:rPr>
            <a:t>ایدئولوژی مارکسیستی</a:t>
          </a:r>
          <a:endParaRPr lang="en-GB" sz="2800" dirty="0">
            <a:latin typeface="X Yekan" panose="02000400000000000000" pitchFamily="2" charset="-78"/>
            <a:cs typeface="X Yekan" panose="02000400000000000000" pitchFamily="2" charset="-78"/>
          </a:endParaRPr>
        </a:p>
      </dgm:t>
    </dgm:pt>
    <dgm:pt modelId="{AE3AFE6C-CC0E-8C4D-A48E-C9C5A172F41B}" type="parTrans" cxnId="{800F45C9-7D0D-704C-95D4-0F0CD7681ADB}">
      <dgm:prSet/>
      <dgm:spPr/>
      <dgm:t>
        <a:bodyPr/>
        <a:lstStyle/>
        <a:p>
          <a:endParaRPr lang="en-GB" sz="2800">
            <a:latin typeface="X Yekan" panose="02000400000000000000" pitchFamily="2" charset="-78"/>
            <a:cs typeface="X Yekan" panose="02000400000000000000" pitchFamily="2" charset="-78"/>
          </a:endParaRPr>
        </a:p>
      </dgm:t>
    </dgm:pt>
    <dgm:pt modelId="{01FA6A12-ACB2-714B-B2D2-F5A648AB579F}" type="sibTrans" cxnId="{800F45C9-7D0D-704C-95D4-0F0CD7681ADB}">
      <dgm:prSet/>
      <dgm:spPr/>
      <dgm:t>
        <a:bodyPr/>
        <a:lstStyle/>
        <a:p>
          <a:endParaRPr lang="en-GB" sz="2800">
            <a:latin typeface="X Yekan" panose="02000400000000000000" pitchFamily="2" charset="-78"/>
            <a:cs typeface="X Yekan" panose="02000400000000000000" pitchFamily="2" charset="-78"/>
          </a:endParaRPr>
        </a:p>
      </dgm:t>
    </dgm:pt>
    <dgm:pt modelId="{A5AF2BF8-89CE-D141-86A0-AC1A3BE56F5C}" type="pres">
      <dgm:prSet presAssocID="{0CA238D6-A1C2-2144-9354-47BED2BF44A9}" presName="Name0" presStyleCnt="0">
        <dgm:presLayoutVars>
          <dgm:dir/>
          <dgm:animLvl val="lvl"/>
          <dgm:resizeHandles val="exact"/>
        </dgm:presLayoutVars>
      </dgm:prSet>
      <dgm:spPr/>
    </dgm:pt>
    <dgm:pt modelId="{C57FC9D4-DA3A-B54B-A3A8-82BCF1B45642}" type="pres">
      <dgm:prSet presAssocID="{FD39EE35-AF55-9A4F-A2C5-14AFA7A15FEF}" presName="Name8" presStyleCnt="0"/>
      <dgm:spPr/>
    </dgm:pt>
    <dgm:pt modelId="{6FF6B670-4579-9B4D-A526-268213391E2D}" type="pres">
      <dgm:prSet presAssocID="{FD39EE35-AF55-9A4F-A2C5-14AFA7A15FEF}" presName="level" presStyleLbl="node1" presStyleIdx="0" presStyleCnt="3">
        <dgm:presLayoutVars>
          <dgm:chMax val="1"/>
          <dgm:bulletEnabled val="1"/>
        </dgm:presLayoutVars>
      </dgm:prSet>
      <dgm:spPr/>
    </dgm:pt>
    <dgm:pt modelId="{88F52325-809F-6D47-89FB-DAC61920E7EB}" type="pres">
      <dgm:prSet presAssocID="{FD39EE35-AF55-9A4F-A2C5-14AFA7A15F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1E0A034-C052-AF4D-8B07-1D3199FB3E32}" type="pres">
      <dgm:prSet presAssocID="{9B8741AA-E19B-1B48-A9F4-EEC19FA565BD}" presName="Name8" presStyleCnt="0"/>
      <dgm:spPr/>
    </dgm:pt>
    <dgm:pt modelId="{3DEDECD4-EBE2-744E-8A34-EC6537DC5C5E}" type="pres">
      <dgm:prSet presAssocID="{9B8741AA-E19B-1B48-A9F4-EEC19FA565BD}" presName="level" presStyleLbl="node1" presStyleIdx="1" presStyleCnt="3">
        <dgm:presLayoutVars>
          <dgm:chMax val="1"/>
          <dgm:bulletEnabled val="1"/>
        </dgm:presLayoutVars>
      </dgm:prSet>
      <dgm:spPr/>
    </dgm:pt>
    <dgm:pt modelId="{8EEA8C1E-6C46-F541-B19F-69E32E3EF0FC}" type="pres">
      <dgm:prSet presAssocID="{9B8741AA-E19B-1B48-A9F4-EEC19FA565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0E2C69A-36BB-1547-9143-3C949C988F44}" type="pres">
      <dgm:prSet presAssocID="{ED4D7A8D-9AA8-374B-A196-A0FB40492757}" presName="Name8" presStyleCnt="0"/>
      <dgm:spPr/>
    </dgm:pt>
    <dgm:pt modelId="{11C8FC1B-7C54-0A49-B3E2-648240813A6C}" type="pres">
      <dgm:prSet presAssocID="{ED4D7A8D-9AA8-374B-A196-A0FB40492757}" presName="level" presStyleLbl="node1" presStyleIdx="2" presStyleCnt="3">
        <dgm:presLayoutVars>
          <dgm:chMax val="1"/>
          <dgm:bulletEnabled val="1"/>
        </dgm:presLayoutVars>
      </dgm:prSet>
      <dgm:spPr/>
    </dgm:pt>
    <dgm:pt modelId="{72E86C89-3F8A-7941-BD0E-EA9A7CA253B4}" type="pres">
      <dgm:prSet presAssocID="{ED4D7A8D-9AA8-374B-A196-A0FB4049275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CA1FD16-9F5E-B84F-B659-21063C8A34CC}" type="presOf" srcId="{9B8741AA-E19B-1B48-A9F4-EEC19FA565BD}" destId="{3DEDECD4-EBE2-744E-8A34-EC6537DC5C5E}" srcOrd="0" destOrd="0" presId="urn:microsoft.com/office/officeart/2005/8/layout/pyramid1"/>
    <dgm:cxn modelId="{6B49221A-99D0-264F-9546-59464C82A1BC}" srcId="{0CA238D6-A1C2-2144-9354-47BED2BF44A9}" destId="{FD39EE35-AF55-9A4F-A2C5-14AFA7A15FEF}" srcOrd="0" destOrd="0" parTransId="{4D95E965-D7C5-A14B-AF63-C1A6B5932C05}" sibTransId="{EABA12F8-8442-1F41-BE83-E63E5F00DDAB}"/>
    <dgm:cxn modelId="{2B23B11A-D6D9-194B-9FCA-1EF14D4DBF69}" type="presOf" srcId="{FD39EE35-AF55-9A4F-A2C5-14AFA7A15FEF}" destId="{88F52325-809F-6D47-89FB-DAC61920E7EB}" srcOrd="1" destOrd="0" presId="urn:microsoft.com/office/officeart/2005/8/layout/pyramid1"/>
    <dgm:cxn modelId="{580EFF28-B316-AC40-80A9-13CCA7F11CE6}" srcId="{0CA238D6-A1C2-2144-9354-47BED2BF44A9}" destId="{9B8741AA-E19B-1B48-A9F4-EEC19FA565BD}" srcOrd="1" destOrd="0" parTransId="{93271DE9-E128-954F-82F6-06EBF3CC0AB8}" sibTransId="{C73B1B26-2999-E740-BAE9-2D30E40DACD6}"/>
    <dgm:cxn modelId="{7D7E46A0-22C7-6545-8EBE-538126074DED}" type="presOf" srcId="{9B8741AA-E19B-1B48-A9F4-EEC19FA565BD}" destId="{8EEA8C1E-6C46-F541-B19F-69E32E3EF0FC}" srcOrd="1" destOrd="0" presId="urn:microsoft.com/office/officeart/2005/8/layout/pyramid1"/>
    <dgm:cxn modelId="{693C55C0-BB17-9D47-AA1A-B03E3258FC81}" type="presOf" srcId="{FD39EE35-AF55-9A4F-A2C5-14AFA7A15FEF}" destId="{6FF6B670-4579-9B4D-A526-268213391E2D}" srcOrd="0" destOrd="0" presId="urn:microsoft.com/office/officeart/2005/8/layout/pyramid1"/>
    <dgm:cxn modelId="{800F45C9-7D0D-704C-95D4-0F0CD7681ADB}" srcId="{0CA238D6-A1C2-2144-9354-47BED2BF44A9}" destId="{ED4D7A8D-9AA8-374B-A196-A0FB40492757}" srcOrd="2" destOrd="0" parTransId="{AE3AFE6C-CC0E-8C4D-A48E-C9C5A172F41B}" sibTransId="{01FA6A12-ACB2-714B-B2D2-F5A648AB579F}"/>
    <dgm:cxn modelId="{B874C8D2-38B5-984D-826E-AC1D1420E5FD}" type="presOf" srcId="{ED4D7A8D-9AA8-374B-A196-A0FB40492757}" destId="{11C8FC1B-7C54-0A49-B3E2-648240813A6C}" srcOrd="0" destOrd="0" presId="urn:microsoft.com/office/officeart/2005/8/layout/pyramid1"/>
    <dgm:cxn modelId="{790F87DE-BBB5-C84E-8972-9687A83D1532}" type="presOf" srcId="{ED4D7A8D-9AA8-374B-A196-A0FB40492757}" destId="{72E86C89-3F8A-7941-BD0E-EA9A7CA253B4}" srcOrd="1" destOrd="0" presId="urn:microsoft.com/office/officeart/2005/8/layout/pyramid1"/>
    <dgm:cxn modelId="{B02016E7-478A-3E42-A383-28D3C5198C6F}" type="presOf" srcId="{0CA238D6-A1C2-2144-9354-47BED2BF44A9}" destId="{A5AF2BF8-89CE-D141-86A0-AC1A3BE56F5C}" srcOrd="0" destOrd="0" presId="urn:microsoft.com/office/officeart/2005/8/layout/pyramid1"/>
    <dgm:cxn modelId="{35DDAE54-0C21-AA4D-9580-2DE07D52EFF4}" type="presParOf" srcId="{A5AF2BF8-89CE-D141-86A0-AC1A3BE56F5C}" destId="{C57FC9D4-DA3A-B54B-A3A8-82BCF1B45642}" srcOrd="0" destOrd="0" presId="urn:microsoft.com/office/officeart/2005/8/layout/pyramid1"/>
    <dgm:cxn modelId="{FF8BCBC1-0855-2D4E-902C-12C901089C87}" type="presParOf" srcId="{C57FC9D4-DA3A-B54B-A3A8-82BCF1B45642}" destId="{6FF6B670-4579-9B4D-A526-268213391E2D}" srcOrd="0" destOrd="0" presId="urn:microsoft.com/office/officeart/2005/8/layout/pyramid1"/>
    <dgm:cxn modelId="{80AAD3B4-9A09-6D4D-ACDB-0C84E63BA20F}" type="presParOf" srcId="{C57FC9D4-DA3A-B54B-A3A8-82BCF1B45642}" destId="{88F52325-809F-6D47-89FB-DAC61920E7EB}" srcOrd="1" destOrd="0" presId="urn:microsoft.com/office/officeart/2005/8/layout/pyramid1"/>
    <dgm:cxn modelId="{DD8C4976-0F08-A84A-928F-220C8C5AE76F}" type="presParOf" srcId="{A5AF2BF8-89CE-D141-86A0-AC1A3BE56F5C}" destId="{71E0A034-C052-AF4D-8B07-1D3199FB3E32}" srcOrd="1" destOrd="0" presId="urn:microsoft.com/office/officeart/2005/8/layout/pyramid1"/>
    <dgm:cxn modelId="{A8AB7144-407F-3146-BA8B-F9743FB4223B}" type="presParOf" srcId="{71E0A034-C052-AF4D-8B07-1D3199FB3E32}" destId="{3DEDECD4-EBE2-744E-8A34-EC6537DC5C5E}" srcOrd="0" destOrd="0" presId="urn:microsoft.com/office/officeart/2005/8/layout/pyramid1"/>
    <dgm:cxn modelId="{3F218F5D-F2B2-FA40-A5ED-7754F62005CB}" type="presParOf" srcId="{71E0A034-C052-AF4D-8B07-1D3199FB3E32}" destId="{8EEA8C1E-6C46-F541-B19F-69E32E3EF0FC}" srcOrd="1" destOrd="0" presId="urn:microsoft.com/office/officeart/2005/8/layout/pyramid1"/>
    <dgm:cxn modelId="{F7F09A96-D813-8A44-9B1E-D9D7966DB5E9}" type="presParOf" srcId="{A5AF2BF8-89CE-D141-86A0-AC1A3BE56F5C}" destId="{90E2C69A-36BB-1547-9143-3C949C988F44}" srcOrd="2" destOrd="0" presId="urn:microsoft.com/office/officeart/2005/8/layout/pyramid1"/>
    <dgm:cxn modelId="{71831BE8-9CEE-9049-8024-000D3456745F}" type="presParOf" srcId="{90E2C69A-36BB-1547-9143-3C949C988F44}" destId="{11C8FC1B-7C54-0A49-B3E2-648240813A6C}" srcOrd="0" destOrd="0" presId="urn:microsoft.com/office/officeart/2005/8/layout/pyramid1"/>
    <dgm:cxn modelId="{95EEB20B-5779-1F41-B63C-E6F2F33AEC3A}" type="presParOf" srcId="{90E2C69A-36BB-1547-9143-3C949C988F44}" destId="{72E86C89-3F8A-7941-BD0E-EA9A7CA253B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A238D6-A1C2-2144-9354-47BED2BF44A9}" type="doc">
      <dgm:prSet loTypeId="urn:microsoft.com/office/officeart/2005/8/layout/pyramid1" loCatId="" qsTypeId="urn:microsoft.com/office/officeart/2005/8/quickstyle/simple1" qsCatId="simple" csTypeId="urn:microsoft.com/office/officeart/2005/8/colors/accent3_3" csCatId="accent3" phldr="1"/>
      <dgm:spPr/>
    </dgm:pt>
    <dgm:pt modelId="{FD39EE35-AF55-9A4F-A2C5-14AFA7A15FEF}">
      <dgm:prSet phldrT="[Text]" custT="1"/>
      <dgm:spPr/>
      <dgm:t>
        <a:bodyPr/>
        <a:lstStyle/>
        <a:p>
          <a:pPr rtl="1"/>
          <a:r>
            <a:rPr lang="fa-IR" sz="1800" dirty="0">
              <a:latin typeface="X Yekan" panose="02000400000000000000" pitchFamily="2" charset="-78"/>
              <a:cs typeface="X Yekan" panose="02000400000000000000" pitchFamily="2" charset="-78"/>
            </a:rPr>
            <a:t>فناوری، اقتصاد، جامعه، سیاست داخلی ..</a:t>
          </a:r>
          <a:endParaRPr lang="en-GB" sz="1800" dirty="0">
            <a:latin typeface="X Yekan" panose="02000400000000000000" pitchFamily="2" charset="-78"/>
            <a:cs typeface="X Yekan" panose="02000400000000000000" pitchFamily="2" charset="-78"/>
          </a:endParaRPr>
        </a:p>
      </dgm:t>
    </dgm:pt>
    <dgm:pt modelId="{4D95E965-D7C5-A14B-AF63-C1A6B5932C05}" type="parTrans" cxnId="{6B49221A-99D0-264F-9546-59464C82A1BC}">
      <dgm:prSet/>
      <dgm:spPr/>
      <dgm:t>
        <a:bodyPr/>
        <a:lstStyle/>
        <a:p>
          <a:endParaRPr lang="en-GB" sz="2800">
            <a:latin typeface="X Yekan" panose="02000400000000000000" pitchFamily="2" charset="-78"/>
            <a:cs typeface="X Yekan" panose="02000400000000000000" pitchFamily="2" charset="-78"/>
          </a:endParaRPr>
        </a:p>
      </dgm:t>
    </dgm:pt>
    <dgm:pt modelId="{EABA12F8-8442-1F41-BE83-E63E5F00DDAB}" type="sibTrans" cxnId="{6B49221A-99D0-264F-9546-59464C82A1BC}">
      <dgm:prSet/>
      <dgm:spPr/>
      <dgm:t>
        <a:bodyPr/>
        <a:lstStyle/>
        <a:p>
          <a:endParaRPr lang="en-GB" sz="2800">
            <a:latin typeface="X Yekan" panose="02000400000000000000" pitchFamily="2" charset="-78"/>
            <a:cs typeface="X Yekan" panose="02000400000000000000" pitchFamily="2" charset="-78"/>
          </a:endParaRPr>
        </a:p>
      </dgm:t>
    </dgm:pt>
    <dgm:pt modelId="{9B8741AA-E19B-1B48-A9F4-EEC19FA565BD}">
      <dgm:prSet phldrT="[Text]" custT="1"/>
      <dgm:spPr/>
      <dgm:t>
        <a:bodyPr/>
        <a:lstStyle/>
        <a:p>
          <a:pPr rtl="1"/>
          <a:r>
            <a:rPr lang="fa-IR" sz="2800" dirty="0">
              <a:latin typeface="X Yekan" panose="02000400000000000000" pitchFamily="2" charset="-78"/>
              <a:cs typeface="X Yekan" panose="02000400000000000000" pitchFamily="2" charset="-78"/>
            </a:rPr>
            <a:t>فرهنگ</a:t>
          </a:r>
          <a:endParaRPr lang="en-GB" sz="2800" dirty="0">
            <a:latin typeface="X Yekan" panose="02000400000000000000" pitchFamily="2" charset="-78"/>
            <a:cs typeface="X Yekan" panose="02000400000000000000" pitchFamily="2" charset="-78"/>
          </a:endParaRPr>
        </a:p>
      </dgm:t>
    </dgm:pt>
    <dgm:pt modelId="{93271DE9-E128-954F-82F6-06EBF3CC0AB8}" type="parTrans" cxnId="{580EFF28-B316-AC40-80A9-13CCA7F11CE6}">
      <dgm:prSet/>
      <dgm:spPr/>
      <dgm:t>
        <a:bodyPr/>
        <a:lstStyle/>
        <a:p>
          <a:endParaRPr lang="en-GB" sz="2800">
            <a:latin typeface="X Yekan" panose="02000400000000000000" pitchFamily="2" charset="-78"/>
            <a:cs typeface="X Yekan" panose="02000400000000000000" pitchFamily="2" charset="-78"/>
          </a:endParaRPr>
        </a:p>
      </dgm:t>
    </dgm:pt>
    <dgm:pt modelId="{C73B1B26-2999-E740-BAE9-2D30E40DACD6}" type="sibTrans" cxnId="{580EFF28-B316-AC40-80A9-13CCA7F11CE6}">
      <dgm:prSet/>
      <dgm:spPr/>
      <dgm:t>
        <a:bodyPr/>
        <a:lstStyle/>
        <a:p>
          <a:endParaRPr lang="en-GB" sz="2800">
            <a:latin typeface="X Yekan" panose="02000400000000000000" pitchFamily="2" charset="-78"/>
            <a:cs typeface="X Yekan" panose="02000400000000000000" pitchFamily="2" charset="-78"/>
          </a:endParaRPr>
        </a:p>
      </dgm:t>
    </dgm:pt>
    <dgm:pt modelId="{ED4D7A8D-9AA8-374B-A196-A0FB40492757}">
      <dgm:prSet phldrT="[Text]" custT="1"/>
      <dgm:spPr/>
      <dgm:t>
        <a:bodyPr/>
        <a:lstStyle/>
        <a:p>
          <a:pPr rtl="1"/>
          <a:r>
            <a:rPr lang="fa-IR" sz="2800" dirty="0">
              <a:latin typeface="X Yekan" panose="02000400000000000000" pitchFamily="2" charset="-78"/>
              <a:cs typeface="X Yekan" panose="02000400000000000000" pitchFamily="2" charset="-78"/>
            </a:rPr>
            <a:t>ایدئولوژی مارکسیستی</a:t>
          </a:r>
          <a:endParaRPr lang="en-GB" sz="2800" dirty="0">
            <a:latin typeface="X Yekan" panose="02000400000000000000" pitchFamily="2" charset="-78"/>
            <a:cs typeface="X Yekan" panose="02000400000000000000" pitchFamily="2" charset="-78"/>
          </a:endParaRPr>
        </a:p>
      </dgm:t>
    </dgm:pt>
    <dgm:pt modelId="{AE3AFE6C-CC0E-8C4D-A48E-C9C5A172F41B}" type="parTrans" cxnId="{800F45C9-7D0D-704C-95D4-0F0CD7681ADB}">
      <dgm:prSet/>
      <dgm:spPr/>
      <dgm:t>
        <a:bodyPr/>
        <a:lstStyle/>
        <a:p>
          <a:endParaRPr lang="en-GB" sz="2800">
            <a:latin typeface="X Yekan" panose="02000400000000000000" pitchFamily="2" charset="-78"/>
            <a:cs typeface="X Yekan" panose="02000400000000000000" pitchFamily="2" charset="-78"/>
          </a:endParaRPr>
        </a:p>
      </dgm:t>
    </dgm:pt>
    <dgm:pt modelId="{01FA6A12-ACB2-714B-B2D2-F5A648AB579F}" type="sibTrans" cxnId="{800F45C9-7D0D-704C-95D4-0F0CD7681ADB}">
      <dgm:prSet/>
      <dgm:spPr/>
      <dgm:t>
        <a:bodyPr/>
        <a:lstStyle/>
        <a:p>
          <a:endParaRPr lang="en-GB" sz="2800">
            <a:latin typeface="X Yekan" panose="02000400000000000000" pitchFamily="2" charset="-78"/>
            <a:cs typeface="X Yekan" panose="02000400000000000000" pitchFamily="2" charset="-78"/>
          </a:endParaRPr>
        </a:p>
      </dgm:t>
    </dgm:pt>
    <dgm:pt modelId="{A5AF2BF8-89CE-D141-86A0-AC1A3BE56F5C}" type="pres">
      <dgm:prSet presAssocID="{0CA238D6-A1C2-2144-9354-47BED2BF44A9}" presName="Name0" presStyleCnt="0">
        <dgm:presLayoutVars>
          <dgm:dir/>
          <dgm:animLvl val="lvl"/>
          <dgm:resizeHandles val="exact"/>
        </dgm:presLayoutVars>
      </dgm:prSet>
      <dgm:spPr/>
    </dgm:pt>
    <dgm:pt modelId="{C57FC9D4-DA3A-B54B-A3A8-82BCF1B45642}" type="pres">
      <dgm:prSet presAssocID="{FD39EE35-AF55-9A4F-A2C5-14AFA7A15FEF}" presName="Name8" presStyleCnt="0"/>
      <dgm:spPr/>
    </dgm:pt>
    <dgm:pt modelId="{6FF6B670-4579-9B4D-A526-268213391E2D}" type="pres">
      <dgm:prSet presAssocID="{FD39EE35-AF55-9A4F-A2C5-14AFA7A15FEF}" presName="level" presStyleLbl="node1" presStyleIdx="0" presStyleCnt="3">
        <dgm:presLayoutVars>
          <dgm:chMax val="1"/>
          <dgm:bulletEnabled val="1"/>
        </dgm:presLayoutVars>
      </dgm:prSet>
      <dgm:spPr/>
    </dgm:pt>
    <dgm:pt modelId="{88F52325-809F-6D47-89FB-DAC61920E7EB}" type="pres">
      <dgm:prSet presAssocID="{FD39EE35-AF55-9A4F-A2C5-14AFA7A15F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1E0A034-C052-AF4D-8B07-1D3199FB3E32}" type="pres">
      <dgm:prSet presAssocID="{9B8741AA-E19B-1B48-A9F4-EEC19FA565BD}" presName="Name8" presStyleCnt="0"/>
      <dgm:spPr/>
    </dgm:pt>
    <dgm:pt modelId="{3DEDECD4-EBE2-744E-8A34-EC6537DC5C5E}" type="pres">
      <dgm:prSet presAssocID="{9B8741AA-E19B-1B48-A9F4-EEC19FA565BD}" presName="level" presStyleLbl="node1" presStyleIdx="1" presStyleCnt="3">
        <dgm:presLayoutVars>
          <dgm:chMax val="1"/>
          <dgm:bulletEnabled val="1"/>
        </dgm:presLayoutVars>
      </dgm:prSet>
      <dgm:spPr/>
    </dgm:pt>
    <dgm:pt modelId="{8EEA8C1E-6C46-F541-B19F-69E32E3EF0FC}" type="pres">
      <dgm:prSet presAssocID="{9B8741AA-E19B-1B48-A9F4-EEC19FA565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0E2C69A-36BB-1547-9143-3C949C988F44}" type="pres">
      <dgm:prSet presAssocID="{ED4D7A8D-9AA8-374B-A196-A0FB40492757}" presName="Name8" presStyleCnt="0"/>
      <dgm:spPr/>
    </dgm:pt>
    <dgm:pt modelId="{11C8FC1B-7C54-0A49-B3E2-648240813A6C}" type="pres">
      <dgm:prSet presAssocID="{ED4D7A8D-9AA8-374B-A196-A0FB40492757}" presName="level" presStyleLbl="node1" presStyleIdx="2" presStyleCnt="3">
        <dgm:presLayoutVars>
          <dgm:chMax val="1"/>
          <dgm:bulletEnabled val="1"/>
        </dgm:presLayoutVars>
      </dgm:prSet>
      <dgm:spPr/>
    </dgm:pt>
    <dgm:pt modelId="{72E86C89-3F8A-7941-BD0E-EA9A7CA253B4}" type="pres">
      <dgm:prSet presAssocID="{ED4D7A8D-9AA8-374B-A196-A0FB4049275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CA1FD16-9F5E-B84F-B659-21063C8A34CC}" type="presOf" srcId="{9B8741AA-E19B-1B48-A9F4-EEC19FA565BD}" destId="{3DEDECD4-EBE2-744E-8A34-EC6537DC5C5E}" srcOrd="0" destOrd="0" presId="urn:microsoft.com/office/officeart/2005/8/layout/pyramid1"/>
    <dgm:cxn modelId="{6B49221A-99D0-264F-9546-59464C82A1BC}" srcId="{0CA238D6-A1C2-2144-9354-47BED2BF44A9}" destId="{FD39EE35-AF55-9A4F-A2C5-14AFA7A15FEF}" srcOrd="0" destOrd="0" parTransId="{4D95E965-D7C5-A14B-AF63-C1A6B5932C05}" sibTransId="{EABA12F8-8442-1F41-BE83-E63E5F00DDAB}"/>
    <dgm:cxn modelId="{2B23B11A-D6D9-194B-9FCA-1EF14D4DBF69}" type="presOf" srcId="{FD39EE35-AF55-9A4F-A2C5-14AFA7A15FEF}" destId="{88F52325-809F-6D47-89FB-DAC61920E7EB}" srcOrd="1" destOrd="0" presId="urn:microsoft.com/office/officeart/2005/8/layout/pyramid1"/>
    <dgm:cxn modelId="{580EFF28-B316-AC40-80A9-13CCA7F11CE6}" srcId="{0CA238D6-A1C2-2144-9354-47BED2BF44A9}" destId="{9B8741AA-E19B-1B48-A9F4-EEC19FA565BD}" srcOrd="1" destOrd="0" parTransId="{93271DE9-E128-954F-82F6-06EBF3CC0AB8}" sibTransId="{C73B1B26-2999-E740-BAE9-2D30E40DACD6}"/>
    <dgm:cxn modelId="{7D7E46A0-22C7-6545-8EBE-538126074DED}" type="presOf" srcId="{9B8741AA-E19B-1B48-A9F4-EEC19FA565BD}" destId="{8EEA8C1E-6C46-F541-B19F-69E32E3EF0FC}" srcOrd="1" destOrd="0" presId="urn:microsoft.com/office/officeart/2005/8/layout/pyramid1"/>
    <dgm:cxn modelId="{693C55C0-BB17-9D47-AA1A-B03E3258FC81}" type="presOf" srcId="{FD39EE35-AF55-9A4F-A2C5-14AFA7A15FEF}" destId="{6FF6B670-4579-9B4D-A526-268213391E2D}" srcOrd="0" destOrd="0" presId="urn:microsoft.com/office/officeart/2005/8/layout/pyramid1"/>
    <dgm:cxn modelId="{800F45C9-7D0D-704C-95D4-0F0CD7681ADB}" srcId="{0CA238D6-A1C2-2144-9354-47BED2BF44A9}" destId="{ED4D7A8D-9AA8-374B-A196-A0FB40492757}" srcOrd="2" destOrd="0" parTransId="{AE3AFE6C-CC0E-8C4D-A48E-C9C5A172F41B}" sibTransId="{01FA6A12-ACB2-714B-B2D2-F5A648AB579F}"/>
    <dgm:cxn modelId="{B874C8D2-38B5-984D-826E-AC1D1420E5FD}" type="presOf" srcId="{ED4D7A8D-9AA8-374B-A196-A0FB40492757}" destId="{11C8FC1B-7C54-0A49-B3E2-648240813A6C}" srcOrd="0" destOrd="0" presId="urn:microsoft.com/office/officeart/2005/8/layout/pyramid1"/>
    <dgm:cxn modelId="{790F87DE-BBB5-C84E-8972-9687A83D1532}" type="presOf" srcId="{ED4D7A8D-9AA8-374B-A196-A0FB40492757}" destId="{72E86C89-3F8A-7941-BD0E-EA9A7CA253B4}" srcOrd="1" destOrd="0" presId="urn:microsoft.com/office/officeart/2005/8/layout/pyramid1"/>
    <dgm:cxn modelId="{B02016E7-478A-3E42-A383-28D3C5198C6F}" type="presOf" srcId="{0CA238D6-A1C2-2144-9354-47BED2BF44A9}" destId="{A5AF2BF8-89CE-D141-86A0-AC1A3BE56F5C}" srcOrd="0" destOrd="0" presId="urn:microsoft.com/office/officeart/2005/8/layout/pyramid1"/>
    <dgm:cxn modelId="{35DDAE54-0C21-AA4D-9580-2DE07D52EFF4}" type="presParOf" srcId="{A5AF2BF8-89CE-D141-86A0-AC1A3BE56F5C}" destId="{C57FC9D4-DA3A-B54B-A3A8-82BCF1B45642}" srcOrd="0" destOrd="0" presId="urn:microsoft.com/office/officeart/2005/8/layout/pyramid1"/>
    <dgm:cxn modelId="{FF8BCBC1-0855-2D4E-902C-12C901089C87}" type="presParOf" srcId="{C57FC9D4-DA3A-B54B-A3A8-82BCF1B45642}" destId="{6FF6B670-4579-9B4D-A526-268213391E2D}" srcOrd="0" destOrd="0" presId="urn:microsoft.com/office/officeart/2005/8/layout/pyramid1"/>
    <dgm:cxn modelId="{80AAD3B4-9A09-6D4D-ACDB-0C84E63BA20F}" type="presParOf" srcId="{C57FC9D4-DA3A-B54B-A3A8-82BCF1B45642}" destId="{88F52325-809F-6D47-89FB-DAC61920E7EB}" srcOrd="1" destOrd="0" presId="urn:microsoft.com/office/officeart/2005/8/layout/pyramid1"/>
    <dgm:cxn modelId="{DD8C4976-0F08-A84A-928F-220C8C5AE76F}" type="presParOf" srcId="{A5AF2BF8-89CE-D141-86A0-AC1A3BE56F5C}" destId="{71E0A034-C052-AF4D-8B07-1D3199FB3E32}" srcOrd="1" destOrd="0" presId="urn:microsoft.com/office/officeart/2005/8/layout/pyramid1"/>
    <dgm:cxn modelId="{A8AB7144-407F-3146-BA8B-F9743FB4223B}" type="presParOf" srcId="{71E0A034-C052-AF4D-8B07-1D3199FB3E32}" destId="{3DEDECD4-EBE2-744E-8A34-EC6537DC5C5E}" srcOrd="0" destOrd="0" presId="urn:microsoft.com/office/officeart/2005/8/layout/pyramid1"/>
    <dgm:cxn modelId="{3F218F5D-F2B2-FA40-A5ED-7754F62005CB}" type="presParOf" srcId="{71E0A034-C052-AF4D-8B07-1D3199FB3E32}" destId="{8EEA8C1E-6C46-F541-B19F-69E32E3EF0FC}" srcOrd="1" destOrd="0" presId="urn:microsoft.com/office/officeart/2005/8/layout/pyramid1"/>
    <dgm:cxn modelId="{F7F09A96-D813-8A44-9B1E-D9D7966DB5E9}" type="presParOf" srcId="{A5AF2BF8-89CE-D141-86A0-AC1A3BE56F5C}" destId="{90E2C69A-36BB-1547-9143-3C949C988F44}" srcOrd="2" destOrd="0" presId="urn:microsoft.com/office/officeart/2005/8/layout/pyramid1"/>
    <dgm:cxn modelId="{71831BE8-9CEE-9049-8024-000D3456745F}" type="presParOf" srcId="{90E2C69A-36BB-1547-9143-3C949C988F44}" destId="{11C8FC1B-7C54-0A49-B3E2-648240813A6C}" srcOrd="0" destOrd="0" presId="urn:microsoft.com/office/officeart/2005/8/layout/pyramid1"/>
    <dgm:cxn modelId="{95EEB20B-5779-1F41-B63C-E6F2F33AEC3A}" type="presParOf" srcId="{90E2C69A-36BB-1547-9143-3C949C988F44}" destId="{72E86C89-3F8A-7941-BD0E-EA9A7CA253B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6B670-4579-9B4D-A526-268213391E2D}">
      <dsp:nvSpPr>
        <dsp:cNvPr id="0" name=""/>
        <dsp:cNvSpPr/>
      </dsp:nvSpPr>
      <dsp:spPr>
        <a:xfrm>
          <a:off x="1452087" y="0"/>
          <a:ext cx="1452087" cy="864081"/>
        </a:xfrm>
        <a:prstGeom prst="trapezoid">
          <a:avLst>
            <a:gd name="adj" fmla="val 84025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latin typeface="X Yekan" panose="02000400000000000000" pitchFamily="2" charset="-78"/>
              <a:cs typeface="X Yekan" panose="02000400000000000000" pitchFamily="2" charset="-78"/>
            </a:rPr>
            <a:t>فناوری، فرهنگ، جامعه، سیاست داخلی ..</a:t>
          </a:r>
          <a:endParaRPr lang="en-GB" sz="1800" kern="1200" dirty="0">
            <a:latin typeface="X Yekan" panose="02000400000000000000" pitchFamily="2" charset="-78"/>
            <a:cs typeface="X Yekan" panose="02000400000000000000" pitchFamily="2" charset="-78"/>
          </a:endParaRPr>
        </a:p>
      </dsp:txBody>
      <dsp:txXfrm>
        <a:off x="1452087" y="0"/>
        <a:ext cx="1452087" cy="864081"/>
      </dsp:txXfrm>
    </dsp:sp>
    <dsp:sp modelId="{3DEDECD4-EBE2-744E-8A34-EC6537DC5C5E}">
      <dsp:nvSpPr>
        <dsp:cNvPr id="0" name=""/>
        <dsp:cNvSpPr/>
      </dsp:nvSpPr>
      <dsp:spPr>
        <a:xfrm>
          <a:off x="726043" y="864081"/>
          <a:ext cx="2904174" cy="864081"/>
        </a:xfrm>
        <a:prstGeom prst="trapezoid">
          <a:avLst>
            <a:gd name="adj" fmla="val 84025"/>
          </a:avLst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latin typeface="X Yekan" panose="02000400000000000000" pitchFamily="2" charset="-78"/>
              <a:cs typeface="X Yekan" panose="02000400000000000000" pitchFamily="2" charset="-78"/>
            </a:rPr>
            <a:t>اقتصاد</a:t>
          </a:r>
          <a:endParaRPr lang="en-GB" sz="2800" kern="1200" dirty="0">
            <a:latin typeface="X Yekan" panose="02000400000000000000" pitchFamily="2" charset="-78"/>
            <a:cs typeface="X Yekan" panose="02000400000000000000" pitchFamily="2" charset="-78"/>
          </a:endParaRPr>
        </a:p>
      </dsp:txBody>
      <dsp:txXfrm>
        <a:off x="1234274" y="864081"/>
        <a:ext cx="1887713" cy="864081"/>
      </dsp:txXfrm>
    </dsp:sp>
    <dsp:sp modelId="{11C8FC1B-7C54-0A49-B3E2-648240813A6C}">
      <dsp:nvSpPr>
        <dsp:cNvPr id="0" name=""/>
        <dsp:cNvSpPr/>
      </dsp:nvSpPr>
      <dsp:spPr>
        <a:xfrm>
          <a:off x="0" y="1728163"/>
          <a:ext cx="4356262" cy="864081"/>
        </a:xfrm>
        <a:prstGeom prst="trapezoid">
          <a:avLst>
            <a:gd name="adj" fmla="val 84025"/>
          </a:avLst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latin typeface="X Yekan" panose="02000400000000000000" pitchFamily="2" charset="-78"/>
              <a:cs typeface="X Yekan" panose="02000400000000000000" pitchFamily="2" charset="-78"/>
            </a:rPr>
            <a:t>ایدئولوژی مارکسیستی</a:t>
          </a:r>
          <a:endParaRPr lang="en-GB" sz="2800" kern="1200" dirty="0">
            <a:latin typeface="X Yekan" panose="02000400000000000000" pitchFamily="2" charset="-78"/>
            <a:cs typeface="X Yekan" panose="02000400000000000000" pitchFamily="2" charset="-78"/>
          </a:endParaRPr>
        </a:p>
      </dsp:txBody>
      <dsp:txXfrm>
        <a:off x="762345" y="1728163"/>
        <a:ext cx="2831570" cy="864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6B670-4579-9B4D-A526-268213391E2D}">
      <dsp:nvSpPr>
        <dsp:cNvPr id="0" name=""/>
        <dsp:cNvSpPr/>
      </dsp:nvSpPr>
      <dsp:spPr>
        <a:xfrm>
          <a:off x="1444890" y="0"/>
          <a:ext cx="1444890" cy="864081"/>
        </a:xfrm>
        <a:prstGeom prst="trapezoid">
          <a:avLst>
            <a:gd name="adj" fmla="val 83608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latin typeface="X Yekan" panose="02000400000000000000" pitchFamily="2" charset="-78"/>
              <a:cs typeface="X Yekan" panose="02000400000000000000" pitchFamily="2" charset="-78"/>
            </a:rPr>
            <a:t>فناوری، اقتصاد، جامعه، سیاست داخلی ..</a:t>
          </a:r>
          <a:endParaRPr lang="en-GB" sz="1800" kern="1200" dirty="0">
            <a:latin typeface="X Yekan" panose="02000400000000000000" pitchFamily="2" charset="-78"/>
            <a:cs typeface="X Yekan" panose="02000400000000000000" pitchFamily="2" charset="-78"/>
          </a:endParaRPr>
        </a:p>
      </dsp:txBody>
      <dsp:txXfrm>
        <a:off x="1444890" y="0"/>
        <a:ext cx="1444890" cy="864081"/>
      </dsp:txXfrm>
    </dsp:sp>
    <dsp:sp modelId="{3DEDECD4-EBE2-744E-8A34-EC6537DC5C5E}">
      <dsp:nvSpPr>
        <dsp:cNvPr id="0" name=""/>
        <dsp:cNvSpPr/>
      </dsp:nvSpPr>
      <dsp:spPr>
        <a:xfrm>
          <a:off x="722445" y="864081"/>
          <a:ext cx="2889781" cy="864081"/>
        </a:xfrm>
        <a:prstGeom prst="trapezoid">
          <a:avLst>
            <a:gd name="adj" fmla="val 83608"/>
          </a:avLst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latin typeface="X Yekan" panose="02000400000000000000" pitchFamily="2" charset="-78"/>
              <a:cs typeface="X Yekan" panose="02000400000000000000" pitchFamily="2" charset="-78"/>
            </a:rPr>
            <a:t>فرهنگ</a:t>
          </a:r>
          <a:endParaRPr lang="en-GB" sz="2800" kern="1200" dirty="0">
            <a:latin typeface="X Yekan" panose="02000400000000000000" pitchFamily="2" charset="-78"/>
            <a:cs typeface="X Yekan" panose="02000400000000000000" pitchFamily="2" charset="-78"/>
          </a:endParaRPr>
        </a:p>
      </dsp:txBody>
      <dsp:txXfrm>
        <a:off x="1228157" y="864081"/>
        <a:ext cx="1878357" cy="864081"/>
      </dsp:txXfrm>
    </dsp:sp>
    <dsp:sp modelId="{11C8FC1B-7C54-0A49-B3E2-648240813A6C}">
      <dsp:nvSpPr>
        <dsp:cNvPr id="0" name=""/>
        <dsp:cNvSpPr/>
      </dsp:nvSpPr>
      <dsp:spPr>
        <a:xfrm>
          <a:off x="0" y="1728163"/>
          <a:ext cx="4334672" cy="864081"/>
        </a:xfrm>
        <a:prstGeom prst="trapezoid">
          <a:avLst>
            <a:gd name="adj" fmla="val 83608"/>
          </a:avLst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latin typeface="X Yekan" panose="02000400000000000000" pitchFamily="2" charset="-78"/>
              <a:cs typeface="X Yekan" panose="02000400000000000000" pitchFamily="2" charset="-78"/>
            </a:rPr>
            <a:t>ایدئولوژی مارکسیستی</a:t>
          </a:r>
          <a:endParaRPr lang="en-GB" sz="2800" kern="1200" dirty="0">
            <a:latin typeface="X Yekan" panose="02000400000000000000" pitchFamily="2" charset="-78"/>
            <a:cs typeface="X Yekan" panose="02000400000000000000" pitchFamily="2" charset="-78"/>
          </a:endParaRPr>
        </a:p>
      </dsp:txBody>
      <dsp:txXfrm>
        <a:off x="758567" y="1728163"/>
        <a:ext cx="2817536" cy="864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6D5A1-543C-7640-B174-DE12BD13CA28}" type="datetimeFigureOut">
              <a:rPr lang="en-DE" smtClean="0"/>
              <a:t>26.10.24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E3C21-AE82-E14E-AF8A-31B29CCB576B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937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12EB2D-983A-4BB9-8AE8-3F4B46CDC2D8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80033-4731-7E76-2306-499006CAEC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</a:t>
            </a:r>
            <a:r>
              <a:rPr lang="fa-IR" dirty="0" err="1"/>
              <a:t>ب</a:t>
            </a:r>
            <a:r>
              <a:rPr lang="en-GB" dirty="0"/>
              <a:t>o edit Master title style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E64B1-15C4-3D7B-5D29-637654160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AE67E-7691-145B-8604-E1D64246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21.10.24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E28B2-CD76-FFA6-4E84-91553C94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7FA4F-C3AC-3FEB-9EAD-D0AFDF85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305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C0BF-4595-67FA-56F5-1F723E7C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EA371-84A8-8296-40FA-43E8ED31D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A9526-30DE-0FB2-63AE-A31C393D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21.10.24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70DBA-5043-5D1F-EED8-0FAA5BAE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8A68F-CDBC-E2B3-3D77-E98030D3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2803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F4E2F0-93AB-CC5C-278E-26C195CC4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173D3-DB05-63C4-A01D-A6A56CD7E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0AF9E-046D-6975-6A86-C2D62B57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21.10.24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609AA-A639-0DFA-580E-36D52A4C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C4E24-2C99-E0E1-381D-E84716A9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9188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EA43-1547-D8B0-91D5-BBB56C4F9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A0B1-4840-E486-1377-1AD567C17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1A1E2-074D-1190-FE91-37DD5FC1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21.10.24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0B244-D96A-4C0D-A776-60F60AE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B2A16-8A1F-B4C8-DD33-1DEB0933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762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EE5D-47C6-D12D-C444-FBCAE0CD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4731A-D6E6-3CEF-D08D-599AC1D8D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6F527-D79A-0FDD-0CE2-7862F4C7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21.10.24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216D8-5A5B-A806-D9BA-14FF0AEF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964F2-8EBD-CBBD-BC68-3A907424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2491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8EA2-C68F-6080-2507-4BE5DDF7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E8004-91E6-8D2F-6FF5-D7CB672DB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942D4-30C2-E899-2C3A-979864AF7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79607-2594-FA4B-357D-9A0FA539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21.10.24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0D189-E229-5FF9-881C-0D0C8A173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2A356-35EC-81F5-F470-C447EED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0746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17A6D-BF23-26FD-02A1-815A0329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E96FA-766B-26C3-1E61-1087F08CD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89C1E-5B3F-5E59-0FA2-FFEF7ED1C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FF8A0-A83A-041B-F85D-97A4E653D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35C80-683D-F603-929C-F128815F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41242E-5AA7-7304-2CA4-87887F50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21.10.24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A123C6-48BA-713A-2937-B2465AE3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F9C77-7C14-75F7-7AA4-34AD2399D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4664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B4844-5872-1FDA-3A01-4AC286B3E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DC9AC-24C1-8BF0-6E15-EB65E0D2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21.10.24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4695C-A603-E549-FE5B-A7C131CB6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4F4BC-B66E-EC72-81D9-8D2521C8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573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EE8379-6F2C-A31D-DD15-99192815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21.10.24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96115-4A6B-9B5A-DFB2-4B632A0A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62014-D3B2-A9B5-E942-6360B95A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7787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39C98-9779-F984-F64E-CB97DD25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8CBD9-7043-F094-A2B5-7E33686A2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AF951-6767-6EBA-A990-F3A762E5D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6C2BD-E862-50F4-B8EC-AA0D54F1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21.10.24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D35D7-11F7-B9CB-9EE7-6300F9A8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41CBE-6BBD-5BC4-0D5F-7C7848DB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3392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11102-2205-6C9F-3AAF-09052B1F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8FD04D-8509-4ED2-96B4-658F6F828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325AE-2077-4332-4588-03B01623A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0866A-A319-8DA3-B6F2-E0C5F7AAA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4ECC-368A-824B-B947-1446A0410CE5}" type="datetimeFigureOut">
              <a:rPr lang="en-DE" smtClean="0"/>
              <a:t>21.10.24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CDA89-701F-B396-097E-6C4ACF6D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0B9F39-1581-5490-3889-1B900938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568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2EC40-5D37-0176-E8D6-604C4E9F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</a:t>
            </a:r>
            <a:r>
              <a:rPr lang="fa-IR" dirty="0" err="1"/>
              <a:t>ب</a:t>
            </a:r>
            <a:r>
              <a:rPr lang="en-GB" dirty="0"/>
              <a:t>aster title style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9CA5C-F205-93EC-65DC-8A5A493F9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</a:t>
            </a:r>
            <a:r>
              <a:rPr lang="fa-IR" dirty="0" err="1"/>
              <a:t>ب</a:t>
            </a:r>
            <a:r>
              <a:rPr lang="en-GB" dirty="0"/>
              <a:t>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A8924-90E1-4032-28DF-19DD22089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A4ECC-368A-824B-B947-1446A0410CE5}" type="datetimeFigureOut">
              <a:rPr lang="en-DE" smtClean="0"/>
              <a:t>21.10.24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156B6-65B5-A4B6-CFD3-1D88C1FEB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</a:lstStyle>
          <a:p>
            <a:pPr rtl="1"/>
            <a:r>
              <a:rPr lang="fa-IR"/>
              <a:t>گزارش عملکرد ماهیانه</a:t>
            </a:r>
            <a:endParaRPr lang="en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4C9DC-23F7-A118-276E-75972C401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E187C-3EE5-B941-A81F-FE7370A5FD5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84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hel" panose="020B0603030804020204" pitchFamily="34" charset="-78"/>
          <a:ea typeface="+mj-ea"/>
          <a:cs typeface="Sahel" panose="020B0603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hel" panose="020B0603030804020204" pitchFamily="34" charset="-78"/>
          <a:ea typeface="+mn-ea"/>
          <a:cs typeface="Sahel" panose="020B0603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hel" panose="020B0603030804020204" pitchFamily="34" charset="-78"/>
          <a:ea typeface="+mn-ea"/>
          <a:cs typeface="Sahel" panose="020B0603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hel" panose="020B0603030804020204" pitchFamily="34" charset="-78"/>
          <a:ea typeface="+mn-ea"/>
          <a:cs typeface="Sahel" panose="020B0603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hel" panose="020B0603030804020204" pitchFamily="34" charset="-78"/>
          <a:ea typeface="+mn-ea"/>
          <a:cs typeface="Sahel" panose="020B0603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hel" panose="020B0603030804020204" pitchFamily="34" charset="-78"/>
          <a:ea typeface="+mn-ea"/>
          <a:cs typeface="Sahel" panose="020B0603030804020204" pitchFamily="34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United_Nations_Millennium_Declaratio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ضرورت به‌کارگیری سیاست صنعتی در توسعه اقتصادی">
            <a:extLst>
              <a:ext uri="{FF2B5EF4-FFF2-40B4-BE49-F238E27FC236}">
                <a16:creationId xmlns:a16="http://schemas.microsoft.com/office/drawing/2014/main" id="{6B96837B-2F89-AB10-4E44-D821416D4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32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F28385-3452-547D-8FD4-B503D5E12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7894" y="1423682"/>
            <a:ext cx="6474105" cy="1848996"/>
          </a:xfrm>
          <a:solidFill>
            <a:srgbClr val="63C2CD"/>
          </a:solidFill>
        </p:spPr>
        <p:txBody>
          <a:bodyPr anchor="ctr"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dirty="0" err="1"/>
              <a:t>نظریه‌های</a:t>
            </a:r>
            <a:r>
              <a:rPr lang="fa-IR" dirty="0"/>
              <a:t> توسعه (۳)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CC3177-55DF-358D-57B3-833BB7D12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60020"/>
            <a:ext cx="4436962" cy="953483"/>
          </a:xfrm>
          <a:solidFill>
            <a:srgbClr val="F7FEEF"/>
          </a:solidFill>
        </p:spPr>
        <p:txBody>
          <a:bodyPr anchor="ctr">
            <a:normAutofit/>
          </a:bodyPr>
          <a:lstStyle/>
          <a:p>
            <a:pPr algn="r"/>
            <a:r>
              <a:rPr lang="fa-IR" sz="2000" b="1" dirty="0"/>
              <a:t>دوره اول </a:t>
            </a:r>
            <a:r>
              <a:rPr lang="fa-IR" sz="2000" b="1" dirty="0" err="1"/>
              <a:t>پلتفرم</a:t>
            </a:r>
            <a:r>
              <a:rPr lang="fa-IR" sz="2000" b="1" dirty="0"/>
              <a:t> هنرستان</a:t>
            </a:r>
          </a:p>
          <a:p>
            <a:pPr algn="r"/>
            <a:r>
              <a:rPr lang="fa-IR" sz="2000" b="1" dirty="0"/>
              <a:t>مهر و آبان ۱۴۰۳</a:t>
            </a:r>
            <a:endParaRPr lang="en-DE" sz="2000" b="1" dirty="0"/>
          </a:p>
        </p:txBody>
      </p:sp>
    </p:spTree>
    <p:extLst>
      <p:ext uri="{BB962C8B-B14F-4D97-AF65-F5344CB8AC3E}">
        <p14:creationId xmlns:p14="http://schemas.microsoft.com/office/powerpoint/2010/main" val="369134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2FE13-981D-6E47-4B93-3AE28B76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891251"/>
            <a:ext cx="11776075" cy="1990845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b="1" dirty="0"/>
              <a:t>۸.نظریه توسعه کمونیسم-</a:t>
            </a:r>
            <a:r>
              <a:rPr lang="fa-IR" b="1" dirty="0" err="1"/>
              <a:t>مائوئیسم</a:t>
            </a:r>
            <a:br>
              <a:rPr lang="fa-IR" b="1" dirty="0"/>
            </a:br>
            <a:r>
              <a:rPr lang="fa-IR" b="1" dirty="0"/>
              <a:t>(چین)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87786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D8A-70EA-AED2-AFD2-C301517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60" y="5411948"/>
            <a:ext cx="1083294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 err="1"/>
              <a:t>پیش‌فرض‌ها</a:t>
            </a:r>
            <a:r>
              <a:rPr lang="fa-IR" b="1" dirty="0"/>
              <a:t> و </a:t>
            </a:r>
            <a:r>
              <a:rPr lang="fa-IR" b="1" dirty="0" err="1"/>
              <a:t>انگاره‌ها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6DC8-04BE-FD46-A151-2E4EA969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395" y="1331089"/>
            <a:ext cx="4356261" cy="39287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عدم باور به </a:t>
            </a:r>
            <a:r>
              <a:rPr lang="fa-IR" dirty="0" err="1"/>
              <a:t>سازوکار</a:t>
            </a:r>
            <a:r>
              <a:rPr lang="fa-IR" dirty="0"/>
              <a:t> بازار آزاد:</a:t>
            </a:r>
          </a:p>
          <a:p>
            <a:pPr lvl="1">
              <a:spcBef>
                <a:spcPts val="1000"/>
              </a:spcBef>
            </a:pPr>
            <a:r>
              <a:rPr lang="fa-IR" dirty="0" err="1"/>
              <a:t>برنامه‌ریزی</a:t>
            </a:r>
            <a:r>
              <a:rPr lang="fa-IR" dirty="0"/>
              <a:t> مرکزی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رویکردهای </a:t>
            </a:r>
            <a:r>
              <a:rPr lang="fa-IR" dirty="0" err="1"/>
              <a:t>عرضه‌محور</a:t>
            </a:r>
            <a:endParaRPr lang="en-DE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DA7818-4B01-C162-ABFB-38A64FFF344D}"/>
              </a:ext>
            </a:extLst>
          </p:cNvPr>
          <p:cNvSpPr/>
          <p:nvPr/>
        </p:nvSpPr>
        <p:spPr>
          <a:xfrm>
            <a:off x="7500396" y="117435"/>
            <a:ext cx="4334672" cy="1061575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latin typeface="Sahel" panose="020B0603030804020204" pitchFamily="34" charset="-78"/>
                <a:cs typeface="Sahel" panose="020B0603030804020204" pitchFamily="34" charset="-78"/>
              </a:rPr>
              <a:t>جنبه ساختاری-سازمانی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9577D42-126C-5685-C693-F27D3A58A9E9}"/>
              </a:ext>
            </a:extLst>
          </p:cNvPr>
          <p:cNvSpPr/>
          <p:nvPr/>
        </p:nvSpPr>
        <p:spPr>
          <a:xfrm>
            <a:off x="2973209" y="117435"/>
            <a:ext cx="4334672" cy="1061575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latin typeface="Sahel" panose="020B0603030804020204" pitchFamily="34" charset="-78"/>
                <a:cs typeface="Sahel" panose="020B0603030804020204" pitchFamily="34" charset="-78"/>
              </a:rPr>
              <a:t>جنبه نظری- مفهومی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89EABB-6EDB-8DD6-8685-058A61A34AA3}"/>
              </a:ext>
            </a:extLst>
          </p:cNvPr>
          <p:cNvSpPr txBox="1">
            <a:spLocks/>
          </p:cNvSpPr>
          <p:nvPr/>
        </p:nvSpPr>
        <p:spPr>
          <a:xfrm>
            <a:off x="2951619" y="4188106"/>
            <a:ext cx="4356261" cy="1071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dirty="0"/>
              <a:t>فناوری در خدمت </a:t>
            </a:r>
            <a:r>
              <a:rPr lang="fa-IR" dirty="0" err="1"/>
              <a:t>ارزش‌ها</a:t>
            </a:r>
            <a:endParaRPr lang="fa-IR" dirty="0"/>
          </a:p>
          <a:p>
            <a:pPr marL="0" indent="0" algn="ctr">
              <a:buNone/>
            </a:pPr>
            <a:r>
              <a:rPr lang="fa-IR" dirty="0"/>
              <a:t>فناوری عامل مستقل نیست</a:t>
            </a:r>
            <a:endParaRPr lang="en-DE" dirty="0"/>
          </a:p>
        </p:txBody>
      </p:sp>
      <p:pic>
        <p:nvPicPr>
          <p:cNvPr id="15362" name="Picture 2" descr="‫مائو تسه‌تونگ - ویکی‌پدیا، دانشنامهٔ آزاد‬‎">
            <a:extLst>
              <a:ext uri="{FF2B5EF4-FFF2-40B4-BE49-F238E27FC236}">
                <a16:creationId xmlns:a16="http://schemas.microsoft.com/office/drawing/2014/main" id="{EBCECB8F-FE23-C80B-04C5-2DCD05DD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2" y="475527"/>
            <a:ext cx="1691312" cy="228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735F8C6-5F09-1865-B206-03608C450F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772380"/>
              </p:ext>
            </p:extLst>
          </p:nvPr>
        </p:nvGraphicFramePr>
        <p:xfrm>
          <a:off x="2951618" y="1331089"/>
          <a:ext cx="4334672" cy="259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847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8A3C-E577-A103-D3C1-2A732A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0599"/>
            <a:ext cx="10515600" cy="1325563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sz="4000" b="1" dirty="0"/>
              <a:t>مفهوم کلیدی</a:t>
            </a:r>
            <a:endParaRPr lang="en-DE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47B1-47B5-41F2-AE3C-709ABAC40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3228" y="1806492"/>
            <a:ext cx="4736137" cy="32863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توسعه حاصل توجه به دو منبع اصلی </a:t>
            </a:r>
            <a:r>
              <a:rPr lang="fa-IR" sz="2000" dirty="0" err="1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علم‌وفناوری</a:t>
            </a:r>
            <a:r>
              <a:rPr lang="fa-IR" sz="20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: </a:t>
            </a:r>
            <a:endParaRPr lang="en-DE" sz="2000" dirty="0">
              <a:effectLst/>
              <a:latin typeface="Sahel" panose="020B0603030804020204" pitchFamily="34" charset="-78"/>
              <a:ea typeface="Calibri" panose="020F0502020204030204" pitchFamily="34" charset="0"/>
              <a:cs typeface="Sahel" panose="020B0603030804020204" pitchFamily="34" charset="-78"/>
            </a:endParaRPr>
          </a:p>
          <a:p>
            <a:pPr marL="0" indent="0" algn="just" rtl="1">
              <a:buNone/>
            </a:pPr>
            <a:r>
              <a:rPr lang="fa-IR" sz="20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۱)منبع فناوری خارجی و </a:t>
            </a:r>
            <a:endParaRPr lang="en-DE" sz="2000" dirty="0">
              <a:effectLst/>
              <a:latin typeface="Sahel" panose="020B0603030804020204" pitchFamily="34" charset="-78"/>
              <a:ea typeface="Calibri" panose="020F0502020204030204" pitchFamily="34" charset="0"/>
              <a:cs typeface="Sahel" panose="020B0603030804020204" pitchFamily="34" charset="-78"/>
            </a:endParaRPr>
          </a:p>
          <a:p>
            <a:pPr marL="0" indent="0" algn="just" rtl="1">
              <a:buNone/>
            </a:pPr>
            <a:r>
              <a:rPr lang="fa-IR" sz="20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۲)دانش بومی چینی</a:t>
            </a:r>
            <a:endParaRPr lang="en-DE" sz="2000" dirty="0">
              <a:effectLst/>
              <a:latin typeface="Sahel" panose="020B0603030804020204" pitchFamily="34" charset="-78"/>
              <a:ea typeface="Calibri" panose="020F0502020204030204" pitchFamily="34" charset="0"/>
              <a:cs typeface="Sahel" panose="020B0603030804020204" pitchFamily="34" charset="-7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D54A622-A2C0-E9B8-9A05-535E872515BE}"/>
              </a:ext>
            </a:extLst>
          </p:cNvPr>
          <p:cNvSpPr/>
          <p:nvPr/>
        </p:nvSpPr>
        <p:spPr>
          <a:xfrm>
            <a:off x="7288237" y="439839"/>
            <a:ext cx="4026118" cy="1086420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latin typeface="Sahel" panose="020B0603030804020204" pitchFamily="34" charset="-78"/>
                <a:cs typeface="Sahel" panose="020B0603030804020204" pitchFamily="34" charset="-78"/>
              </a:rPr>
              <a:t>مفهوم «راه رفتن با دو پا»</a:t>
            </a:r>
          </a:p>
          <a:p>
            <a:pPr algn="ctr" rtl="1"/>
            <a:r>
              <a:rPr lang="en-US" dirty="0"/>
              <a:t>walking on two legs</a:t>
            </a:r>
            <a:r>
              <a:rPr lang="en-DE" sz="2400" dirty="0"/>
              <a:t> </a:t>
            </a:r>
            <a:r>
              <a:rPr lang="fa-IR" sz="2400" b="1" dirty="0">
                <a:latin typeface="Sahel" panose="020B0603030804020204" pitchFamily="34" charset="-78"/>
                <a:cs typeface="Sahel" panose="020B0603030804020204" pitchFamily="34" charset="-78"/>
              </a:rPr>
              <a:t> </a:t>
            </a:r>
            <a:endParaRPr lang="fa-IR" sz="20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4756DB-D609-C385-4FFD-7D7A99EFF390}"/>
              </a:ext>
            </a:extLst>
          </p:cNvPr>
          <p:cNvSpPr txBox="1">
            <a:spLocks/>
          </p:cNvSpPr>
          <p:nvPr/>
        </p:nvSpPr>
        <p:spPr>
          <a:xfrm>
            <a:off x="1170972" y="1806492"/>
            <a:ext cx="4736137" cy="32863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rtl="1">
              <a:buFont typeface="Symbol" pitchFamily="2" charset="2"/>
              <a:buChar char=""/>
            </a:pPr>
            <a:r>
              <a:rPr lang="fa-IR" sz="20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خودکفایی صنعتی</a:t>
            </a:r>
            <a:endParaRPr lang="fa-IR" sz="2000" dirty="0">
              <a:ea typeface="Calibri" panose="020F0502020204030204" pitchFamily="34" charset="0"/>
            </a:endParaRPr>
          </a:p>
          <a:p>
            <a:pPr marL="342900" lvl="0" indent="-342900" algn="just" rtl="1">
              <a:buFont typeface="Symbol" pitchFamily="2" charset="2"/>
              <a:buChar char=""/>
            </a:pPr>
            <a:r>
              <a:rPr lang="fa-IR" sz="20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خودکفایی فکری و ایدئولوژیک</a:t>
            </a:r>
            <a:endParaRPr lang="en-DE" sz="2000" dirty="0">
              <a:effectLst/>
              <a:latin typeface="Sahel" panose="020B0603030804020204" pitchFamily="34" charset="-78"/>
              <a:ea typeface="Calibri" panose="020F0502020204030204" pitchFamily="34" charset="0"/>
              <a:cs typeface="Sahel" panose="020B0603030804020204" pitchFamily="34" charset="-78"/>
            </a:endParaRPr>
          </a:p>
          <a:p>
            <a:pPr marL="342900" lvl="0" indent="-342900" algn="just" rtl="1">
              <a:buFont typeface="Symbol" pitchFamily="2" charset="2"/>
              <a:buChar char=""/>
            </a:pPr>
            <a:r>
              <a:rPr lang="fa-IR" sz="20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خودکفایی در هر مقیاس</a:t>
            </a:r>
            <a:endParaRPr lang="fa-IR" sz="2000" dirty="0">
              <a:ea typeface="Calibri" panose="020F0502020204030204" pitchFamily="34" charset="0"/>
            </a:endParaRPr>
          </a:p>
          <a:p>
            <a:pPr marL="342900" lvl="0" indent="-342900" algn="just" rtl="1">
              <a:buFont typeface="Symbol" pitchFamily="2" charset="2"/>
              <a:buChar char=""/>
            </a:pPr>
            <a:r>
              <a:rPr lang="fa-IR" sz="20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خودکفایی تاریخی</a:t>
            </a:r>
            <a:r>
              <a:rPr lang="en-DE" sz="1800" dirty="0">
                <a:effectLst/>
              </a:rPr>
              <a:t> </a:t>
            </a:r>
            <a:endParaRPr lang="en-DE" dirty="0">
              <a:ea typeface="Calibri" panose="020F05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BA02BF2-7A79-7C49-EB2A-8731FFA75C65}"/>
              </a:ext>
            </a:extLst>
          </p:cNvPr>
          <p:cNvSpPr/>
          <p:nvPr/>
        </p:nvSpPr>
        <p:spPr>
          <a:xfrm>
            <a:off x="1525981" y="439839"/>
            <a:ext cx="4026118" cy="1086420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latin typeface="Sahel" panose="020B0603030804020204" pitchFamily="34" charset="-78"/>
                <a:cs typeface="Sahel" panose="020B0603030804020204" pitchFamily="34" charset="-78"/>
              </a:rPr>
              <a:t>مفهوم «خودکفایی»</a:t>
            </a:r>
          </a:p>
          <a:p>
            <a:pPr algn="ctr" rtl="1"/>
            <a:r>
              <a:rPr lang="en-US" dirty="0"/>
              <a:t>Self-reliance</a:t>
            </a:r>
            <a:r>
              <a:rPr lang="en-DE" sz="2400" dirty="0"/>
              <a:t> </a:t>
            </a:r>
            <a:r>
              <a:rPr lang="fa-IR" sz="2400" b="1" dirty="0">
                <a:latin typeface="Sahel" panose="020B0603030804020204" pitchFamily="34" charset="-78"/>
                <a:cs typeface="Sahel" panose="020B0603030804020204" pitchFamily="34" charset="-78"/>
              </a:rPr>
              <a:t> </a:t>
            </a:r>
            <a:endParaRPr lang="fa-IR" sz="20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513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8A3C-E577-A103-D3C1-2A732A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0599"/>
            <a:ext cx="10515600" cy="1325563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sz="4000" b="1" dirty="0" err="1"/>
              <a:t>مهم‌ترین</a:t>
            </a:r>
            <a:r>
              <a:rPr lang="fa-IR" sz="4000" b="1" dirty="0"/>
              <a:t> </a:t>
            </a:r>
            <a:r>
              <a:rPr lang="fa-IR" sz="4000" b="1" dirty="0" err="1"/>
              <a:t>دوره‌های</a:t>
            </a:r>
            <a:r>
              <a:rPr lang="fa-IR" sz="4000" b="1" dirty="0"/>
              <a:t> سیاست توسعه در چین</a:t>
            </a:r>
            <a:endParaRPr lang="en-DE" sz="4000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FC1D33-D917-14FF-9481-4A853FA8A66D}"/>
              </a:ext>
            </a:extLst>
          </p:cNvPr>
          <p:cNvSpPr/>
          <p:nvPr/>
        </p:nvSpPr>
        <p:spPr>
          <a:xfrm>
            <a:off x="349407" y="2754781"/>
            <a:ext cx="2581153" cy="18172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1600" b="1" dirty="0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سیاست وابستگی </a:t>
            </a:r>
            <a:r>
              <a:rPr lang="fa-IR" sz="1600" dirty="0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 (۱۹۵۰-۱۹۵۷)</a:t>
            </a:r>
            <a:endParaRPr lang="fa-IR" sz="1600" b="1" dirty="0">
              <a:solidFill>
                <a:schemeClr val="tx2">
                  <a:lumMod val="50000"/>
                </a:schemeClr>
              </a:solidFill>
              <a:latin typeface="X Yekan" panose="02000400000000000000" pitchFamily="2" charset="-78"/>
              <a:cs typeface="X Yekan" panose="02000400000000000000" pitchFamily="2" charset="-78"/>
            </a:endParaRPr>
          </a:p>
          <a:p>
            <a:pPr marL="0" algn="ctr" defTabSz="914400" rtl="1" eaLnBrk="1" latinLnBrk="0" hangingPunct="1"/>
            <a:r>
              <a:rPr lang="fa-IR" sz="1600" dirty="0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دوره شوروی</a:t>
            </a:r>
            <a:endParaRPr lang="en-DE" sz="1600" dirty="0">
              <a:solidFill>
                <a:schemeClr val="tx2">
                  <a:lumMod val="50000"/>
                </a:schemeClr>
              </a:solidFill>
              <a:cs typeface="X Yekan" panose="02000400000000000000" pitchFamily="2" charset="-7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816DCA-B39C-74D1-9A07-D27D3107DAF3}"/>
              </a:ext>
            </a:extLst>
          </p:cNvPr>
          <p:cNvSpPr/>
          <p:nvPr/>
        </p:nvSpPr>
        <p:spPr>
          <a:xfrm>
            <a:off x="5802865" y="2754781"/>
            <a:ext cx="2438310" cy="18172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1600" b="1" dirty="0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سیاست </a:t>
            </a:r>
            <a:r>
              <a:rPr lang="fa-IR" sz="1600" b="1" dirty="0" err="1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درون‌گرایی</a:t>
            </a:r>
            <a:r>
              <a:rPr lang="fa-IR" sz="1600" b="1" dirty="0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 (۱۹۵۷-۱۹۷۸)</a:t>
            </a:r>
          </a:p>
          <a:p>
            <a:pPr marL="0" algn="ctr" defTabSz="914400" rtl="1" eaLnBrk="1" latinLnBrk="0" hangingPunct="1"/>
            <a:r>
              <a:rPr lang="fa-IR" sz="1600" dirty="0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دوره «انقلاب فرهنگی»</a:t>
            </a:r>
          </a:p>
          <a:p>
            <a:pPr marL="0" algn="ctr" defTabSz="914400" rtl="1" eaLnBrk="1" latinLnBrk="0" hangingPunct="1"/>
            <a:r>
              <a:rPr lang="fa-IR" sz="1600" dirty="0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۱۹۶۶-۱۹۷۶</a:t>
            </a:r>
          </a:p>
          <a:p>
            <a:pPr marL="0" algn="ctr" defTabSz="914400" rtl="1" eaLnBrk="1" latinLnBrk="0" hangingPunct="1"/>
            <a:endParaRPr lang="en-DE" sz="1600" dirty="0">
              <a:solidFill>
                <a:schemeClr val="tx2">
                  <a:lumMod val="50000"/>
                </a:schemeClr>
              </a:solidFill>
              <a:cs typeface="X Yekan" panose="02000400000000000000" pitchFamily="2" charset="-7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EDD5F35-56EA-DD6C-7108-78AB6A204013}"/>
              </a:ext>
            </a:extLst>
          </p:cNvPr>
          <p:cNvSpPr/>
          <p:nvPr/>
        </p:nvSpPr>
        <p:spPr>
          <a:xfrm>
            <a:off x="8499767" y="2754781"/>
            <a:ext cx="3342826" cy="18172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1600" b="1" dirty="0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سیاست درهای باز (۱۹۷۸ تا ۲۰۱۲)</a:t>
            </a:r>
          </a:p>
          <a:p>
            <a:pPr marL="0" algn="ctr" defTabSz="914400" rtl="1" eaLnBrk="1" latinLnBrk="0" hangingPunct="1"/>
            <a:r>
              <a:rPr lang="fa-IR" sz="1600" dirty="0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دوره </a:t>
            </a:r>
            <a:r>
              <a:rPr lang="fa-IR" sz="1600" dirty="0" err="1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پسامائو</a:t>
            </a:r>
            <a:r>
              <a:rPr lang="fa-IR" sz="1600" dirty="0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 – مناطق آزاد تجاری – کاهش تنش با جهان</a:t>
            </a:r>
            <a:endParaRPr lang="en-DE" sz="1600" dirty="0">
              <a:solidFill>
                <a:schemeClr val="tx2">
                  <a:lumMod val="50000"/>
                </a:schemeClr>
              </a:solidFill>
              <a:cs typeface="X Yekan" panose="02000400000000000000" pitchFamily="2" charset="-7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4F1E956-20E6-4A44-CA52-AB4877E6B6AB}"/>
              </a:ext>
            </a:extLst>
          </p:cNvPr>
          <p:cNvSpPr/>
          <p:nvPr/>
        </p:nvSpPr>
        <p:spPr>
          <a:xfrm>
            <a:off x="3105963" y="2756710"/>
            <a:ext cx="2438310" cy="18172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1600" b="1" dirty="0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سیاست </a:t>
            </a:r>
            <a:r>
              <a:rPr lang="fa-IR" sz="1600" b="1" dirty="0" err="1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درون‌گرایی</a:t>
            </a:r>
            <a:r>
              <a:rPr lang="fa-IR" sz="1600" b="1" dirty="0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 (۱۹۵۷-۱۹۷۸)</a:t>
            </a:r>
          </a:p>
          <a:p>
            <a:pPr marL="0" algn="ctr" defTabSz="914400" rtl="1" eaLnBrk="1" latinLnBrk="0" hangingPunct="1"/>
            <a:r>
              <a:rPr lang="fa-IR" sz="1600" dirty="0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دوره «جهش بزرگ </a:t>
            </a:r>
            <a:r>
              <a:rPr lang="fa-IR" sz="1600" dirty="0" err="1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به‌پیش</a:t>
            </a:r>
            <a:r>
              <a:rPr lang="fa-IR" sz="1600" dirty="0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»</a:t>
            </a:r>
          </a:p>
          <a:p>
            <a:pPr marL="0" algn="ctr" defTabSz="914400" rtl="1" eaLnBrk="1" latinLnBrk="0" hangingPunct="1"/>
            <a:r>
              <a:rPr lang="fa-IR" sz="1600" dirty="0">
                <a:solidFill>
                  <a:schemeClr val="tx2">
                    <a:lumMod val="50000"/>
                  </a:schemeClr>
                </a:solidFill>
                <a:latin typeface="X Yekan" panose="02000400000000000000" pitchFamily="2" charset="-78"/>
                <a:cs typeface="X Yekan" panose="02000400000000000000" pitchFamily="2" charset="-78"/>
              </a:rPr>
              <a:t>۱۹۵۸-۱۹۶۰</a:t>
            </a:r>
          </a:p>
          <a:p>
            <a:pPr marL="0" algn="ctr" defTabSz="914400" rtl="1" eaLnBrk="1" latinLnBrk="0" hangingPunct="1"/>
            <a:endParaRPr lang="en-DE" sz="1600" dirty="0">
              <a:solidFill>
                <a:schemeClr val="tx2">
                  <a:lumMod val="50000"/>
                </a:schemeClr>
              </a:solidFill>
              <a:cs typeface="X Yekan" panose="02000400000000000000" pitchFamily="2" charset="-78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718634-1CC4-1E3D-2D07-115D0BD6C76A}"/>
              </a:ext>
            </a:extLst>
          </p:cNvPr>
          <p:cNvCxnSpPr/>
          <p:nvPr/>
        </p:nvCxnSpPr>
        <p:spPr>
          <a:xfrm>
            <a:off x="8380071" y="590312"/>
            <a:ext cx="0" cy="399326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69A531F-F062-6CAC-1CF1-EB2BB1FAB071}"/>
              </a:ext>
            </a:extLst>
          </p:cNvPr>
          <p:cNvSpPr/>
          <p:nvPr/>
        </p:nvSpPr>
        <p:spPr>
          <a:xfrm>
            <a:off x="8518968" y="2014004"/>
            <a:ext cx="3316100" cy="588701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latin typeface="Sahel" panose="020B0603030804020204" pitchFamily="34" charset="-78"/>
                <a:cs typeface="Sahel" panose="020B0603030804020204" pitchFamily="34" charset="-78"/>
              </a:rPr>
              <a:t>دنگ </a:t>
            </a:r>
            <a:r>
              <a:rPr lang="fa-IR" b="1" dirty="0" err="1">
                <a:latin typeface="Sahel" panose="020B0603030804020204" pitchFamily="34" charset="-78"/>
                <a:cs typeface="Sahel" panose="020B0603030804020204" pitchFamily="34" charset="-78"/>
              </a:rPr>
              <a:t>شیائوپینگ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113AAE-AD89-E3E2-5951-773F915103BE}"/>
              </a:ext>
            </a:extLst>
          </p:cNvPr>
          <p:cNvSpPr/>
          <p:nvPr/>
        </p:nvSpPr>
        <p:spPr>
          <a:xfrm>
            <a:off x="356932" y="2014004"/>
            <a:ext cx="7884239" cy="588701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latin typeface="Sahel" panose="020B0603030804020204" pitchFamily="34" charset="-78"/>
                <a:cs typeface="Sahel" panose="020B0603030804020204" pitchFamily="34" charset="-78"/>
              </a:rPr>
              <a:t>مائو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16386" name="Picture 2" descr="‫جنایت کاری به نام &quot; مائو &quot; - جنگ آوران ...‬‎">
            <a:extLst>
              <a:ext uri="{FF2B5EF4-FFF2-40B4-BE49-F238E27FC236}">
                <a16:creationId xmlns:a16="http://schemas.microsoft.com/office/drawing/2014/main" id="{5CB419C3-0185-3FCB-B4A1-620E0322F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3" y="327631"/>
            <a:ext cx="1205650" cy="156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‫دنگ شیائوپینگ - ویکی‌پدیا، دانشنامهٔ آزاد‬‎">
            <a:extLst>
              <a:ext uri="{FF2B5EF4-FFF2-40B4-BE49-F238E27FC236}">
                <a16:creationId xmlns:a16="http://schemas.microsoft.com/office/drawing/2014/main" id="{BC1D7010-57D4-E808-4F49-A4DB6EE64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968" y="327631"/>
            <a:ext cx="1243439" cy="156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27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8A3C-E577-A103-D3C1-2A732A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0599"/>
            <a:ext cx="10515600" cy="1325563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sz="4000" b="1" dirty="0"/>
              <a:t>دوره۱: دوره شوروی</a:t>
            </a:r>
            <a:endParaRPr lang="en-DE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47B1-47B5-41F2-AE3C-709ABAC40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273" y="1215340"/>
            <a:ext cx="6412375" cy="32601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a-IR" sz="24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ناامیدی سریع مائو از شوروی </a:t>
            </a:r>
          </a:p>
          <a:p>
            <a:r>
              <a:rPr lang="fa-IR" sz="24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در دهه ۱۹۶۰ مشاوران فناوری شوروی این کشور را ترک </a:t>
            </a:r>
            <a:r>
              <a:rPr lang="fa-IR" sz="24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می‌کنند</a:t>
            </a:r>
            <a:r>
              <a:rPr lang="fa-IR" sz="2400" dirty="0">
                <a:ea typeface="Calibri" panose="020F0502020204030204" pitchFamily="34" charset="0"/>
              </a:rPr>
              <a:t>.</a:t>
            </a:r>
            <a:endParaRPr lang="en-DE" sz="3600" dirty="0"/>
          </a:p>
        </p:txBody>
      </p:sp>
      <p:pic>
        <p:nvPicPr>
          <p:cNvPr id="19458" name="Picture 2" descr="‫دیدگاه مائو درباره‌ی استالین و کمینترن ...‬‎">
            <a:extLst>
              <a:ext uri="{FF2B5EF4-FFF2-40B4-BE49-F238E27FC236}">
                <a16:creationId xmlns:a16="http://schemas.microsoft.com/office/drawing/2014/main" id="{AB13240E-D679-8775-CD08-1C203071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1" y="348298"/>
            <a:ext cx="35687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678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8A3C-E577-A103-D3C1-2A732A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0599"/>
            <a:ext cx="10515600" cy="1325563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sz="4000" b="1" dirty="0"/>
              <a:t>دوره۲: «جهش بزرگ </a:t>
            </a:r>
            <a:r>
              <a:rPr lang="fa-IR" sz="4000" b="1" dirty="0" err="1"/>
              <a:t>به‌پیش</a:t>
            </a:r>
            <a:r>
              <a:rPr lang="fa-IR" sz="4000" b="1" dirty="0"/>
              <a:t>» (۱۹۵۸-۱۹۶۳)</a:t>
            </a:r>
            <a:r>
              <a:rPr lang="en-DE" sz="40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47B1-47B5-41F2-AE3C-709ABAC40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617" y="2738281"/>
            <a:ext cx="6412375" cy="22878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تفکیک میان </a:t>
            </a:r>
            <a:r>
              <a:rPr lang="fa-IR" sz="18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توسعه‌یافته</a:t>
            </a:r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و در حال </a:t>
            </a:r>
            <a:r>
              <a:rPr lang="fa-IR" sz="18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توسعه‌ها</a:t>
            </a:r>
            <a:endParaRPr lang="fa-IR" sz="1800" dirty="0">
              <a:effectLst/>
              <a:ea typeface="Calibri" panose="020F0502020204030204" pitchFamily="34" charset="0"/>
              <a:cs typeface="Sahel" panose="020B0603030804020204" pitchFamily="34" charset="-78"/>
            </a:endParaRPr>
          </a:p>
          <a:p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«بسیج عمومی» </a:t>
            </a:r>
            <a:r>
              <a:rPr lang="en-US" sz="1800" dirty="0">
                <a:effectLst/>
                <a:latin typeface="Sahel" panose="020B0603030804020204" pitchFamily="34" charset="-78"/>
                <a:ea typeface="Calibri" panose="020F0502020204030204" pitchFamily="34" charset="0"/>
                <a:cs typeface="Sahel" panose="020B0603030804020204" pitchFamily="34" charset="-78"/>
              </a:rPr>
              <a:t>Mass Mobilization</a:t>
            </a:r>
            <a:endParaRPr lang="fa-IR" sz="1800" dirty="0">
              <a:effectLst/>
              <a:latin typeface="Sahel" panose="020B0603030804020204" pitchFamily="34" charset="-78"/>
              <a:ea typeface="Calibri" panose="020F0502020204030204" pitchFamily="34" charset="0"/>
              <a:cs typeface="Sahel" panose="020B0603030804020204" pitchFamily="34" charset="-78"/>
            </a:endParaRPr>
          </a:p>
          <a:p>
            <a:r>
              <a:rPr lang="fa-IR" sz="1800" dirty="0">
                <a:ea typeface="Calibri" panose="020F0502020204030204" pitchFamily="34" charset="0"/>
              </a:rPr>
              <a:t>صنایع </a:t>
            </a:r>
            <a:r>
              <a:rPr lang="fa-IR" sz="1800" dirty="0" err="1">
                <a:ea typeface="Calibri" panose="020F0502020204030204" pitchFamily="34" charset="0"/>
              </a:rPr>
              <a:t>انسان‌بر</a:t>
            </a:r>
            <a:r>
              <a:rPr lang="fa-IR" sz="1800" dirty="0">
                <a:ea typeface="Calibri" panose="020F0502020204030204" pitchFamily="34" charset="0"/>
              </a:rPr>
              <a:t> به جای </a:t>
            </a:r>
            <a:r>
              <a:rPr lang="fa-IR" sz="1800" dirty="0" err="1">
                <a:ea typeface="Calibri" panose="020F0502020204030204" pitchFamily="34" charset="0"/>
              </a:rPr>
              <a:t>سرمایه‌بر</a:t>
            </a:r>
            <a:r>
              <a:rPr lang="fa-IR" sz="1800" dirty="0">
                <a:ea typeface="Calibri" panose="020F0502020204030204" pitchFamily="34" charset="0"/>
              </a:rPr>
              <a:t> و </a:t>
            </a:r>
            <a:r>
              <a:rPr lang="fa-IR" sz="1800" dirty="0" err="1">
                <a:ea typeface="Calibri" panose="020F0502020204030204" pitchFamily="34" charset="0"/>
              </a:rPr>
              <a:t>فناوری‌بر</a:t>
            </a:r>
            <a:endParaRPr lang="fa-IR" sz="1800" dirty="0">
              <a:ea typeface="Calibri" panose="020F0502020204030204" pitchFamily="34" charset="0"/>
            </a:endParaRPr>
          </a:p>
          <a:p>
            <a:r>
              <a:rPr lang="fa-IR" sz="1800" dirty="0">
                <a:ea typeface="Calibri" panose="020F0502020204030204" pitchFamily="34" charset="0"/>
              </a:rPr>
              <a:t>دوگانه صنعت و کشاورزی</a:t>
            </a:r>
          </a:p>
          <a:p>
            <a:r>
              <a:rPr lang="fa-IR" sz="1800" dirty="0" err="1">
                <a:ea typeface="Calibri" panose="020F0502020204030204" pitchFamily="34" charset="0"/>
              </a:rPr>
              <a:t>اولویت‌گذاری</a:t>
            </a:r>
            <a:r>
              <a:rPr lang="fa-IR" sz="1800" dirty="0">
                <a:ea typeface="Calibri" panose="020F0502020204030204" pitchFamily="34" charset="0"/>
              </a:rPr>
              <a:t> برای صنعت (فولاد)</a:t>
            </a:r>
          </a:p>
          <a:p>
            <a:endParaRPr lang="fa-IR" sz="1800" dirty="0">
              <a:ea typeface="Calibri" panose="020F0502020204030204" pitchFamily="34" charset="0"/>
            </a:endParaRPr>
          </a:p>
          <a:p>
            <a:endParaRPr lang="en-DE" sz="1800" dirty="0">
              <a:effectLst/>
              <a:latin typeface="Sahel" panose="020B0603030804020204" pitchFamily="34" charset="-78"/>
              <a:ea typeface="Calibri" panose="020F0502020204030204" pitchFamily="34" charset="0"/>
              <a:cs typeface="Sahel" panose="020B0603030804020204" pitchFamily="34" charset="-78"/>
            </a:endParaRPr>
          </a:p>
          <a:p>
            <a:endParaRPr lang="en-D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BA2B5E-9D9D-2B83-9588-5E236DE80A88}"/>
              </a:ext>
            </a:extLst>
          </p:cNvPr>
          <p:cNvSpPr txBox="1">
            <a:spLocks/>
          </p:cNvSpPr>
          <p:nvPr/>
        </p:nvSpPr>
        <p:spPr>
          <a:xfrm>
            <a:off x="1840375" y="348297"/>
            <a:ext cx="10083641" cy="21055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fa-IR" sz="2400" b="1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«فضیلت انقلاب»، «خودکفایی» و «بسیج عمومی» </a:t>
            </a:r>
          </a:p>
          <a:p>
            <a:pPr marL="0" indent="0" algn="ctr" rtl="0">
              <a:buNone/>
            </a:pPr>
            <a:r>
              <a:rPr lang="fa-IR" sz="2400" b="1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در برابر </a:t>
            </a:r>
          </a:p>
          <a:p>
            <a:pPr marL="0" indent="0" algn="ctr" rtl="0">
              <a:buNone/>
            </a:pPr>
            <a:r>
              <a:rPr lang="fa-IR" sz="2400" b="1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«</a:t>
            </a:r>
            <a:r>
              <a:rPr lang="fa-IR" sz="2400" b="1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برنامه‌های</a:t>
            </a:r>
            <a:r>
              <a:rPr lang="fa-IR" sz="2400" b="1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اجرایی </a:t>
            </a:r>
            <a:r>
              <a:rPr lang="fa-IR" sz="2400" b="1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حرفه‌ای</a:t>
            </a:r>
            <a:r>
              <a:rPr lang="fa-IR" sz="2400" b="1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»، «فناوری خارجی» و «</a:t>
            </a:r>
            <a:r>
              <a:rPr lang="fa-IR" sz="2400" b="1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خبرگی</a:t>
            </a:r>
            <a:r>
              <a:rPr lang="fa-IR" sz="2400" b="1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و تخصص»</a:t>
            </a:r>
          </a:p>
          <a:p>
            <a:pPr marL="0" indent="0" algn="l">
              <a:buNone/>
            </a:pPr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(</a:t>
            </a:r>
            <a:r>
              <a:rPr lang="en-US" sz="1800" dirty="0">
                <a:effectLst/>
                <a:latin typeface="Sahel" panose="020B0603030804020204" pitchFamily="34" charset="-78"/>
                <a:ea typeface="Calibri" panose="020F0502020204030204" pitchFamily="34" charset="0"/>
              </a:rPr>
              <a:t>Kirby, 1989</a:t>
            </a:r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)</a:t>
            </a:r>
            <a:r>
              <a:rPr lang="en-DE" sz="1600" dirty="0">
                <a:effectLst/>
              </a:rPr>
              <a:t> </a:t>
            </a:r>
            <a:endParaRPr lang="en-DE" sz="2400" b="1" dirty="0">
              <a:effectLst/>
              <a:latin typeface="Sahel" panose="020B0603030804020204" pitchFamily="34" charset="-78"/>
              <a:ea typeface="Calibri" panose="020F0502020204030204" pitchFamily="34" charset="0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5339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8A3C-E577-A103-D3C1-2A732A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0599"/>
            <a:ext cx="10515600" cy="1325563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sz="4000" b="1" dirty="0"/>
              <a:t>پیامدهای سیاست «جهش بزرگ </a:t>
            </a:r>
            <a:r>
              <a:rPr lang="fa-IR" sz="4000" b="1" dirty="0" err="1"/>
              <a:t>به‌پیش</a:t>
            </a:r>
            <a:r>
              <a:rPr lang="fa-IR" sz="4000" b="1" dirty="0"/>
              <a:t>» ۱ </a:t>
            </a:r>
            <a:endParaRPr lang="en-DE" sz="40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BA2B5E-9D9D-2B83-9588-5E236DE80A88}"/>
              </a:ext>
            </a:extLst>
          </p:cNvPr>
          <p:cNvSpPr txBox="1">
            <a:spLocks/>
          </p:cNvSpPr>
          <p:nvPr/>
        </p:nvSpPr>
        <p:spPr>
          <a:xfrm>
            <a:off x="6308202" y="462424"/>
            <a:ext cx="5615813" cy="37391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4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</a:t>
            </a:r>
            <a:r>
              <a:rPr lang="fa-IR" sz="24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ده‌ها</a:t>
            </a:r>
            <a:r>
              <a:rPr lang="fa-IR" sz="24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میلیون (حداقل ۲۰ میلیون و حداکثر ۴۵ میلیون) کشته از قحطی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24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چیزی در حدود ٪۵ تا ۱۰٪ از جمعیت آن زمان چین!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a-IR" sz="2400" dirty="0"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24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در حقیقت هیچ دشمنی </a:t>
            </a:r>
            <a:r>
              <a:rPr lang="fa-IR" sz="24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نمی‌توانست</a:t>
            </a:r>
            <a:r>
              <a:rPr lang="fa-IR" sz="24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تا این حد قربانی بگیرد که </a:t>
            </a:r>
            <a:r>
              <a:rPr lang="fa-IR" sz="24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برنامه‌ی</a:t>
            </a:r>
            <a:r>
              <a:rPr lang="fa-IR" sz="24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توسعه فرهنگی و صنعتی مائو توانست. </a:t>
            </a:r>
            <a:endParaRPr lang="en-DE" sz="3600" dirty="0"/>
          </a:p>
        </p:txBody>
      </p:sp>
      <p:pic>
        <p:nvPicPr>
          <p:cNvPr id="21506" name="Picture 2" descr="‫70 سالگی چین در دستان حزب کمونیست؛ از ...‬‎">
            <a:extLst>
              <a:ext uri="{FF2B5EF4-FFF2-40B4-BE49-F238E27FC236}">
                <a16:creationId xmlns:a16="http://schemas.microsoft.com/office/drawing/2014/main" id="{6FFC2B15-9EBE-A86D-FBE6-13600722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4" y="462424"/>
            <a:ext cx="5743058" cy="373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39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8A3C-E577-A103-D3C1-2A732A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0599"/>
            <a:ext cx="10515600" cy="1325563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sz="4000" b="1" dirty="0"/>
              <a:t>پیامدهای سیاست «جهش بزرگ </a:t>
            </a:r>
            <a:r>
              <a:rPr lang="fa-IR" sz="4000" b="1" dirty="0" err="1"/>
              <a:t>به‌پیش</a:t>
            </a:r>
            <a:r>
              <a:rPr lang="fa-IR" sz="4000" b="1" dirty="0"/>
              <a:t>» ۲ </a:t>
            </a:r>
            <a:endParaRPr lang="en-DE" sz="40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BA2B5E-9D9D-2B83-9588-5E236DE80A88}"/>
              </a:ext>
            </a:extLst>
          </p:cNvPr>
          <p:cNvSpPr txBox="1">
            <a:spLocks/>
          </p:cNvSpPr>
          <p:nvPr/>
        </p:nvSpPr>
        <p:spPr>
          <a:xfrm>
            <a:off x="6308202" y="928304"/>
            <a:ext cx="5615813" cy="3273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400" dirty="0" err="1"/>
              <a:t>گنجشک‌ها</a:t>
            </a:r>
            <a:r>
              <a:rPr lang="fa-IR" sz="2400" dirty="0"/>
              <a:t> مانع </a:t>
            </a:r>
            <a:r>
              <a:rPr lang="fa-IR" sz="2400" dirty="0" err="1"/>
              <a:t>بهره‌وری</a:t>
            </a:r>
            <a:r>
              <a:rPr lang="fa-IR" sz="2400" dirty="0"/>
              <a:t> کشاورزی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2400" dirty="0"/>
              <a:t>فرمان به بسیج عمومی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2400" dirty="0" err="1"/>
              <a:t>کشته‌شدن</a:t>
            </a:r>
            <a:r>
              <a:rPr lang="fa-IR" sz="2400" dirty="0"/>
              <a:t> </a:t>
            </a:r>
            <a:r>
              <a:rPr lang="fa-IR" sz="2400" dirty="0" err="1"/>
              <a:t>میلیون‌ها</a:t>
            </a:r>
            <a:r>
              <a:rPr lang="fa-IR" sz="2400" dirty="0"/>
              <a:t> گنجشک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2400" b="1" dirty="0"/>
              <a:t>تا مرز خطر انقراض!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2400" dirty="0"/>
              <a:t>نمونه دیگر قطع درختان برای تولید انرژی</a:t>
            </a:r>
            <a:endParaRPr lang="en-DE" sz="3600" dirty="0"/>
          </a:p>
        </p:txBody>
      </p:sp>
      <p:pic>
        <p:nvPicPr>
          <p:cNvPr id="23554" name="Picture 2" descr="‫حزب کمونیست ...‬‎">
            <a:extLst>
              <a:ext uri="{FF2B5EF4-FFF2-40B4-BE49-F238E27FC236}">
                <a16:creationId xmlns:a16="http://schemas.microsoft.com/office/drawing/2014/main" id="{14731281-0615-98DD-3DB2-25F379FF6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5" y="928304"/>
            <a:ext cx="5899789" cy="327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089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8A3C-E577-A103-D3C1-2A732A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0599"/>
            <a:ext cx="10515600" cy="1325563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sz="4000" b="1" dirty="0"/>
              <a:t>دوره۳: «انقلاب فرهنگی» (۱۹۶۶-۱۹۷۶)</a:t>
            </a:r>
            <a:r>
              <a:rPr lang="en-DE" sz="40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47B1-47B5-41F2-AE3C-709ABAC40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7165" y="348298"/>
            <a:ext cx="4190035" cy="15268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از دید طراحان «انقلاب فرهنگی» ناکامی جهش بزرگ حاصل دو عامل بود: </a:t>
            </a:r>
          </a:p>
          <a:p>
            <a:pPr marL="0" indent="0">
              <a:buNone/>
            </a:pPr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۱)عوامل فرهنگی و تاریخی</a:t>
            </a:r>
          </a:p>
          <a:p>
            <a:pPr marL="0" indent="0">
              <a:buNone/>
            </a:pPr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۲)مجریان نفوذی</a:t>
            </a:r>
            <a:r>
              <a:rPr lang="en-DE" sz="1200" dirty="0">
                <a:effectLst/>
              </a:rPr>
              <a:t> </a:t>
            </a:r>
            <a:endParaRPr lang="en-D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BA2B5E-9D9D-2B83-9588-5E236DE80A88}"/>
              </a:ext>
            </a:extLst>
          </p:cNvPr>
          <p:cNvSpPr txBox="1">
            <a:spLocks/>
          </p:cNvSpPr>
          <p:nvPr/>
        </p:nvSpPr>
        <p:spPr>
          <a:xfrm>
            <a:off x="5926237" y="3215424"/>
            <a:ext cx="5118103" cy="1949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sz="20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«گارد سرخ» از جوانان دانشجو و </a:t>
            </a:r>
            <a:r>
              <a:rPr lang="fa-IR" sz="20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دانش‌آموز</a:t>
            </a:r>
            <a:r>
              <a:rPr lang="fa-IR" sz="20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وفادار به مائو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20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مسوولیت</a:t>
            </a:r>
            <a:r>
              <a:rPr lang="fa-IR" sz="20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اجرایی شناسایی و حمله به </a:t>
            </a:r>
            <a:r>
              <a:rPr lang="fa-IR" sz="20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دگراندیشان</a:t>
            </a:r>
            <a:r>
              <a:rPr lang="fa-IR" sz="20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و </a:t>
            </a:r>
            <a:r>
              <a:rPr lang="fa-IR" sz="20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تکنوبوروکرات‌های</a:t>
            </a:r>
            <a:r>
              <a:rPr lang="fa-IR" sz="20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دولتی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sz="2000" dirty="0"/>
              <a:t>دستگیری افراد </a:t>
            </a:r>
            <a:r>
              <a:rPr lang="fa-IR" sz="2000" dirty="0" err="1"/>
              <a:t>شناخته‌شده</a:t>
            </a:r>
            <a:r>
              <a:rPr lang="fa-IR" sz="2000" dirty="0"/>
              <a:t> (مانند دنگ </a:t>
            </a:r>
            <a:r>
              <a:rPr lang="fa-IR" sz="2000" dirty="0" err="1"/>
              <a:t>شیائو</a:t>
            </a:r>
            <a:r>
              <a:rPr lang="fa-IR" sz="2000" dirty="0"/>
              <a:t> </a:t>
            </a:r>
            <a:r>
              <a:rPr lang="fa-IR" sz="2000" dirty="0" err="1"/>
              <a:t>پینگ</a:t>
            </a:r>
            <a:r>
              <a:rPr lang="fa-IR" sz="2000" dirty="0"/>
              <a:t>)</a:t>
            </a:r>
            <a:endParaRPr lang="en-DE" sz="3200" dirty="0"/>
          </a:p>
        </p:txBody>
      </p:sp>
      <p:pic>
        <p:nvPicPr>
          <p:cNvPr id="22530" name="Picture 2" descr="‫واقعیت انقلاب فرهنگی چین / امید بهرنگ ...‬‎">
            <a:extLst>
              <a:ext uri="{FF2B5EF4-FFF2-40B4-BE49-F238E27FC236}">
                <a16:creationId xmlns:a16="http://schemas.microsoft.com/office/drawing/2014/main" id="{F133BDF9-6D97-F01D-6A89-E18A7D910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54493"/>
            <a:ext cx="5297347" cy="363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AC4124-7C67-1775-5420-FEAF90CE64BF}"/>
              </a:ext>
            </a:extLst>
          </p:cNvPr>
          <p:cNvSpPr txBox="1">
            <a:spLocks/>
          </p:cNvSpPr>
          <p:nvPr/>
        </p:nvSpPr>
        <p:spPr>
          <a:xfrm>
            <a:off x="5926237" y="2020503"/>
            <a:ext cx="5960963" cy="1049517"/>
          </a:xfrm>
          <a:prstGeom prst="rect">
            <a:avLst/>
          </a:prstGeom>
          <a:solidFill>
            <a:srgbClr val="486C8C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a-IR" sz="1800" b="1" dirty="0">
                <a:ea typeface="Calibri" panose="020F0502020204030204" pitchFamily="34" charset="0"/>
              </a:rPr>
              <a:t>مفهوم مهندسی فرهنگی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a-IR" sz="1800" b="1" dirty="0"/>
              <a:t>تغییر </a:t>
            </a:r>
            <a:r>
              <a:rPr lang="fa-IR" sz="1800" b="1" dirty="0" err="1"/>
              <a:t>عادت‌ها</a:t>
            </a:r>
            <a:r>
              <a:rPr lang="fa-IR" sz="1800" b="1" dirty="0"/>
              <a:t> و </a:t>
            </a:r>
            <a:r>
              <a:rPr lang="fa-IR" sz="1800" b="1" dirty="0" err="1"/>
              <a:t>ويزگی‌های</a:t>
            </a:r>
            <a:r>
              <a:rPr lang="fa-IR" sz="1800" b="1" dirty="0"/>
              <a:t> فرهنگی نامناسب چین بر اساس </a:t>
            </a:r>
            <a:r>
              <a:rPr lang="fa-IR" sz="1800" b="1" dirty="0" err="1"/>
              <a:t>ارزش‌های</a:t>
            </a:r>
            <a:r>
              <a:rPr lang="fa-IR" sz="1800" b="1" dirty="0"/>
              <a:t> ایدئولوژیک کمونیسم 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552648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795C-1E83-3251-1DA3-0A78A341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1976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شکست در عمل </a:t>
            </a:r>
            <a:r>
              <a:rPr lang="fa-IR" sz="3600" b="1" dirty="0"/>
              <a:t>(چین مائو)</a:t>
            </a:r>
            <a:endParaRPr lang="en-DE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634EA9-237D-F367-1271-D931AF3E1622}"/>
              </a:ext>
            </a:extLst>
          </p:cNvPr>
          <p:cNvSpPr/>
          <p:nvPr/>
        </p:nvSpPr>
        <p:spPr>
          <a:xfrm>
            <a:off x="8847880" y="2997838"/>
            <a:ext cx="2872453" cy="125007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1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بسیج عمومی</a:t>
            </a:r>
          </a:p>
          <a:p>
            <a:pPr marL="0" algn="ctr" defTabSz="914400" rtl="1" eaLnBrk="1" latinLnBrk="0" hangingPunct="1"/>
            <a:r>
              <a:rPr lang="fa-IR" sz="1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مقابله با روشنفکران</a:t>
            </a:r>
            <a:endParaRPr lang="fa-IR" sz="1600" dirty="0">
              <a:solidFill>
                <a:schemeClr val="accent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960C1F5-3908-9516-2B27-C6EF4F5E228B}"/>
              </a:ext>
            </a:extLst>
          </p:cNvPr>
          <p:cNvSpPr/>
          <p:nvPr/>
        </p:nvSpPr>
        <p:spPr>
          <a:xfrm>
            <a:off x="471667" y="2997838"/>
            <a:ext cx="2872453" cy="125007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1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قطع رابطه با آمریکا و غرب</a:t>
            </a:r>
          </a:p>
          <a:p>
            <a:pPr marL="0" algn="ctr" defTabSz="914400" rtl="1" eaLnBrk="1" latinLnBrk="0" hangingPunct="1"/>
            <a:r>
              <a:rPr lang="fa-IR" sz="1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خودکفایی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7CBB4F9-5C62-B867-2CA7-49F970F61E98}"/>
              </a:ext>
            </a:extLst>
          </p:cNvPr>
          <p:cNvSpPr/>
          <p:nvPr/>
        </p:nvSpPr>
        <p:spPr>
          <a:xfrm>
            <a:off x="7808085" y="5017362"/>
            <a:ext cx="2872453" cy="13255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نادیده گرفتن فناوری</a:t>
            </a:r>
            <a:endParaRPr lang="fa-IR" sz="1600" dirty="0">
              <a:solidFill>
                <a:schemeClr val="accent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B106DAA-791F-2BB1-5178-1CFE7334BC52}"/>
              </a:ext>
            </a:extLst>
          </p:cNvPr>
          <p:cNvSpPr/>
          <p:nvPr/>
        </p:nvSpPr>
        <p:spPr>
          <a:xfrm>
            <a:off x="8847880" y="1888599"/>
            <a:ext cx="2872453" cy="1051373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latin typeface="Sahel" panose="020B0603030804020204" pitchFamily="34" charset="-78"/>
                <a:cs typeface="Sahel" panose="020B0603030804020204" pitchFamily="34" charset="-78"/>
              </a:rPr>
              <a:t>ویژگی۱:</a:t>
            </a:r>
          </a:p>
          <a:p>
            <a:pPr marL="0" algn="ctr" defTabSz="914400" rtl="1" eaLnBrk="1" latinLnBrk="0" hangingPunct="1"/>
            <a:r>
              <a:rPr lang="fa-IR" b="1" dirty="0" err="1">
                <a:latin typeface="Sahel" panose="020B0603030804020204" pitchFamily="34" charset="-78"/>
                <a:cs typeface="Sahel" panose="020B0603030804020204" pitchFamily="34" charset="-78"/>
              </a:rPr>
              <a:t>توده‌گرایی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6DB3AEA-D593-A4FD-00CE-DBF430DC13A3}"/>
              </a:ext>
            </a:extLst>
          </p:cNvPr>
          <p:cNvSpPr/>
          <p:nvPr/>
        </p:nvSpPr>
        <p:spPr>
          <a:xfrm>
            <a:off x="471667" y="1888599"/>
            <a:ext cx="2872453" cy="1051373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latin typeface="Sahel" panose="020B0603030804020204" pitchFamily="34" charset="-78"/>
                <a:cs typeface="Sahel" panose="020B0603030804020204" pitchFamily="34" charset="-78"/>
              </a:rPr>
              <a:t>ویژگی۲:</a:t>
            </a:r>
          </a:p>
          <a:p>
            <a:pPr marL="0" algn="ctr" defTabSz="914400" rtl="1" eaLnBrk="1" latinLnBrk="0" hangingPunct="1"/>
            <a:r>
              <a:rPr lang="fa-IR" b="1" dirty="0" err="1">
                <a:latin typeface="Sahel" panose="020B0603030804020204" pitchFamily="34" charset="-78"/>
                <a:cs typeface="Sahel" panose="020B0603030804020204" pitchFamily="34" charset="-78"/>
              </a:rPr>
              <a:t>بیگانه‌هراسی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0185756-9638-0585-329C-70D6033443DA}"/>
              </a:ext>
            </a:extLst>
          </p:cNvPr>
          <p:cNvSpPr/>
          <p:nvPr/>
        </p:nvSpPr>
        <p:spPr>
          <a:xfrm>
            <a:off x="4707999" y="5017362"/>
            <a:ext cx="2872453" cy="13255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سیاست‌گذاری</a:t>
            </a:r>
            <a:r>
              <a:rPr lang="fa-IR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فناوری اقتصادی مبتنی بر فهم فرهنگی</a:t>
            </a:r>
            <a:endParaRPr lang="fa-IR" sz="1600" dirty="0">
              <a:solidFill>
                <a:schemeClr val="accent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0331BB8-4813-6752-CB0A-F6EC0EDE88DA}"/>
              </a:ext>
            </a:extLst>
          </p:cNvPr>
          <p:cNvSpPr/>
          <p:nvPr/>
        </p:nvSpPr>
        <p:spPr>
          <a:xfrm>
            <a:off x="1607913" y="5017362"/>
            <a:ext cx="2872453" cy="13255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رهبر </a:t>
            </a:r>
            <a:r>
              <a:rPr lang="fa-IR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مردم‌دوست</a:t>
            </a:r>
            <a:r>
              <a:rPr lang="fa-IR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و </a:t>
            </a:r>
            <a:r>
              <a:rPr lang="fa-IR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توسعه‌خواه</a:t>
            </a:r>
            <a:endParaRPr lang="fa-IR" b="1" dirty="0">
              <a:solidFill>
                <a:schemeClr val="accent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r>
              <a:rPr lang="fa-IR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اما بدون هیچ محدودیت!</a:t>
            </a:r>
          </a:p>
        </p:txBody>
      </p:sp>
    </p:spTree>
    <p:extLst>
      <p:ext uri="{BB962C8B-B14F-4D97-AF65-F5344CB8AC3E}">
        <p14:creationId xmlns:p14="http://schemas.microsoft.com/office/powerpoint/2010/main" val="3371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3AC472-2454-E03F-B167-E2F4FE31EF33}"/>
              </a:ext>
            </a:extLst>
          </p:cNvPr>
          <p:cNvSpPr txBox="1">
            <a:spLocks/>
          </p:cNvSpPr>
          <p:nvPr/>
        </p:nvSpPr>
        <p:spPr>
          <a:xfrm>
            <a:off x="8472668" y="1053297"/>
            <a:ext cx="3426107" cy="5231238"/>
          </a:xfrm>
          <a:prstGeom prst="rect">
            <a:avLst/>
          </a:prstGeom>
          <a:solidFill>
            <a:srgbClr val="63C2CD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b="1" dirty="0"/>
              <a:t>انواع </a:t>
            </a:r>
            <a:r>
              <a:rPr lang="fa-IR" b="1" dirty="0" err="1"/>
              <a:t>نظریه‌ها</a:t>
            </a: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a-IR" b="1" dirty="0" err="1"/>
              <a:t>دسته‌بندی‌های</a:t>
            </a:r>
            <a:r>
              <a:rPr lang="fa-IR" b="1" dirty="0"/>
              <a:t> مختلف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a-IR" b="1" dirty="0"/>
              <a:t>تنوع </a:t>
            </a:r>
            <a:r>
              <a:rPr lang="fa-IR" b="1" dirty="0" err="1"/>
              <a:t>توصیفی-توصیه‌ای</a:t>
            </a:r>
            <a:endParaRPr lang="en-DE" b="1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78186AE0-3EB5-97E5-6573-A0A2625E44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948772"/>
              </p:ext>
            </p:extLst>
          </p:nvPr>
        </p:nvGraphicFramePr>
        <p:xfrm>
          <a:off x="486137" y="319406"/>
          <a:ext cx="7685590" cy="63294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429809">
                  <a:extLst>
                    <a:ext uri="{9D8B030D-6E8A-4147-A177-3AD203B41FA5}">
                      <a16:colId xmlns:a16="http://schemas.microsoft.com/office/drawing/2014/main" val="4106167922"/>
                    </a:ext>
                  </a:extLst>
                </a:gridCol>
                <a:gridCol w="2720327">
                  <a:extLst>
                    <a:ext uri="{9D8B030D-6E8A-4147-A177-3AD203B41FA5}">
                      <a16:colId xmlns:a16="http://schemas.microsoft.com/office/drawing/2014/main" val="2119137963"/>
                    </a:ext>
                  </a:extLst>
                </a:gridCol>
                <a:gridCol w="2535454">
                  <a:extLst>
                    <a:ext uri="{9D8B030D-6E8A-4147-A177-3AD203B41FA5}">
                      <a16:colId xmlns:a16="http://schemas.microsoft.com/office/drawing/2014/main" val="3086282917"/>
                    </a:ext>
                  </a:extLst>
                </a:gridCol>
              </a:tblGrid>
              <a:tr h="32850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دسته‌بندی</a:t>
                      </a:r>
                      <a:endParaRPr lang="fa-IR" sz="1600" b="1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نظریه</a:t>
                      </a:r>
                      <a:endParaRPr lang="fa-IR" sz="1600" b="1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مولفه کلیدی</a:t>
                      </a:r>
                      <a:endParaRPr lang="fa-IR" sz="1600" b="1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895406939"/>
                  </a:ext>
                </a:extLst>
              </a:tr>
              <a:tr h="645767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الگوبرداری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مدرنیزاسیون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فناوری</a:t>
                      </a:r>
                      <a:b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</a:br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515776746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نئولیبرال</a:t>
                      </a:r>
                      <a:endParaRPr lang="fa-IR" sz="16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111647212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خوب</a:t>
                      </a:r>
                      <a:endParaRPr lang="fa-IR" sz="16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و دولت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263761895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نظامی‌گری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قدرت نظامی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102615385"/>
                  </a:ext>
                </a:extLst>
              </a:tr>
              <a:tr h="328507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توانمندسازی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دولت توانمند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و دولت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293473164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توسعه انسانی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نیروی انسانی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786525265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شایسته‌سالاری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نیروی انسانی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744755584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نظم‌های دسترسی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و دولت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808332316"/>
                  </a:ext>
                </a:extLst>
              </a:tr>
              <a:tr h="374480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سوسیالیسم</a:t>
                      </a:r>
                      <a:endParaRPr lang="fa-IR" sz="1600" b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(</a:t>
                      </a:r>
                      <a:r>
                        <a:rPr lang="fa-IR" sz="16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چپ‌گرایانه</a:t>
                      </a:r>
                      <a:r>
                        <a:rPr lang="fa-IR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)</a:t>
                      </a: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مارکسیسم-استالینیسم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اقتصادی-سیاسی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2087020184"/>
                  </a:ext>
                </a:extLst>
              </a:tr>
              <a:tr h="374480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مارکسیسم-مائوئیسم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فرهنگی-سیاسی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341921402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ساختارگرایی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</a:t>
                      </a:r>
                      <a:b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</a:br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روابط </a:t>
                      </a:r>
                      <a:r>
                        <a:rPr lang="fa-IR" sz="1600" b="0" u="none" strike="noStrike" dirty="0" err="1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بین‌المللی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920184325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پسااستعماری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سیاسی: رابطه استعماری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2953757026"/>
                  </a:ext>
                </a:extLst>
              </a:tr>
              <a:tr h="328507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متوازن‌سازی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توسعه پایدار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محیط زیست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046734828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دالان باریک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اجتماعی</a:t>
                      </a:r>
                    </a:p>
                    <a:p>
                      <a:pPr algn="ctr" rtl="1" fontAlgn="b"/>
                      <a:r>
                        <a:rPr lang="fa-IR" sz="1600" b="0" i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</a:t>
                      </a: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584331007"/>
                  </a:ext>
                </a:extLst>
              </a:tr>
              <a:tr h="328507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برون‌گرایی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وابستگی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روابط </a:t>
                      </a:r>
                      <a:r>
                        <a:rPr lang="fa-IR" sz="1600" b="0" u="none" strike="noStrike" dirty="0" err="1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بین‌المللی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483044464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توازن مثبت و منفی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روابط </a:t>
                      </a:r>
                      <a:r>
                        <a:rPr lang="fa-IR" sz="1600" b="0" u="none" strike="noStrike" dirty="0" err="1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بین‌المللی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12270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10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795C-1E83-3251-1DA3-0A78A341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1976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یادگیری‌ اصلی از یک شکست</a:t>
            </a:r>
            <a:endParaRPr lang="en-DE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0331BB8-4813-6752-CB0A-F6EC0EDE88DA}"/>
              </a:ext>
            </a:extLst>
          </p:cNvPr>
          <p:cNvSpPr/>
          <p:nvPr/>
        </p:nvSpPr>
        <p:spPr>
          <a:xfrm>
            <a:off x="4537276" y="2135265"/>
            <a:ext cx="7420335" cy="21705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3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۱-نگاه به فناوری با عینک فرهنگ یا ایدئولوژی</a:t>
            </a:r>
            <a:endParaRPr lang="fa-IR" sz="3200" b="1" dirty="0">
              <a:solidFill>
                <a:schemeClr val="accent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01480B6-9CDF-B983-E874-2781C6A1A4FC}"/>
              </a:ext>
            </a:extLst>
          </p:cNvPr>
          <p:cNvSpPr/>
          <p:nvPr/>
        </p:nvSpPr>
        <p:spPr>
          <a:xfrm>
            <a:off x="221848" y="4486855"/>
            <a:ext cx="7420335" cy="21705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3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۲-تنهایی استراتژیک</a:t>
            </a:r>
          </a:p>
        </p:txBody>
      </p:sp>
    </p:spTree>
    <p:extLst>
      <p:ext uri="{BB962C8B-B14F-4D97-AF65-F5344CB8AC3E}">
        <p14:creationId xmlns:p14="http://schemas.microsoft.com/office/powerpoint/2010/main" val="356566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2FE13-981D-6E47-4B93-3AE28B76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891251"/>
            <a:ext cx="11776075" cy="1990845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b="1" dirty="0"/>
              <a:t>۹.توسعه انسانی و</a:t>
            </a:r>
            <a:br>
              <a:rPr lang="fa-IR" b="1" dirty="0"/>
            </a:br>
            <a:r>
              <a:rPr lang="fa-IR" b="1" dirty="0"/>
              <a:t>۱۰.توسعه پایدار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3425037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D8A-70EA-AED2-AFD2-C301517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60" y="5411948"/>
            <a:ext cx="1083294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مفهوم توسعه </a:t>
            </a:r>
            <a:r>
              <a:rPr lang="fa-IR" b="1" dirty="0" err="1"/>
              <a:t>انسان‌محور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6DC8-04BE-FD46-A151-2E4EA969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809" y="1331089"/>
            <a:ext cx="8109847" cy="39287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اقتصاددان پاکستانی دکتر </a:t>
            </a:r>
            <a:r>
              <a:rPr lang="fa-IR" dirty="0" err="1"/>
              <a:t>محبوب‌الحق</a:t>
            </a:r>
            <a:r>
              <a:rPr lang="fa-IR" dirty="0"/>
              <a:t> (دانشگاه </a:t>
            </a:r>
            <a:r>
              <a:rPr lang="fa-IR" dirty="0" err="1"/>
              <a:t>کمریج</a:t>
            </a:r>
            <a:r>
              <a:rPr lang="fa-IR" dirty="0"/>
              <a:t> و </a:t>
            </a:r>
            <a:r>
              <a:rPr lang="en-US" dirty="0"/>
              <a:t>Yale</a:t>
            </a:r>
            <a:r>
              <a:rPr lang="fa-IR" dirty="0"/>
              <a:t> و </a:t>
            </a:r>
            <a:r>
              <a:rPr lang="fa-IR" dirty="0" err="1"/>
              <a:t>هارواد</a:t>
            </a:r>
            <a:r>
              <a:rPr lang="fa-IR" dirty="0"/>
              <a:t>)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وزیر اقتصاد پاکستان و دولت موقت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معاون بانک جهانی (</a:t>
            </a:r>
            <a:r>
              <a:rPr lang="fa-IR" dirty="0" err="1"/>
              <a:t>برنامه‌ریزی</a:t>
            </a:r>
            <a:r>
              <a:rPr lang="fa-IR" dirty="0"/>
              <a:t> سیاستی </a:t>
            </a:r>
            <a:r>
              <a:rPr lang="en-GB" dirty="0"/>
              <a:t>Policy Planning</a:t>
            </a:r>
            <a:r>
              <a:rPr lang="fa-IR" dirty="0"/>
              <a:t>)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مشاور </a:t>
            </a:r>
            <a:r>
              <a:rPr lang="en-GB" dirty="0"/>
              <a:t>UNDP</a:t>
            </a:r>
            <a:endParaRPr lang="fa-IR" dirty="0"/>
          </a:p>
          <a:p>
            <a:r>
              <a:rPr lang="fa-IR" dirty="0"/>
              <a:t>توسعه </a:t>
            </a:r>
            <a:r>
              <a:rPr lang="fa-IR" dirty="0" err="1"/>
              <a:t>توسعه‌نیافتگان</a:t>
            </a:r>
            <a:endParaRPr lang="fa-IR" dirty="0"/>
          </a:p>
          <a:p>
            <a:r>
              <a:rPr lang="fa-IR" dirty="0"/>
              <a:t>هدف توسعه انسان است.</a:t>
            </a:r>
          </a:p>
          <a:p>
            <a:pPr lvl="1">
              <a:spcBef>
                <a:spcPts val="1000"/>
              </a:spcBef>
            </a:pPr>
            <a:endParaRPr lang="fa-IR" dirty="0"/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fa-IR" dirty="0"/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DE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DA7818-4B01-C162-ABFB-38A64FFF344D}"/>
              </a:ext>
            </a:extLst>
          </p:cNvPr>
          <p:cNvSpPr/>
          <p:nvPr/>
        </p:nvSpPr>
        <p:spPr>
          <a:xfrm>
            <a:off x="7500396" y="117435"/>
            <a:ext cx="4334672" cy="1061575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latin typeface="Sahel" panose="020B0603030804020204" pitchFamily="34" charset="-78"/>
                <a:cs typeface="Sahel" panose="020B0603030804020204" pitchFamily="34" charset="-78"/>
              </a:rPr>
              <a:t>جنبه ساختاری-سازمانی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A54F62CA-1170-9C90-094D-8120699E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4" y="541919"/>
            <a:ext cx="31750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7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D8A-70EA-AED2-AFD2-C301517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60" y="5411948"/>
            <a:ext cx="10832940" cy="1325563"/>
          </a:xfrm>
          <a:solidFill>
            <a:srgbClr val="63C2CD"/>
          </a:solidFill>
        </p:spPr>
        <p:txBody>
          <a:bodyPr>
            <a:normAutofit/>
          </a:bodyPr>
          <a:lstStyle/>
          <a:p>
            <a:pPr algn="l" rtl="0"/>
            <a:r>
              <a:rPr lang="en-GB" b="1" dirty="0"/>
              <a:t>Human Development Report </a:t>
            </a:r>
            <a:r>
              <a:rPr lang="fa-IR" b="1" dirty="0"/>
              <a:t>–</a:t>
            </a:r>
            <a:br>
              <a:rPr lang="fa-IR" b="1" dirty="0"/>
            </a:br>
            <a:r>
              <a:rPr lang="en-GB" b="1" dirty="0"/>
              <a:t> Human Development Index (HDI)</a:t>
            </a:r>
            <a:endParaRPr lang="en-DE" b="1" dirty="0"/>
          </a:p>
        </p:txBody>
      </p:sp>
      <p:pic>
        <p:nvPicPr>
          <p:cNvPr id="34818" name="Picture 2" descr="HUMAN DEVELOPMENT REPORT (HDR) 2023-2024 | Current Affairs | Vision IAS">
            <a:extLst>
              <a:ext uri="{FF2B5EF4-FFF2-40B4-BE49-F238E27FC236}">
                <a16:creationId xmlns:a16="http://schemas.microsoft.com/office/drawing/2014/main" id="{FC76C50A-3CC1-8220-E19F-EAB87544E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64" y="251976"/>
            <a:ext cx="11333356" cy="504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536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D8A-70EA-AED2-AFD2-C301517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60" y="5411948"/>
            <a:ext cx="1083294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تاریخچه سازمانی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6DC8-04BE-FD46-A151-2E4EA969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061" y="1331089"/>
            <a:ext cx="10497596" cy="39287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/>
              <a:t>1995 World Summit on Social Development: </a:t>
            </a:r>
            <a:r>
              <a:rPr lang="en-GB" b="1" dirty="0"/>
              <a:t>Copenhagen Declaration on Social Development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/>
              <a:t>1996: OECD Report: </a:t>
            </a:r>
            <a:r>
              <a:rPr lang="en-GB" b="1" dirty="0"/>
              <a:t>Shaping the 21st Century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/>
              <a:t>September 2000: UN </a:t>
            </a:r>
            <a:r>
              <a:rPr lang="en-GB" b="1" dirty="0">
                <a:hlinkClick r:id="rId2" tooltip="United Nations Millennium Declaration"/>
              </a:rPr>
              <a:t>Millennium Declaration</a:t>
            </a:r>
            <a:endParaRPr lang="en-GB" b="1" dirty="0"/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/>
              <a:t>2001: OECD, World Bank, UN, …: </a:t>
            </a:r>
            <a:r>
              <a:rPr lang="en-GB" b="1" dirty="0"/>
              <a:t>Road map towards the implementation of the United Nations Millennium Declaration"</a:t>
            </a:r>
            <a:r>
              <a:rPr lang="en-GB" dirty="0"/>
              <a:t> - "the Millennium Development Goals” (MDG)</a:t>
            </a:r>
          </a:p>
          <a:p>
            <a: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DE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DA7818-4B01-C162-ABFB-38A64FFF344D}"/>
              </a:ext>
            </a:extLst>
          </p:cNvPr>
          <p:cNvSpPr/>
          <p:nvPr/>
        </p:nvSpPr>
        <p:spPr>
          <a:xfrm>
            <a:off x="7500396" y="117435"/>
            <a:ext cx="4334672" cy="1061575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latin typeface="Sahel" panose="020B0603030804020204" pitchFamily="34" charset="-78"/>
                <a:cs typeface="Sahel" panose="020B0603030804020204" pitchFamily="34" charset="-78"/>
              </a:rPr>
              <a:t>جنبه ساختاری-سازمانی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63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D8A-70EA-AED2-AFD2-C301517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60" y="5411948"/>
            <a:ext cx="10832940" cy="1325563"/>
          </a:xfrm>
          <a:solidFill>
            <a:srgbClr val="63C2CD"/>
          </a:solidFill>
        </p:spPr>
        <p:txBody>
          <a:bodyPr/>
          <a:lstStyle/>
          <a:p>
            <a:r>
              <a:rPr lang="en-US" b="1" dirty="0"/>
              <a:t>MDG</a:t>
            </a:r>
            <a:endParaRPr lang="en-DE" b="1" dirty="0"/>
          </a:p>
        </p:txBody>
      </p:sp>
      <p:pic>
        <p:nvPicPr>
          <p:cNvPr id="24578" name="Picture 2" descr="Millennium Development Goals - MDGs">
            <a:extLst>
              <a:ext uri="{FF2B5EF4-FFF2-40B4-BE49-F238E27FC236}">
                <a16:creationId xmlns:a16="http://schemas.microsoft.com/office/drawing/2014/main" id="{DF443355-D594-6BA4-B5DA-05AC8E248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9119"/>
            <a:ext cx="11598921" cy="446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50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D94F-4F21-B2B8-D234-030BAA46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974"/>
            <a:ext cx="10515600" cy="1325563"/>
          </a:xfrm>
          <a:solidFill>
            <a:srgbClr val="63C2CD"/>
          </a:solidFill>
        </p:spPr>
        <p:txBody>
          <a:bodyPr>
            <a:normAutofit/>
          </a:bodyPr>
          <a:lstStyle/>
          <a:p>
            <a:pPr algn="l" rtl="0"/>
            <a:r>
              <a:rPr lang="en-GB" b="1" dirty="0"/>
              <a:t>Goal 1: Eradicate extreme poverty and hunger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AA76A-4E63-239D-F18B-070331E3D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9023"/>
            <a:ext cx="11353800" cy="3667939"/>
          </a:xfrm>
          <a:solidFill>
            <a:schemeClr val="bg2"/>
          </a:solidFill>
        </p:spPr>
        <p:txBody>
          <a:bodyPr/>
          <a:lstStyle/>
          <a:p>
            <a:pPr algn="l" rtl="0"/>
            <a:r>
              <a:rPr lang="en-GB" b="1" dirty="0"/>
              <a:t>Target 1A: Halve, between 1990 and 2015, the proportion of people living on less than $1.25 a day</a:t>
            </a:r>
          </a:p>
          <a:p>
            <a:pPr algn="l" rtl="0"/>
            <a:endParaRPr lang="en-GB" baseline="30000" dirty="0"/>
          </a:p>
          <a:p>
            <a:pPr algn="l" rtl="0"/>
            <a:r>
              <a:rPr lang="en-GB" b="1" dirty="0"/>
              <a:t>Target 1B: Achieve Decent Employment for Women, Men, and Young People</a:t>
            </a:r>
            <a:r>
              <a:rPr lang="en-GB" dirty="0"/>
              <a:t> </a:t>
            </a:r>
          </a:p>
          <a:p>
            <a:pPr algn="l" rtl="0"/>
            <a:endParaRPr lang="en-GB" dirty="0"/>
          </a:p>
          <a:p>
            <a:pPr algn="l" rtl="0"/>
            <a:r>
              <a:rPr lang="en-GB" b="1" dirty="0"/>
              <a:t>Target 1C: Halve, between 1990 and 2015, the proportion of people who suffer from hunger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11683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8A3C-E577-A103-D3C1-2A732A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0599"/>
            <a:ext cx="10515600" cy="1325563"/>
          </a:xfrm>
          <a:solidFill>
            <a:srgbClr val="63C2CD"/>
          </a:solidFill>
        </p:spPr>
        <p:txBody>
          <a:bodyPr>
            <a:normAutofit/>
          </a:bodyPr>
          <a:lstStyle/>
          <a:p>
            <a:pPr algn="l" rtl="0"/>
            <a:r>
              <a:rPr lang="en-GB" sz="4000" b="1" dirty="0"/>
              <a:t>From MDGs to SDGs (</a:t>
            </a:r>
            <a:r>
              <a:rPr lang="en-GB" sz="2400" b="1" dirty="0"/>
              <a:t>Sustainable Development Goals</a:t>
            </a:r>
            <a:r>
              <a:rPr lang="en-GB" sz="4000" b="1" dirty="0"/>
              <a:t>)</a:t>
            </a:r>
            <a:endParaRPr lang="en-DE" sz="8000" b="1" dirty="0"/>
          </a:p>
        </p:txBody>
      </p:sp>
      <p:pic>
        <p:nvPicPr>
          <p:cNvPr id="25604" name="Picture 4" descr="Sustainable Development Policy Institute, development Economics, child  Mortality, united Nations Day, Millennium Development Goals, International  development, Sustainable Development Goals, gender Equality, poverty,  united Nations | Anyrgb">
            <a:extLst>
              <a:ext uri="{FF2B5EF4-FFF2-40B4-BE49-F238E27FC236}">
                <a16:creationId xmlns:a16="http://schemas.microsoft.com/office/drawing/2014/main" id="{AF05DF10-71A4-A9F4-41BC-7DC423E2A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419100"/>
            <a:ext cx="8502650" cy="469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976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8A3C-E577-A103-D3C1-2A732A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0599"/>
            <a:ext cx="10515600" cy="1325563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sz="4000" b="1" dirty="0" err="1"/>
              <a:t>نمونه‌های</a:t>
            </a:r>
            <a:r>
              <a:rPr lang="fa-IR" sz="4000" b="1" dirty="0"/>
              <a:t> دیگر</a:t>
            </a:r>
            <a:endParaRPr lang="en-DE" sz="4000" b="1" dirty="0"/>
          </a:p>
        </p:txBody>
      </p:sp>
      <p:pic>
        <p:nvPicPr>
          <p:cNvPr id="26626" name="Picture 2" descr="Why sustainable development goals are more important than ever | The Fifth  Estate">
            <a:extLst>
              <a:ext uri="{FF2B5EF4-FFF2-40B4-BE49-F238E27FC236}">
                <a16:creationId xmlns:a16="http://schemas.microsoft.com/office/drawing/2014/main" id="{A26B9259-B0F5-C2BE-0AD3-5E818C6F8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27" y="158736"/>
            <a:ext cx="6432673" cy="51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Triple bottom-line concept of sustainable development: adapted from... |  Download Scientific Diagram">
            <a:extLst>
              <a:ext uri="{FF2B5EF4-FFF2-40B4-BE49-F238E27FC236}">
                <a16:creationId xmlns:a16="http://schemas.microsoft.com/office/drawing/2014/main" id="{96B7C1CE-78B7-0BFC-6C5C-B0D33EDD7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4" y="574442"/>
            <a:ext cx="5530578" cy="432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57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795C-1E83-3251-1DA3-0A78A341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1976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 err="1"/>
              <a:t>ویژگی‌های</a:t>
            </a:r>
            <a:r>
              <a:rPr lang="fa-IR" b="1" dirty="0"/>
              <a:t> کلیدی نگاه توسعه پایدار</a:t>
            </a:r>
            <a:endParaRPr lang="en-DE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634EA9-237D-F367-1271-D931AF3E1622}"/>
              </a:ext>
            </a:extLst>
          </p:cNvPr>
          <p:cNvSpPr/>
          <p:nvPr/>
        </p:nvSpPr>
        <p:spPr>
          <a:xfrm>
            <a:off x="345688" y="1916168"/>
            <a:ext cx="10995503" cy="4707655"/>
          </a:xfrm>
          <a:prstGeom prst="roundRect">
            <a:avLst>
              <a:gd name="adj" fmla="val 506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fa-IR" sz="20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۱.توسعه مقصد نیست، یک مسیر است</a:t>
            </a:r>
          </a:p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fa-IR" sz="20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۲.این مسیر به سمت حل </a:t>
            </a:r>
            <a:r>
              <a:rPr lang="fa-IR" sz="2000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چالش‌های</a:t>
            </a:r>
            <a:r>
              <a:rPr lang="fa-IR" sz="20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واقعی دنیای امروز است، فارغ از تعریف یا دیدگاه ما از توسعه</a:t>
            </a:r>
          </a:p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fa-IR" sz="20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۳.این مسیر  جمعی و </a:t>
            </a:r>
            <a:r>
              <a:rPr lang="fa-IR" sz="2000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مشارکتی</a:t>
            </a:r>
            <a:r>
              <a:rPr lang="fa-IR" sz="20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است. (اهداف مشترک و تعهدات مشترک)</a:t>
            </a:r>
          </a:p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fa-IR" sz="20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۴.حد نهایی یا مطلوب مشخص نیست، اما تغییرات (دلتا) قابل تعریف و قابل محاسبه است.</a:t>
            </a:r>
          </a:p>
          <a:p>
            <a:pPr marL="0" algn="ctr" defTabSz="914400" rtl="1" eaLnBrk="1" latinLnBrk="0" hangingPunct="1">
              <a:lnSpc>
                <a:spcPct val="200000"/>
              </a:lnSpc>
            </a:pPr>
            <a:r>
              <a:rPr lang="fa-IR" sz="20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۵.اهداف و تعهدات در طول مسیر به صورت </a:t>
            </a:r>
            <a:r>
              <a:rPr lang="fa-IR" sz="2000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بلندمدت</a:t>
            </a:r>
            <a:r>
              <a:rPr lang="fa-IR" sz="20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تغییر </a:t>
            </a:r>
            <a:r>
              <a:rPr lang="fa-IR" sz="2000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می‌کند</a:t>
            </a:r>
            <a:r>
              <a:rPr lang="fa-IR" sz="20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، اما به صورت </a:t>
            </a:r>
            <a:r>
              <a:rPr lang="fa-IR" sz="2000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میان‌مدت</a:t>
            </a:r>
            <a:r>
              <a:rPr lang="fa-IR" sz="20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تعریف و به صورت </a:t>
            </a:r>
            <a:r>
              <a:rPr lang="fa-IR" sz="2000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کوتاه‌مدت</a:t>
            </a:r>
            <a:r>
              <a:rPr lang="fa-IR" sz="20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</a:t>
            </a:r>
            <a:r>
              <a:rPr lang="fa-IR" sz="2000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اندازه‌گیری</a:t>
            </a:r>
            <a:r>
              <a:rPr lang="fa-IR" sz="20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</a:t>
            </a:r>
            <a:r>
              <a:rPr lang="fa-IR" sz="2000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می‌شود</a:t>
            </a:r>
            <a:r>
              <a:rPr lang="fa-IR" sz="20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.</a:t>
            </a:r>
            <a:endParaRPr lang="fa-IR" sz="2000" dirty="0">
              <a:solidFill>
                <a:schemeClr val="accent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44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B2FE13-981D-6E47-4B93-3AE28B76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891251"/>
            <a:ext cx="11776075" cy="1990845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b="1" dirty="0"/>
              <a:t>۷.نظریه توسعه کمونیسم-</a:t>
            </a:r>
            <a:r>
              <a:rPr lang="fa-IR" b="1" dirty="0" err="1"/>
              <a:t>استالینیسم</a:t>
            </a:r>
            <a:br>
              <a:rPr lang="fa-IR" b="1" dirty="0"/>
            </a:br>
            <a:r>
              <a:rPr lang="fa-IR" b="1" dirty="0"/>
              <a:t>(شوروی)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981682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0" y="352076"/>
            <a:ext cx="10905893" cy="1231397"/>
          </a:xfrm>
          <a:solidFill>
            <a:srgbClr val="63C2CD"/>
          </a:solidFill>
        </p:spPr>
        <p:txBody>
          <a:bodyPr vert="horz" lIns="0" tIns="0" rIns="0" bIns="0" rtlCol="0" anchor="ctr">
            <a:normAutofit/>
          </a:bodyPr>
          <a:lstStyle/>
          <a:p>
            <a:pPr marL="0" indent="0" algn="ctr" defTabSz="433085">
              <a:spcBef>
                <a:spcPct val="0"/>
              </a:spcBef>
              <a:buClr>
                <a:srgbClr val="808080"/>
              </a:buClr>
              <a:buSzPct val="90000"/>
              <a:buNone/>
            </a:pPr>
            <a:r>
              <a:rPr lang="en-US" sz="4100" b="1" dirty="0">
                <a:solidFill>
                  <a:srgbClr val="000000"/>
                </a:solidFill>
                <a:latin typeface="Arial" pitchFamily="34" charset="0"/>
              </a:rPr>
              <a:t>Probability and Impact Judgments: CO2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046086"/>
              </p:ext>
            </p:extLst>
          </p:nvPr>
        </p:nvGraphicFramePr>
        <p:xfrm>
          <a:off x="1524000" y="1773044"/>
          <a:ext cx="9303833" cy="516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E626-9F74-1832-68AA-CAE1531D8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  <a:solidFill>
            <a:srgbClr val="63C2CD"/>
          </a:solidFill>
        </p:spPr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a-IR" b="1" dirty="0" err="1"/>
              <a:t>واقع‌گرایی</a:t>
            </a:r>
            <a:r>
              <a:rPr lang="fa-IR" b="1" dirty="0"/>
              <a:t> و دیدگاه </a:t>
            </a:r>
            <a:r>
              <a:rPr lang="fa-IR" b="1" dirty="0" err="1"/>
              <a:t>خبرگان</a:t>
            </a:r>
            <a:endParaRPr lang="en-DE" b="1" dirty="0"/>
          </a:p>
        </p:txBody>
      </p:sp>
      <p:pic>
        <p:nvPicPr>
          <p:cNvPr id="29698" name="Picture 2" descr="A Fuzzy Logic based Trend Impact Analysis method | Semantic Scholar">
            <a:extLst>
              <a:ext uri="{FF2B5EF4-FFF2-40B4-BE49-F238E27FC236}">
                <a16:creationId xmlns:a16="http://schemas.microsoft.com/office/drawing/2014/main" id="{E6E9D9DF-6CA7-468C-B960-D8FBC43F9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0841"/>
            <a:ext cx="7760627" cy="38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55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795C-1E83-3251-1DA3-0A78A341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1976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 err="1"/>
              <a:t>چالش‌ها</a:t>
            </a:r>
            <a:endParaRPr lang="en-DE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0331BB8-4813-6752-CB0A-F6EC0EDE88DA}"/>
              </a:ext>
            </a:extLst>
          </p:cNvPr>
          <p:cNvSpPr/>
          <p:nvPr/>
        </p:nvSpPr>
        <p:spPr>
          <a:xfrm>
            <a:off x="4537276" y="2135265"/>
            <a:ext cx="7420335" cy="13255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3600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هزینه‌های</a:t>
            </a:r>
            <a:r>
              <a:rPr lang="fa-IR" sz="3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نابرابر</a:t>
            </a:r>
          </a:p>
          <a:p>
            <a:pPr marL="0" algn="ctr" defTabSz="914400" rtl="1" eaLnBrk="1" latinLnBrk="0" hangingPunct="1"/>
            <a:r>
              <a:rPr lang="fa-IR" sz="3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(به ضرر کشورهای در حال توسعه)</a:t>
            </a:r>
            <a:endParaRPr lang="fa-IR" sz="3200" dirty="0">
              <a:solidFill>
                <a:schemeClr val="accent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01480B6-9CDF-B983-E874-2781C6A1A4FC}"/>
              </a:ext>
            </a:extLst>
          </p:cNvPr>
          <p:cNvSpPr/>
          <p:nvPr/>
        </p:nvSpPr>
        <p:spPr>
          <a:xfrm>
            <a:off x="221848" y="3695119"/>
            <a:ext cx="7420335" cy="13255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3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تمایل کمتر </a:t>
            </a:r>
            <a:r>
              <a:rPr lang="fa-IR" sz="3600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درحال‌توسعه‌ها</a:t>
            </a:r>
            <a:endParaRPr lang="fa-IR" sz="3600" b="1" dirty="0">
              <a:solidFill>
                <a:schemeClr val="accent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r>
              <a:rPr lang="fa-IR" sz="3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(باقی ماندن در گذشته)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3E12EF-9BBB-5026-64F8-AA433533A286}"/>
              </a:ext>
            </a:extLst>
          </p:cNvPr>
          <p:cNvSpPr/>
          <p:nvPr/>
        </p:nvSpPr>
        <p:spPr>
          <a:xfrm>
            <a:off x="3932015" y="5254973"/>
            <a:ext cx="7420335" cy="13255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3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نگاه </a:t>
            </a:r>
            <a:r>
              <a:rPr lang="fa-IR" sz="3600" b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کمی و بدون تاریخ</a:t>
            </a:r>
            <a:endParaRPr lang="fa-IR" sz="3200" dirty="0">
              <a:solidFill>
                <a:schemeClr val="accent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17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3AC472-2454-E03F-B167-E2F4FE31EF33}"/>
              </a:ext>
            </a:extLst>
          </p:cNvPr>
          <p:cNvSpPr txBox="1">
            <a:spLocks/>
          </p:cNvSpPr>
          <p:nvPr/>
        </p:nvSpPr>
        <p:spPr>
          <a:xfrm>
            <a:off x="8472668" y="1053297"/>
            <a:ext cx="3426107" cy="5231238"/>
          </a:xfrm>
          <a:prstGeom prst="rect">
            <a:avLst/>
          </a:prstGeom>
          <a:solidFill>
            <a:srgbClr val="63C2CD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b="1" dirty="0"/>
              <a:t>به صورت متناوب معرفی </a:t>
            </a:r>
            <a:r>
              <a:rPr lang="fa-IR" b="1" dirty="0" err="1"/>
              <a:t>کتاب‌ها</a:t>
            </a:r>
            <a:r>
              <a:rPr lang="fa-IR" b="1" dirty="0"/>
              <a:t> در صفحه </a:t>
            </a:r>
            <a:r>
              <a:rPr lang="fa-IR" b="1" dirty="0" err="1"/>
              <a:t>اینستاگرام</a:t>
            </a: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a-IR" b="1" dirty="0" err="1"/>
              <a:t>علاقه‌مندان</a:t>
            </a:r>
            <a:r>
              <a:rPr lang="fa-IR" b="1" dirty="0"/>
              <a:t> به </a:t>
            </a:r>
            <a:r>
              <a:rPr lang="fa-IR" b="1" dirty="0" err="1"/>
              <a:t>پژوهش‌های</a:t>
            </a:r>
            <a:r>
              <a:rPr lang="fa-IR" b="1" dirty="0"/>
              <a:t> مشترک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err="1"/>
              <a:t>amirnazemy@gmail.com</a:t>
            </a:r>
            <a:endParaRPr lang="fa-IR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a-IR" b="1" dirty="0"/>
              <a:t>سپاس از </a:t>
            </a:r>
            <a:r>
              <a:rPr lang="fa-IR" b="1" dirty="0" err="1"/>
              <a:t>حوصله‌تان</a:t>
            </a: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endParaRPr lang="fa-IR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a-IR" b="1" dirty="0"/>
              <a:t>تا هفته بعد ...</a:t>
            </a:r>
            <a:endParaRPr lang="en-DE" b="1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AB0719E-EB24-8362-1DC0-CC7F709A2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1124969"/>
              </p:ext>
            </p:extLst>
          </p:nvPr>
        </p:nvGraphicFramePr>
        <p:xfrm>
          <a:off x="486137" y="365126"/>
          <a:ext cx="7685590" cy="63294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429809">
                  <a:extLst>
                    <a:ext uri="{9D8B030D-6E8A-4147-A177-3AD203B41FA5}">
                      <a16:colId xmlns:a16="http://schemas.microsoft.com/office/drawing/2014/main" val="4106167922"/>
                    </a:ext>
                  </a:extLst>
                </a:gridCol>
                <a:gridCol w="2720327">
                  <a:extLst>
                    <a:ext uri="{9D8B030D-6E8A-4147-A177-3AD203B41FA5}">
                      <a16:colId xmlns:a16="http://schemas.microsoft.com/office/drawing/2014/main" val="2119137963"/>
                    </a:ext>
                  </a:extLst>
                </a:gridCol>
                <a:gridCol w="2535454">
                  <a:extLst>
                    <a:ext uri="{9D8B030D-6E8A-4147-A177-3AD203B41FA5}">
                      <a16:colId xmlns:a16="http://schemas.microsoft.com/office/drawing/2014/main" val="3086282917"/>
                    </a:ext>
                  </a:extLst>
                </a:gridCol>
              </a:tblGrid>
              <a:tr h="328507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دسته‌بندی</a:t>
                      </a:r>
                      <a:endParaRPr lang="fa-IR" sz="1600" b="1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نظریه</a:t>
                      </a:r>
                      <a:endParaRPr lang="fa-IR" sz="1600" b="1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مولفه کلیدی</a:t>
                      </a:r>
                      <a:endParaRPr lang="fa-IR" sz="1600" b="1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895406939"/>
                  </a:ext>
                </a:extLst>
              </a:tr>
              <a:tr h="645767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الگوبرداری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مدرنیزاسیون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فناوری</a:t>
                      </a:r>
                      <a:b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</a:br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515776746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نئولیبرال</a:t>
                      </a:r>
                      <a:endParaRPr lang="fa-IR" sz="16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111647212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خوب</a:t>
                      </a:r>
                      <a:endParaRPr lang="fa-IR" sz="16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و دولت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263761895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نظامی‌گری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قدرت نظامی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102615385"/>
                  </a:ext>
                </a:extLst>
              </a:tr>
              <a:tr h="328507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توانمندسازی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دولت توانمند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و دولت</a:t>
                      </a:r>
                      <a:endParaRPr lang="fa-IR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293473164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tx1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توسعه انسانی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tx1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نیروی انسانی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786525265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 err="1">
                          <a:solidFill>
                            <a:schemeClr val="tx1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شایسته‌سالاری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chemeClr val="tx1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نیروی انسانی</a:t>
                      </a:r>
                      <a:endParaRPr lang="fa-IR" sz="1600" b="0" i="0" u="none" strike="noStrike" dirty="0">
                        <a:solidFill>
                          <a:schemeClr val="tx1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744755584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نظم‌های دسترسی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 و دولت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808332316"/>
                  </a:ext>
                </a:extLst>
              </a:tr>
              <a:tr h="374480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سوسیالیسم</a:t>
                      </a:r>
                      <a:endParaRPr lang="fa-IR" sz="1600" b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(</a:t>
                      </a:r>
                      <a:r>
                        <a:rPr lang="fa-IR" sz="16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چپ‌گرایانه</a:t>
                      </a:r>
                      <a:r>
                        <a:rPr lang="fa-IR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)</a:t>
                      </a: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مارکسیسم-</a:t>
                      </a:r>
                      <a:r>
                        <a:rPr lang="fa-IR" sz="1600" b="0" u="none" strike="noStrike" dirty="0" err="1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استالینیسم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اقتصادی-سیاسی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2087020184"/>
                  </a:ext>
                </a:extLst>
              </a:tr>
              <a:tr h="374480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مارکسیسم-مائوئیسم</a:t>
                      </a:r>
                      <a:endParaRPr lang="fa-IR" sz="1600" b="0" i="0" u="none" strike="noStrike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فرهنگی-سیاسی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341921402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ساختارگرایی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اقتصاد</a:t>
                      </a:r>
                      <a:b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</a:br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روابط </a:t>
                      </a:r>
                      <a:r>
                        <a:rPr lang="fa-IR" sz="1600" b="0" u="none" strike="noStrike" dirty="0" err="1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بین‌المللی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920184325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پسااستعماری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سیاسی: رابطه استعماری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2953757026"/>
                  </a:ext>
                </a:extLst>
              </a:tr>
              <a:tr h="328507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متوازن‌سازی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توسعه پایدار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محیط زیست</a:t>
                      </a:r>
                      <a:endParaRPr lang="fa-IR" sz="1600" b="0" i="0" u="none" strike="noStrike" dirty="0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046734828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دالان باریک</a:t>
                      </a:r>
                      <a:endParaRPr lang="fa-IR" sz="1600" b="0" i="0" u="none" strike="noStrike"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اجتماعی</a:t>
                      </a:r>
                    </a:p>
                    <a:p>
                      <a:pPr algn="ctr" rtl="1" fontAlgn="b"/>
                      <a:r>
                        <a:rPr lang="fa-IR" sz="1600" b="0" i="0" u="none" strike="noStrike" dirty="0"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حکمرانی</a:t>
                      </a: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3584331007"/>
                  </a:ext>
                </a:extLst>
              </a:tr>
              <a:tr h="328507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fa-IR" sz="16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برون‌گرایی</a:t>
                      </a:r>
                      <a:endParaRPr lang="fa-IR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ctr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وابستگی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روابط </a:t>
                      </a:r>
                      <a:r>
                        <a:rPr lang="fa-IR" sz="1600" b="0" u="none" strike="noStrike" dirty="0" err="1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بین‌المللی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483044464"/>
                  </a:ext>
                </a:extLst>
              </a:tr>
              <a:tr h="32850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توازن مثبت و منفی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u="none" strike="noStrike" dirty="0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روابط </a:t>
                      </a:r>
                      <a:r>
                        <a:rPr lang="fa-IR" sz="1600" b="0" u="none" strike="noStrike" dirty="0" err="1">
                          <a:solidFill>
                            <a:srgbClr val="7030A0"/>
                          </a:solidFill>
                          <a:effectLst/>
                          <a:latin typeface="Sahel" panose="020B0603030804020204" pitchFamily="34" charset="-78"/>
                          <a:cs typeface="Sahel" panose="020B0603030804020204" pitchFamily="34" charset="-78"/>
                        </a:rPr>
                        <a:t>بین‌المللی</a:t>
                      </a:r>
                      <a:endParaRPr lang="fa-IR" sz="1600" b="0" i="0" u="none" strike="noStrike" dirty="0">
                        <a:solidFill>
                          <a:srgbClr val="7030A0"/>
                        </a:solidFill>
                        <a:effectLst/>
                        <a:latin typeface="Sahel" panose="020B0603030804020204" pitchFamily="34" charset="-78"/>
                        <a:cs typeface="Sahel" panose="020B0603030804020204" pitchFamily="34" charset="-78"/>
                      </a:endParaRPr>
                    </a:p>
                  </a:txBody>
                  <a:tcPr marL="8645" marR="8645" marT="8645" marB="0" anchor="b"/>
                </a:tc>
                <a:extLst>
                  <a:ext uri="{0D108BD9-81ED-4DB2-BD59-A6C34878D82A}">
                    <a16:rowId xmlns:a16="http://schemas.microsoft.com/office/drawing/2014/main" val="112270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94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8D8A-70EA-AED2-AFD2-C30151705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060" y="5411948"/>
            <a:ext cx="1083294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 err="1"/>
              <a:t>پیش‌فرض‌ها</a:t>
            </a:r>
            <a:r>
              <a:rPr lang="fa-IR" b="1" dirty="0"/>
              <a:t> و </a:t>
            </a:r>
            <a:r>
              <a:rPr lang="fa-IR" b="1" dirty="0" err="1"/>
              <a:t>انگاره‌ها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6DC8-04BE-FD46-A151-2E4EA969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0395" y="1331089"/>
            <a:ext cx="4356261" cy="39287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dirty="0"/>
              <a:t>عدم باور به </a:t>
            </a:r>
            <a:r>
              <a:rPr lang="fa-IR" dirty="0" err="1"/>
              <a:t>سازوکار</a:t>
            </a:r>
            <a:r>
              <a:rPr lang="fa-IR" dirty="0"/>
              <a:t> بازار آزاد:</a:t>
            </a:r>
          </a:p>
          <a:p>
            <a:pPr lvl="1">
              <a:spcBef>
                <a:spcPts val="1000"/>
              </a:spcBef>
            </a:pPr>
            <a:r>
              <a:rPr lang="fa-IR" dirty="0" err="1"/>
              <a:t>برنامه‌ریزی</a:t>
            </a:r>
            <a:r>
              <a:rPr lang="fa-IR" dirty="0"/>
              <a:t> مرکزی</a:t>
            </a:r>
          </a:p>
          <a:p>
            <a:pPr lvl="1">
              <a:spcBef>
                <a:spcPts val="1000"/>
              </a:spcBef>
            </a:pPr>
            <a:r>
              <a:rPr lang="fa-IR" dirty="0"/>
              <a:t>رویکردهای </a:t>
            </a:r>
            <a:r>
              <a:rPr lang="fa-IR" dirty="0" err="1"/>
              <a:t>عرضه‌محور</a:t>
            </a:r>
            <a:endParaRPr lang="en-D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FD01DF-53D4-C53E-E718-06DF0F1BD1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2079473"/>
              </p:ext>
            </p:extLst>
          </p:nvPr>
        </p:nvGraphicFramePr>
        <p:xfrm>
          <a:off x="2951619" y="1466619"/>
          <a:ext cx="4356262" cy="259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2DA7818-4B01-C162-ABFB-38A64FFF344D}"/>
              </a:ext>
            </a:extLst>
          </p:cNvPr>
          <p:cNvSpPr/>
          <p:nvPr/>
        </p:nvSpPr>
        <p:spPr>
          <a:xfrm>
            <a:off x="7500396" y="117435"/>
            <a:ext cx="4334672" cy="1061575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latin typeface="Sahel" panose="020B0603030804020204" pitchFamily="34" charset="-78"/>
                <a:cs typeface="Sahel" panose="020B0603030804020204" pitchFamily="34" charset="-78"/>
              </a:rPr>
              <a:t>جنبه ساختاری-سازمانی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9577D42-126C-5685-C693-F27D3A58A9E9}"/>
              </a:ext>
            </a:extLst>
          </p:cNvPr>
          <p:cNvSpPr/>
          <p:nvPr/>
        </p:nvSpPr>
        <p:spPr>
          <a:xfrm>
            <a:off x="2973209" y="117435"/>
            <a:ext cx="4334672" cy="1061575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latin typeface="Sahel" panose="020B0603030804020204" pitchFamily="34" charset="-78"/>
                <a:cs typeface="Sahel" panose="020B0603030804020204" pitchFamily="34" charset="-78"/>
              </a:rPr>
              <a:t>جنبه نظری- مفهومی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89EABB-6EDB-8DD6-8685-058A61A34AA3}"/>
              </a:ext>
            </a:extLst>
          </p:cNvPr>
          <p:cNvSpPr txBox="1">
            <a:spLocks/>
          </p:cNvSpPr>
          <p:nvPr/>
        </p:nvSpPr>
        <p:spPr>
          <a:xfrm>
            <a:off x="2951619" y="4188106"/>
            <a:ext cx="4356261" cy="1071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dirty="0"/>
              <a:t>فناوری در خدمت </a:t>
            </a:r>
            <a:r>
              <a:rPr lang="fa-IR" dirty="0" err="1"/>
              <a:t>ارزش‌ها</a:t>
            </a:r>
            <a:endParaRPr lang="fa-IR" dirty="0"/>
          </a:p>
          <a:p>
            <a:pPr marL="0" indent="0" algn="ctr">
              <a:buNone/>
            </a:pPr>
            <a:r>
              <a:rPr lang="fa-IR" dirty="0"/>
              <a:t>فناوری عامل مستقل نیست</a:t>
            </a:r>
            <a:endParaRPr lang="en-DE" dirty="0"/>
          </a:p>
        </p:txBody>
      </p:sp>
      <p:pic>
        <p:nvPicPr>
          <p:cNvPr id="11266" name="Picture 2" descr="‫به اعتقاد استالین حق شناسی صفت سگ هاست!‬‎">
            <a:extLst>
              <a:ext uri="{FF2B5EF4-FFF2-40B4-BE49-F238E27FC236}">
                <a16:creationId xmlns:a16="http://schemas.microsoft.com/office/drawing/2014/main" id="{3B23A9C1-0119-4AC1-075B-FC2442782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6" y="1179010"/>
            <a:ext cx="2430041" cy="15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8A3C-E577-A103-D3C1-2A732A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0599"/>
            <a:ext cx="10515600" cy="1325563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sz="4000" b="1" dirty="0"/>
              <a:t>نمونه ژنتیک</a:t>
            </a:r>
            <a:endParaRPr lang="en-DE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547B1-47B5-41F2-AE3C-709ABAC40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124" y="1817224"/>
            <a:ext cx="6412375" cy="32601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a-IR" sz="18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تروفیم</a:t>
            </a:r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</a:t>
            </a:r>
            <a:r>
              <a:rPr lang="fa-IR" sz="18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لیسِنکو</a:t>
            </a:r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 </a:t>
            </a:r>
            <a:r>
              <a:rPr lang="fa-IR" sz="18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زیست‌شناس</a:t>
            </a:r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</a:t>
            </a:r>
          </a:p>
          <a:p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رئیس انستیتو ژنتیک شوروی، از مراکز ذیل فرهنگستان علوم، </a:t>
            </a:r>
          </a:p>
          <a:p>
            <a:r>
              <a:rPr lang="fa-IR" sz="18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فرهنگستان‌ها</a:t>
            </a:r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بهترین پژوهشگران و به معنای داشتن منابع لازم برای پژوهش و کسب </a:t>
            </a:r>
            <a:r>
              <a:rPr lang="fa-IR" sz="18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جایگاه‌های</a:t>
            </a:r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برتری سیاسی </a:t>
            </a:r>
          </a:p>
          <a:p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رئیس این </a:t>
            </a:r>
            <a:r>
              <a:rPr lang="fa-IR" sz="18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مؤسسه‌ها</a:t>
            </a:r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، </a:t>
            </a:r>
            <a:r>
              <a:rPr lang="fa-IR" sz="18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پرنفوذترین</a:t>
            </a:r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شخصیت در </a:t>
            </a:r>
            <a:r>
              <a:rPr lang="fa-IR" sz="18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حوزه‌ی</a:t>
            </a:r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علمی خود بودند. </a:t>
            </a:r>
          </a:p>
          <a:p>
            <a:r>
              <a:rPr lang="fa-IR" sz="1800" dirty="0">
                <a:ea typeface="Calibri" panose="020F0502020204030204" pitchFamily="34" charset="0"/>
              </a:rPr>
              <a:t>انتخاب پژوهشگران </a:t>
            </a:r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نه با معیارهای علمی بلکه با معیارهای سیاسی </a:t>
            </a:r>
          </a:p>
          <a:p>
            <a:r>
              <a:rPr lang="fa-IR" sz="18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لیسنکو</a:t>
            </a:r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مخالف </a:t>
            </a:r>
            <a:r>
              <a:rPr lang="fa-IR" sz="18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نظریه‌ی</a:t>
            </a:r>
            <a:r>
              <a:rPr lang="fa-IR" sz="1800" dirty="0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 ژنتیک </a:t>
            </a:r>
            <a:r>
              <a:rPr lang="fa-IR" sz="1800" dirty="0" err="1">
                <a:effectLst/>
                <a:ea typeface="Calibri" panose="020F0502020204030204" pitchFamily="34" charset="0"/>
                <a:cs typeface="Sahel" panose="020B0603030804020204" pitchFamily="34" charset="-78"/>
              </a:rPr>
              <a:t>مِندِل</a:t>
            </a:r>
            <a:endParaRPr lang="fa-IR" sz="1800" dirty="0">
              <a:effectLst/>
              <a:ea typeface="Calibri" panose="020F0502020204030204" pitchFamily="34" charset="0"/>
              <a:cs typeface="Sahel" panose="020B0603030804020204" pitchFamily="34" charset="-78"/>
            </a:endParaRPr>
          </a:p>
          <a:p>
            <a:r>
              <a:rPr lang="fa-IR" sz="1800" dirty="0">
                <a:ea typeface="Calibri" panose="020F0502020204030204" pitchFamily="34" charset="0"/>
              </a:rPr>
              <a:t>حذف مخالفان به دلیل </a:t>
            </a:r>
            <a:r>
              <a:rPr lang="fa-IR" sz="1800" dirty="0" err="1">
                <a:ea typeface="Calibri" panose="020F0502020204030204" pitchFamily="34" charset="0"/>
              </a:rPr>
              <a:t>غربزدگی</a:t>
            </a:r>
            <a:endParaRPr lang="fa-IR" sz="1800" dirty="0">
              <a:effectLst/>
              <a:ea typeface="Calibri" panose="020F0502020204030204" pitchFamily="34" charset="0"/>
              <a:cs typeface="Sahel" panose="020B0603030804020204" pitchFamily="34" charset="-78"/>
            </a:endParaRPr>
          </a:p>
          <a:p>
            <a:pPr marL="0" indent="0" rtl="1">
              <a:buNone/>
            </a:pPr>
            <a:endParaRPr lang="en-DE" dirty="0"/>
          </a:p>
        </p:txBody>
      </p:sp>
      <p:pic>
        <p:nvPicPr>
          <p:cNvPr id="12290" name="Picture 2" descr="‫تروفیم لیسنکو - ویکی‌پدیا، دانشنامهٔ آزاد‬‎">
            <a:extLst>
              <a:ext uri="{FF2B5EF4-FFF2-40B4-BE49-F238E27FC236}">
                <a16:creationId xmlns:a16="http://schemas.microsoft.com/office/drawing/2014/main" id="{9311DF11-E478-E6F9-AF2A-D1B6A83E7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1" y="2489849"/>
            <a:ext cx="1628172" cy="215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‫لیسنکوئیسم - ویکی‌پدیا، دانشنامهٔ آزاد‬‎">
            <a:extLst>
              <a:ext uri="{FF2B5EF4-FFF2-40B4-BE49-F238E27FC236}">
                <a16:creationId xmlns:a16="http://schemas.microsoft.com/office/drawing/2014/main" id="{1520B980-BB7F-C7D5-BE7B-47DC3C05C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1" y="332919"/>
            <a:ext cx="3215672" cy="182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BA2B5E-9D9D-2B83-9588-5E236DE80A88}"/>
              </a:ext>
            </a:extLst>
          </p:cNvPr>
          <p:cNvSpPr txBox="1">
            <a:spLocks/>
          </p:cNvSpPr>
          <p:nvPr/>
        </p:nvSpPr>
        <p:spPr>
          <a:xfrm>
            <a:off x="5511641" y="348298"/>
            <a:ext cx="6412375" cy="1352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a-IR" dirty="0"/>
              <a:t>۱-برنامه‌ریزی مرکزی (ساختار فرهنگستان)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a-IR" dirty="0"/>
              <a:t>۲-هم‌راستایی با باورها (انتخاب ایدئولوژیک)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99187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8A3C-E577-A103-D3C1-2A732ADF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10599"/>
            <a:ext cx="10515600" cy="1325563"/>
          </a:xfrm>
          <a:solidFill>
            <a:srgbClr val="63C2CD"/>
          </a:solidFill>
        </p:spPr>
        <p:txBody>
          <a:bodyPr>
            <a:normAutofit/>
          </a:bodyPr>
          <a:lstStyle/>
          <a:p>
            <a:r>
              <a:rPr lang="fa-IR" sz="4000" b="1" dirty="0" err="1"/>
              <a:t>نمونه‌های</a:t>
            </a:r>
            <a:r>
              <a:rPr lang="fa-IR" sz="4000" b="1" dirty="0"/>
              <a:t> دیگر</a:t>
            </a:r>
            <a:endParaRPr lang="en-DE" sz="40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97C551-526F-94A3-9B7C-E24756626C3A}"/>
              </a:ext>
            </a:extLst>
          </p:cNvPr>
          <p:cNvSpPr txBox="1">
            <a:spLocks/>
          </p:cNvSpPr>
          <p:nvPr/>
        </p:nvSpPr>
        <p:spPr>
          <a:xfrm>
            <a:off x="554100" y="3429000"/>
            <a:ext cx="3879004" cy="1582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a-IR" sz="2400" dirty="0"/>
              <a:t>از </a:t>
            </a:r>
            <a:r>
              <a:rPr lang="fa-IR" sz="2400" dirty="0" err="1"/>
              <a:t>یوری</a:t>
            </a:r>
            <a:r>
              <a:rPr lang="fa-IR" sz="2400" dirty="0"/>
              <a:t> </a:t>
            </a:r>
            <a:r>
              <a:rPr lang="fa-IR" sz="2400" dirty="0" err="1"/>
              <a:t>گاگارین</a:t>
            </a:r>
            <a:r>
              <a:rPr lang="fa-IR" sz="2400" dirty="0"/>
              <a:t> ۱۹۶۱</a:t>
            </a:r>
          </a:p>
          <a:p>
            <a:pPr marL="0" indent="0">
              <a:buNone/>
            </a:pPr>
            <a:r>
              <a:rPr lang="fa-IR" sz="2400" dirty="0"/>
              <a:t>تا  </a:t>
            </a:r>
            <a:r>
              <a:rPr lang="fa-IR" sz="2400" dirty="0" err="1"/>
              <a:t>سرگئی</a:t>
            </a:r>
            <a:r>
              <a:rPr lang="fa-IR" sz="2400" dirty="0"/>
              <a:t> </a:t>
            </a:r>
            <a:r>
              <a:rPr lang="fa-IR" sz="2400" dirty="0" err="1"/>
              <a:t>کریکالف</a:t>
            </a:r>
            <a:r>
              <a:rPr lang="fa-IR" sz="2400" dirty="0"/>
              <a:t> ۱۹۹۴</a:t>
            </a:r>
            <a:endParaRPr lang="en-DE" sz="24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AC173B1-1D2A-A856-D3BD-534479BBEF31}"/>
              </a:ext>
            </a:extLst>
          </p:cNvPr>
          <p:cNvSpPr/>
          <p:nvPr/>
        </p:nvSpPr>
        <p:spPr>
          <a:xfrm>
            <a:off x="7727139" y="117434"/>
            <a:ext cx="3277120" cy="1061575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 err="1">
                <a:latin typeface="Sahel" panose="020B0603030804020204" pitchFamily="34" charset="-78"/>
                <a:cs typeface="Sahel" panose="020B0603030804020204" pitchFamily="34" charset="-78"/>
              </a:rPr>
              <a:t>هسته‌ای</a:t>
            </a:r>
            <a:endParaRPr lang="fa-IR" b="1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8EFF5DF-51BD-BFFC-48C3-FBD68B6FD249}"/>
              </a:ext>
            </a:extLst>
          </p:cNvPr>
          <p:cNvSpPr/>
          <p:nvPr/>
        </p:nvSpPr>
        <p:spPr>
          <a:xfrm>
            <a:off x="554100" y="117434"/>
            <a:ext cx="3277120" cy="1061575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latin typeface="Sahel" panose="020B0603030804020204" pitchFamily="34" charset="-78"/>
                <a:cs typeface="Sahel" panose="020B0603030804020204" pitchFamily="34" charset="-78"/>
              </a:rPr>
              <a:t>فضایی</a:t>
            </a:r>
          </a:p>
        </p:txBody>
      </p:sp>
      <p:pic>
        <p:nvPicPr>
          <p:cNvPr id="13314" name="Picture 2" descr="سرگئی کریکالف - ویکی‌پدیا، دانشنامهٔ آزاد">
            <a:extLst>
              <a:ext uri="{FF2B5EF4-FFF2-40B4-BE49-F238E27FC236}">
                <a16:creationId xmlns:a16="http://schemas.microsoft.com/office/drawing/2014/main" id="{5CBFB8EB-08E4-2A16-66FA-62DF3E799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8" y="1285002"/>
            <a:ext cx="1286936" cy="160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746AAB-16B3-F9FF-4C95-E94CDC2FE5F7}"/>
              </a:ext>
            </a:extLst>
          </p:cNvPr>
          <p:cNvSpPr txBox="1">
            <a:spLocks/>
          </p:cNvSpPr>
          <p:nvPr/>
        </p:nvSpPr>
        <p:spPr>
          <a:xfrm>
            <a:off x="7426197" y="3463551"/>
            <a:ext cx="3879004" cy="15825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a-IR" sz="2400" dirty="0"/>
              <a:t>از آزمایش بمب اتمی ۱۹۴۹</a:t>
            </a:r>
          </a:p>
          <a:p>
            <a:pPr marL="0" indent="0">
              <a:buNone/>
            </a:pPr>
            <a:r>
              <a:rPr lang="fa-IR" sz="2400" dirty="0"/>
              <a:t>تا </a:t>
            </a:r>
            <a:r>
              <a:rPr lang="fa-IR" sz="2400" dirty="0" err="1"/>
              <a:t>چرنوبیل</a:t>
            </a:r>
            <a:r>
              <a:rPr lang="fa-IR" sz="2400" dirty="0"/>
              <a:t>  ۱۹۸۶</a:t>
            </a:r>
            <a:endParaRPr lang="en-DE" sz="2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27FE40-1C89-1E97-C4A2-3D2F700B4FC7}"/>
              </a:ext>
            </a:extLst>
          </p:cNvPr>
          <p:cNvSpPr txBox="1">
            <a:spLocks/>
          </p:cNvSpPr>
          <p:nvPr/>
        </p:nvSpPr>
        <p:spPr>
          <a:xfrm>
            <a:off x="3979588" y="1381876"/>
            <a:ext cx="3529735" cy="1689905"/>
          </a:xfrm>
          <a:prstGeom prst="rect">
            <a:avLst/>
          </a:prstGeom>
          <a:solidFill>
            <a:srgbClr val="63C2CD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hel" panose="020B0603030804020204" pitchFamily="34" charset="-78"/>
                <a:ea typeface="+mn-ea"/>
                <a:cs typeface="Sahel" panose="020B0603030804020204" pitchFamily="34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a-IR" sz="2000" dirty="0"/>
              <a:t>۱- </a:t>
            </a:r>
            <a:r>
              <a:rPr lang="fa-IR" sz="2000" dirty="0" err="1"/>
              <a:t>اولویت‌گذاری</a:t>
            </a:r>
            <a:r>
              <a:rPr lang="fa-IR" sz="2000" dirty="0"/>
              <a:t> (</a:t>
            </a:r>
            <a:r>
              <a:rPr lang="fa-IR" sz="2000" dirty="0" err="1"/>
              <a:t>دشمن‌محور</a:t>
            </a:r>
            <a:r>
              <a:rPr lang="fa-IR" sz="2000" dirty="0"/>
              <a:t>)</a:t>
            </a:r>
          </a:p>
          <a:p>
            <a:pPr marL="0" indent="0" algn="ctr">
              <a:buNone/>
            </a:pPr>
            <a:r>
              <a:rPr lang="fa-IR" sz="2000" dirty="0"/>
              <a:t>۲-کارگزاران ایدئولوژیک (خودی)</a:t>
            </a:r>
          </a:p>
          <a:p>
            <a:pPr marL="0" indent="0" algn="ctr">
              <a:buNone/>
            </a:pPr>
            <a:r>
              <a:rPr lang="fa-IR" sz="2000" dirty="0"/>
              <a:t>۳-فقدان بازخورد</a:t>
            </a:r>
          </a:p>
          <a:p>
            <a:pPr marL="0" indent="0" algn="ctr">
              <a:buNone/>
            </a:pPr>
            <a:r>
              <a:rPr lang="fa-IR" sz="2000" dirty="0"/>
              <a:t>۴-هم‌راستایی ایدئولوژیک</a:t>
            </a:r>
            <a:endParaRPr lang="en-DE" sz="2000" dirty="0"/>
          </a:p>
        </p:txBody>
      </p:sp>
      <p:pic>
        <p:nvPicPr>
          <p:cNvPr id="13316" name="Picture 4" descr="‫در چرنوبیل، اشیاء رادیواکتیو خطرناک کشف ...‬‎">
            <a:extLst>
              <a:ext uri="{FF2B5EF4-FFF2-40B4-BE49-F238E27FC236}">
                <a16:creationId xmlns:a16="http://schemas.microsoft.com/office/drawing/2014/main" id="{5FAA8618-3533-3597-BC76-3E0D56135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837" y="1289176"/>
            <a:ext cx="2981526" cy="187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68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795C-1E83-3251-1DA3-0A78A341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1976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شکست در عمل </a:t>
            </a:r>
            <a:r>
              <a:rPr lang="fa-IR" sz="3600" b="1" dirty="0"/>
              <a:t>(شوروی)</a:t>
            </a:r>
            <a:endParaRPr lang="en-DE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634EA9-237D-F367-1271-D931AF3E1622}"/>
              </a:ext>
            </a:extLst>
          </p:cNvPr>
          <p:cNvSpPr/>
          <p:nvPr/>
        </p:nvSpPr>
        <p:spPr>
          <a:xfrm>
            <a:off x="8847880" y="2997838"/>
            <a:ext cx="2872453" cy="125007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1600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برنامه‌ریزی</a:t>
            </a:r>
            <a:r>
              <a:rPr lang="fa-IR" sz="1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مرکزی</a:t>
            </a:r>
            <a:endParaRPr lang="fa-IR" sz="1600" dirty="0">
              <a:solidFill>
                <a:schemeClr val="accent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960C1F5-3908-9516-2B27-C6EF4F5E228B}"/>
              </a:ext>
            </a:extLst>
          </p:cNvPr>
          <p:cNvSpPr/>
          <p:nvPr/>
        </p:nvSpPr>
        <p:spPr>
          <a:xfrm>
            <a:off x="471667" y="2997838"/>
            <a:ext cx="2872453" cy="125007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1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باورهای ایدئولوژیک</a:t>
            </a:r>
          </a:p>
          <a:p>
            <a:pPr marL="0" algn="ctr" defTabSz="914400" rtl="1" eaLnBrk="1" latinLnBrk="0" hangingPunct="1"/>
            <a:r>
              <a:rPr lang="fa-IR" sz="1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ملاحظات بومی</a:t>
            </a:r>
          </a:p>
          <a:p>
            <a:pPr marL="0" algn="ctr" defTabSz="914400" rtl="1" eaLnBrk="1" latinLnBrk="0" hangingPunct="1"/>
            <a:r>
              <a:rPr lang="fa-IR" sz="1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مخالفت با الگوی غربی</a:t>
            </a:r>
            <a:endParaRPr lang="fa-IR" sz="1600" dirty="0">
              <a:solidFill>
                <a:schemeClr val="accent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7CBB4F9-5C62-B867-2CA7-49F970F61E98}"/>
              </a:ext>
            </a:extLst>
          </p:cNvPr>
          <p:cNvSpPr/>
          <p:nvPr/>
        </p:nvSpPr>
        <p:spPr>
          <a:xfrm>
            <a:off x="7808085" y="5017362"/>
            <a:ext cx="2872453" cy="13255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نادیده گرفتن واقعیت انسانی-اجتماعی</a:t>
            </a:r>
            <a:endParaRPr lang="fa-IR" sz="1600" dirty="0">
              <a:solidFill>
                <a:schemeClr val="accent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B106DAA-791F-2BB1-5178-1CFE7334BC52}"/>
              </a:ext>
            </a:extLst>
          </p:cNvPr>
          <p:cNvSpPr/>
          <p:nvPr/>
        </p:nvSpPr>
        <p:spPr>
          <a:xfrm>
            <a:off x="8847880" y="1888599"/>
            <a:ext cx="2872453" cy="1051373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latin typeface="Sahel" panose="020B0603030804020204" pitchFamily="34" charset="-78"/>
                <a:cs typeface="Sahel" panose="020B0603030804020204" pitchFamily="34" charset="-78"/>
              </a:rPr>
              <a:t>ویژگی۱:</a:t>
            </a:r>
          </a:p>
          <a:p>
            <a:pPr marL="0" algn="ctr" defTabSz="914400" rtl="1" eaLnBrk="1" latinLnBrk="0" hangingPunct="1"/>
            <a:r>
              <a:rPr lang="fa-IR" b="1" dirty="0">
                <a:latin typeface="Sahel" panose="020B0603030804020204" pitchFamily="34" charset="-78"/>
                <a:cs typeface="Sahel" panose="020B0603030804020204" pitchFamily="34" charset="-78"/>
              </a:rPr>
              <a:t>دولت قوی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6DB3AEA-D593-A4FD-00CE-DBF430DC13A3}"/>
              </a:ext>
            </a:extLst>
          </p:cNvPr>
          <p:cNvSpPr/>
          <p:nvPr/>
        </p:nvSpPr>
        <p:spPr>
          <a:xfrm>
            <a:off x="471667" y="1888599"/>
            <a:ext cx="2872453" cy="1051373"/>
          </a:xfrm>
          <a:prstGeom prst="roundRect">
            <a:avLst/>
          </a:prstGeom>
          <a:solidFill>
            <a:srgbClr val="486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latin typeface="Sahel" panose="020B0603030804020204" pitchFamily="34" charset="-78"/>
                <a:cs typeface="Sahel" panose="020B0603030804020204" pitchFamily="34" charset="-78"/>
              </a:rPr>
              <a:t>ویژگی۲:</a:t>
            </a:r>
          </a:p>
          <a:p>
            <a:pPr marL="0" algn="ctr" defTabSz="914400" rtl="1" eaLnBrk="1" latinLnBrk="0" hangingPunct="1"/>
            <a:r>
              <a:rPr lang="fa-IR" b="1" dirty="0" err="1">
                <a:latin typeface="Sahel" panose="020B0603030804020204" pitchFamily="34" charset="-78"/>
                <a:cs typeface="Sahel" panose="020B0603030804020204" pitchFamily="34" charset="-78"/>
              </a:rPr>
              <a:t>بومی‌سازی</a:t>
            </a:r>
            <a:endParaRPr lang="fa-IR" sz="1600" dirty="0"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0185756-9638-0585-329C-70D6033443DA}"/>
              </a:ext>
            </a:extLst>
          </p:cNvPr>
          <p:cNvSpPr/>
          <p:nvPr/>
        </p:nvSpPr>
        <p:spPr>
          <a:xfrm>
            <a:off x="4707999" y="5017362"/>
            <a:ext cx="2872453" cy="13255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دشمن‌محوری</a:t>
            </a:r>
            <a:r>
              <a:rPr lang="fa-IR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به جای </a:t>
            </a:r>
            <a:r>
              <a:rPr lang="fa-IR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جامعه‌محوری</a:t>
            </a:r>
            <a:endParaRPr lang="fa-IR" sz="1600" dirty="0">
              <a:solidFill>
                <a:schemeClr val="accent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0331BB8-4813-6752-CB0A-F6EC0EDE88DA}"/>
              </a:ext>
            </a:extLst>
          </p:cNvPr>
          <p:cNvSpPr/>
          <p:nvPr/>
        </p:nvSpPr>
        <p:spPr>
          <a:xfrm>
            <a:off x="1607913" y="5017362"/>
            <a:ext cx="2872453" cy="13255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تقدم ایدئولوژی بر علم</a:t>
            </a:r>
            <a:endParaRPr lang="fa-IR" sz="1600" dirty="0">
              <a:solidFill>
                <a:schemeClr val="accent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15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795C-1E83-3251-1DA3-0A78A341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41976"/>
            <a:ext cx="10515600" cy="1325563"/>
          </a:xfrm>
          <a:solidFill>
            <a:srgbClr val="63C2CD"/>
          </a:solidFill>
        </p:spPr>
        <p:txBody>
          <a:bodyPr/>
          <a:lstStyle/>
          <a:p>
            <a:r>
              <a:rPr lang="fa-IR" b="1" dirty="0"/>
              <a:t>یادگیری‌ اصلی از یک شکست</a:t>
            </a:r>
            <a:endParaRPr lang="en-DE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0331BB8-4813-6752-CB0A-F6EC0EDE88DA}"/>
              </a:ext>
            </a:extLst>
          </p:cNvPr>
          <p:cNvSpPr/>
          <p:nvPr/>
        </p:nvSpPr>
        <p:spPr>
          <a:xfrm>
            <a:off x="4537276" y="2135265"/>
            <a:ext cx="7420335" cy="21705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3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۱-هر </a:t>
            </a:r>
            <a:r>
              <a:rPr lang="fa-IR" sz="3600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ایده‌ای</a:t>
            </a:r>
            <a:r>
              <a:rPr lang="fa-IR" sz="3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یک حد تعادلی دارد!</a:t>
            </a:r>
          </a:p>
          <a:p>
            <a:pPr marL="0" algn="ctr" defTabSz="914400" rtl="1" eaLnBrk="1" latinLnBrk="0" hangingPunct="1"/>
            <a:endParaRPr lang="fa-IR" sz="3200" b="1" dirty="0">
              <a:solidFill>
                <a:schemeClr val="accent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  <a:p>
            <a:pPr marL="0" algn="ctr" defTabSz="914400" rtl="1" eaLnBrk="1" latinLnBrk="0" hangingPunct="1"/>
            <a:r>
              <a:rPr lang="fa-IR" sz="32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ایده دولت قدرتمند حد دارد</a:t>
            </a:r>
          </a:p>
          <a:p>
            <a:pPr marL="0" algn="ctr" defTabSz="914400" rtl="1" eaLnBrk="1" latinLnBrk="0" hangingPunct="1"/>
            <a:r>
              <a:rPr lang="fa-IR" sz="32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ایده </a:t>
            </a:r>
            <a:r>
              <a:rPr lang="fa-IR" sz="3200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بومی‌سازی</a:t>
            </a:r>
            <a:r>
              <a:rPr lang="fa-IR" sz="32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حد دارد</a:t>
            </a:r>
            <a:endParaRPr lang="fa-IR" sz="3200" dirty="0">
              <a:solidFill>
                <a:schemeClr val="accent1">
                  <a:lumMod val="50000"/>
                </a:schemeClr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01480B6-9CDF-B983-E874-2781C6A1A4FC}"/>
              </a:ext>
            </a:extLst>
          </p:cNvPr>
          <p:cNvSpPr/>
          <p:nvPr/>
        </p:nvSpPr>
        <p:spPr>
          <a:xfrm>
            <a:off x="221848" y="4486855"/>
            <a:ext cx="7420335" cy="21705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fa-IR" sz="3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۲-فناوری تابع سایر </a:t>
            </a:r>
            <a:r>
              <a:rPr lang="fa-IR" sz="3600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حوزه‌های</a:t>
            </a:r>
            <a:r>
              <a:rPr lang="fa-IR" sz="3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نیست</a:t>
            </a:r>
          </a:p>
          <a:p>
            <a:pPr marL="0" algn="ctr" defTabSz="914400" rtl="1" eaLnBrk="1" latinLnBrk="0" hangingPunct="1"/>
            <a:r>
              <a:rPr lang="fa-IR" sz="3600" b="1" dirty="0" err="1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همان‌طور</a:t>
            </a:r>
            <a:r>
              <a:rPr lang="fa-IR" sz="3600" b="1" dirty="0">
                <a:solidFill>
                  <a:schemeClr val="accent1">
                    <a:lumMod val="50000"/>
                  </a:schemeClr>
                </a:solidFill>
                <a:latin typeface="Sahel" panose="020B0603030804020204" pitchFamily="34" charset="-78"/>
                <a:cs typeface="Sahel" panose="020B0603030804020204" pitchFamily="34" charset="-78"/>
              </a:rPr>
              <a:t> که جامعه یا اقتصادی یا ...</a:t>
            </a:r>
          </a:p>
        </p:txBody>
      </p:sp>
    </p:spTree>
    <p:extLst>
      <p:ext uri="{BB962C8B-B14F-4D97-AF65-F5344CB8AC3E}">
        <p14:creationId xmlns:p14="http://schemas.microsoft.com/office/powerpoint/2010/main" val="162434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6407-2594-139C-2041-400C8A1D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پیشنهاد</a:t>
            </a:r>
            <a:endParaRPr lang="en-DE" dirty="0"/>
          </a:p>
        </p:txBody>
      </p:sp>
      <p:sp>
        <p:nvSpPr>
          <p:cNvPr id="4" name="AutoShape 6" descr="توسعه به مثابه توانمندسازی حکومت (شواهد،تحلیل،عمل)،همراه با دی وی دی -  گسترس فرهنگ و مطالعات">
            <a:extLst>
              <a:ext uri="{FF2B5EF4-FFF2-40B4-BE49-F238E27FC236}">
                <a16:creationId xmlns:a16="http://schemas.microsoft.com/office/drawing/2014/main" id="{328264E6-DF2A-0AF2-EA3B-8E48750963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r" defTabSz="914400" rtl="1" eaLnBrk="1" latinLnBrk="0" hangingPunct="1"/>
            <a:endParaRPr lang="en-DE"/>
          </a:p>
        </p:txBody>
      </p:sp>
      <p:pic>
        <p:nvPicPr>
          <p:cNvPr id="14338" name="Picture 2" descr="‫خرید کتاب روایت یک بازسازی پس از ...‬‎">
            <a:extLst>
              <a:ext uri="{FF2B5EF4-FFF2-40B4-BE49-F238E27FC236}">
                <a16:creationId xmlns:a16="http://schemas.microsoft.com/office/drawing/2014/main" id="{2CE60CAD-3E74-7A4C-446E-B139637B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5150"/>
            <a:ext cx="23241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8D8F1-98E4-1304-FC21-5CDF84D69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750" y="1835150"/>
            <a:ext cx="2273821" cy="3460750"/>
          </a:xfrm>
          <a:prstGeom prst="rect">
            <a:avLst/>
          </a:prstGeom>
        </p:spPr>
      </p:pic>
      <p:pic>
        <p:nvPicPr>
          <p:cNvPr id="14340" name="Picture 4" descr="‫قیمت و خرید کتاب روح مهندس اعدام شده ...‬‎">
            <a:extLst>
              <a:ext uri="{FF2B5EF4-FFF2-40B4-BE49-F238E27FC236}">
                <a16:creationId xmlns:a16="http://schemas.microsoft.com/office/drawing/2014/main" id="{A2D83EC5-CCFE-D424-E7D9-310DD403B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46" y="1563679"/>
            <a:ext cx="2662177" cy="400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441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22220</TotalTime>
  <Words>1236</Words>
  <Application>Microsoft Macintosh PowerPoint</Application>
  <PresentationFormat>Widescreen</PresentationFormat>
  <Paragraphs>283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Sahel</vt:lpstr>
      <vt:lpstr>Symbol</vt:lpstr>
      <vt:lpstr>X Yekan</vt:lpstr>
      <vt:lpstr>Office Theme</vt:lpstr>
      <vt:lpstr>نظریه‌های توسعه (۳)</vt:lpstr>
      <vt:lpstr>PowerPoint Presentation</vt:lpstr>
      <vt:lpstr>۷.نظریه توسعه کمونیسم-استالینیسم (شوروی)</vt:lpstr>
      <vt:lpstr>پیش‌فرض‌ها و انگاره‌ها</vt:lpstr>
      <vt:lpstr>نمونه ژنتیک</vt:lpstr>
      <vt:lpstr>نمونه‌های دیگر</vt:lpstr>
      <vt:lpstr>شکست در عمل (شوروی)</vt:lpstr>
      <vt:lpstr>یادگیری‌ اصلی از یک شکست</vt:lpstr>
      <vt:lpstr>پیشنهاد</vt:lpstr>
      <vt:lpstr>۸.نظریه توسعه کمونیسم-مائوئیسم (چین)</vt:lpstr>
      <vt:lpstr>پیش‌فرض‌ها و انگاره‌ها</vt:lpstr>
      <vt:lpstr>مفهوم کلیدی</vt:lpstr>
      <vt:lpstr>مهم‌ترین دوره‌های سیاست توسعه در چین</vt:lpstr>
      <vt:lpstr>دوره۱: دوره شوروی</vt:lpstr>
      <vt:lpstr>دوره۲: «جهش بزرگ به‌پیش» (۱۹۵۸-۱۹۶۳) </vt:lpstr>
      <vt:lpstr>پیامدهای سیاست «جهش بزرگ به‌پیش» ۱ </vt:lpstr>
      <vt:lpstr>پیامدهای سیاست «جهش بزرگ به‌پیش» ۲ </vt:lpstr>
      <vt:lpstr>دوره۳: «انقلاب فرهنگی» (۱۹۶۶-۱۹۷۶) </vt:lpstr>
      <vt:lpstr>شکست در عمل (چین مائو)</vt:lpstr>
      <vt:lpstr>یادگیری‌ اصلی از یک شکست</vt:lpstr>
      <vt:lpstr>۹.توسعه انسانی و ۱۰.توسعه پایدار</vt:lpstr>
      <vt:lpstr>مفهوم توسعه انسان‌محور</vt:lpstr>
      <vt:lpstr>Human Development Report –  Human Development Index (HDI)</vt:lpstr>
      <vt:lpstr>تاریخچه سازمانی</vt:lpstr>
      <vt:lpstr>MDG</vt:lpstr>
      <vt:lpstr>Goal 1: Eradicate extreme poverty and hunger</vt:lpstr>
      <vt:lpstr>From MDGs to SDGs (Sustainable Development Goals)</vt:lpstr>
      <vt:lpstr>نمونه‌های دیگر</vt:lpstr>
      <vt:lpstr>ویژگی‌های کلیدی نگاه توسعه پایدار</vt:lpstr>
      <vt:lpstr>PowerPoint Presentation</vt:lpstr>
      <vt:lpstr>واقع‌گرایی و دیدگاه خبرگان</vt:lpstr>
      <vt:lpstr>چالش‌ها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425</cp:revision>
  <dcterms:created xsi:type="dcterms:W3CDTF">2024-09-19T09:47:39Z</dcterms:created>
  <dcterms:modified xsi:type="dcterms:W3CDTF">2024-10-26T10:19:49Z</dcterms:modified>
</cp:coreProperties>
</file>