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45" r:id="rId3"/>
    <p:sldId id="362" r:id="rId4"/>
    <p:sldId id="367" r:id="rId5"/>
    <p:sldId id="340" r:id="rId6"/>
    <p:sldId id="342" r:id="rId7"/>
    <p:sldId id="343" r:id="rId8"/>
    <p:sldId id="363" r:id="rId9"/>
    <p:sldId id="365" r:id="rId10"/>
    <p:sldId id="366" r:id="rId11"/>
    <p:sldId id="368" r:id="rId12"/>
    <p:sldId id="369" r:id="rId13"/>
    <p:sldId id="370" r:id="rId14"/>
    <p:sldId id="341" r:id="rId15"/>
    <p:sldId id="344" r:id="rId16"/>
    <p:sldId id="371" r:id="rId17"/>
    <p:sldId id="373" r:id="rId18"/>
    <p:sldId id="374" r:id="rId19"/>
    <p:sldId id="376" r:id="rId20"/>
    <p:sldId id="378" r:id="rId21"/>
    <p:sldId id="377" r:id="rId22"/>
    <p:sldId id="379" r:id="rId23"/>
    <p:sldId id="380" r:id="rId24"/>
    <p:sldId id="381" r:id="rId25"/>
    <p:sldId id="326" r:id="rId26"/>
    <p:sldId id="375" r:id="rId27"/>
    <p:sldId id="358" r:id="rId28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C8C"/>
    <a:srgbClr val="456F8C"/>
    <a:srgbClr val="2E8C7F"/>
    <a:srgbClr val="63C2CD"/>
    <a:srgbClr val="286C8C"/>
    <a:srgbClr val="F7FEEF"/>
    <a:srgbClr val="DB95FF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90"/>
  </p:normalViewPr>
  <p:slideViewPr>
    <p:cSldViewPr snapToGrid="0">
      <p:cViewPr varScale="1">
        <p:scale>
          <a:sx n="111" d="100"/>
          <a:sy n="111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80033-4731-7E76-2306-499006CAEC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</a:t>
            </a:r>
            <a:r>
              <a:rPr lang="fa-IR" dirty="0" err="1"/>
              <a:t>ب</a:t>
            </a:r>
            <a:r>
              <a:rPr lang="en-GB" dirty="0"/>
              <a:t>o edit Master title style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E64B1-15C4-3D7B-5D29-637654160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AE67E-7691-145B-8604-E1D64246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29.10.24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E28B2-CD76-FFA6-4E84-91553C94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7FA4F-C3AC-3FEB-9EAD-D0AFDF85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9305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C0BF-4595-67FA-56F5-1F723E7C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EA371-84A8-8296-40FA-43E8ED31D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A9526-30DE-0FB2-63AE-A31C393D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29.10.24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70DBA-5043-5D1F-EED8-0FAA5BAE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8A68F-CDBC-E2B3-3D77-E98030D3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2803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F4E2F0-93AB-CC5C-278E-26C195CC4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173D3-DB05-63C4-A01D-A6A56CD7E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0AF9E-046D-6975-6A86-C2D62B57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29.10.24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609AA-A639-0DFA-580E-36D52A4C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C4E24-2C99-E0E1-381D-E84716A9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9188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EA43-1547-D8B0-91D5-BBB56C4F9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A0B1-4840-E486-1377-1AD567C17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1A1E2-074D-1190-FE91-37DD5FC1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29.10.24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0B244-D96A-4C0D-A776-60F60AE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B2A16-8A1F-B4C8-DD33-1DEB0933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762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EE5D-47C6-D12D-C444-FBCAE0CD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4731A-D6E6-3CEF-D08D-599AC1D8D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6F527-D79A-0FDD-0CE2-7862F4C7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29.10.24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216D8-5A5B-A806-D9BA-14FF0AEF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964F2-8EBD-CBBD-BC68-3A907424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2491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8EA2-C68F-6080-2507-4BE5DDF7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E8004-91E6-8D2F-6FF5-D7CB672DB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942D4-30C2-E899-2C3A-979864AF7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79607-2594-FA4B-357D-9A0FA539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29.10.24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0D189-E229-5FF9-881C-0D0C8A173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2A356-35EC-81F5-F470-C447EEDA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0746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17A6D-BF23-26FD-02A1-815A0329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E96FA-766B-26C3-1E61-1087F08CD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89C1E-5B3F-5E59-0FA2-FFEF7ED1C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FF8A0-A83A-041B-F85D-97A4E653D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35C80-683D-F603-929C-F128815F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41242E-5AA7-7304-2CA4-87887F50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29.10.24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A123C6-48BA-713A-2937-B2465AE3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F9C77-7C14-75F7-7AA4-34AD2399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4664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B4844-5872-1FDA-3A01-4AC286B3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DC9AC-24C1-8BF0-6E15-EB65E0D2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29.10.24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4695C-A603-E549-FE5B-A7C131CB6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4F4BC-B66E-EC72-81D9-8D2521C8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5734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EE8379-6F2C-A31D-DD15-99192815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29.10.24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96115-4A6B-9B5A-DFB2-4B632A0A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62014-D3B2-A9B5-E942-6360B95A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7787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39C98-9779-F984-F64E-CB97DD25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8CBD9-7043-F094-A2B5-7E33686A2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AF951-6767-6EBA-A990-F3A762E5D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6C2BD-E862-50F4-B8EC-AA0D54F1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29.10.24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D35D7-11F7-B9CB-9EE7-6300F9A8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41CBE-6BBD-5BC4-0D5F-7C7848DB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3392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11102-2205-6C9F-3AAF-09052B1F2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8FD04D-8509-4ED2-96B4-658F6F828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325AE-2077-4332-4588-03B01623A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0866A-A319-8DA3-B6F2-E0C5F7AAA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29.10.24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CDA89-701F-B396-097E-6C4ACF6D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9F39-1581-5490-3889-1B900938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568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2EC40-5D37-0176-E8D6-604C4E9F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</a:t>
            </a:r>
            <a:r>
              <a:rPr lang="fa-IR" dirty="0" err="1"/>
              <a:t>ب</a:t>
            </a:r>
            <a:r>
              <a:rPr lang="en-GB" dirty="0"/>
              <a:t>aster title style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9CA5C-F205-93EC-65DC-8A5A493F9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</a:t>
            </a:r>
            <a:r>
              <a:rPr lang="fa-IR" dirty="0" err="1"/>
              <a:t>ب</a:t>
            </a:r>
            <a:r>
              <a:rPr lang="en-GB" dirty="0"/>
              <a:t>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A8924-90E1-4032-28DF-19DD22089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A4ECC-368A-824B-B947-1446A0410CE5}" type="datetimeFigureOut">
              <a:rPr lang="en-DE" smtClean="0"/>
              <a:t>29.10.24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156B6-65B5-A4B6-CFD3-1D88C1FEB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1pPr>
          </a:lstStyle>
          <a:p>
            <a:pPr rtl="1"/>
            <a:r>
              <a:rPr lang="fa-IR"/>
              <a:t>گزارش عملکرد ماهیانه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4C9DC-23F7-A118-276E-75972C401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84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ahel" panose="020B0603030804020204" pitchFamily="34" charset="-78"/>
          <a:ea typeface="+mj-ea"/>
          <a:cs typeface="Sahel" panose="020B0603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hel" panose="020B0603030804020204" pitchFamily="34" charset="-78"/>
          <a:ea typeface="+mn-ea"/>
          <a:cs typeface="Sahel" panose="020B0603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hel" panose="020B0603030804020204" pitchFamily="34" charset="-78"/>
          <a:ea typeface="+mn-ea"/>
          <a:cs typeface="Sahel" panose="020B0603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hel" panose="020B0603030804020204" pitchFamily="34" charset="-78"/>
          <a:ea typeface="+mn-ea"/>
          <a:cs typeface="Sahel" panose="020B0603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hel" panose="020B0603030804020204" pitchFamily="34" charset="-78"/>
          <a:ea typeface="+mn-ea"/>
          <a:cs typeface="Sahel" panose="020B0603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hel" panose="020B0603030804020204" pitchFamily="34" charset="-78"/>
          <a:ea typeface="+mn-ea"/>
          <a:cs typeface="Sahel" panose="020B0603030804020204" pitchFamily="34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ضرورت به‌کارگیری سیاست صنعتی در توسعه اقتصادی">
            <a:extLst>
              <a:ext uri="{FF2B5EF4-FFF2-40B4-BE49-F238E27FC236}">
                <a16:creationId xmlns:a16="http://schemas.microsoft.com/office/drawing/2014/main" id="{6B96837B-2F89-AB10-4E44-D821416D4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632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F28385-3452-547D-8FD4-B503D5E12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7894" y="1423682"/>
            <a:ext cx="6474105" cy="1848996"/>
          </a:xfrm>
          <a:solidFill>
            <a:srgbClr val="63C2CD"/>
          </a:solidFill>
        </p:spPr>
        <p:txBody>
          <a:bodyPr anchor="ctr"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 err="1"/>
              <a:t>نظریه‌های</a:t>
            </a:r>
            <a:r>
              <a:rPr lang="fa-IR" dirty="0"/>
              <a:t> توسعه (۲)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C3177-55DF-358D-57B3-833BB7D12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660020"/>
            <a:ext cx="4436962" cy="953483"/>
          </a:xfrm>
          <a:solidFill>
            <a:srgbClr val="F7FEEF"/>
          </a:solidFill>
        </p:spPr>
        <p:txBody>
          <a:bodyPr anchor="ctr">
            <a:normAutofit/>
          </a:bodyPr>
          <a:lstStyle/>
          <a:p>
            <a:pPr algn="r"/>
            <a:r>
              <a:rPr lang="fa-IR" sz="2000" b="1" dirty="0"/>
              <a:t>دوره اول </a:t>
            </a:r>
            <a:r>
              <a:rPr lang="fa-IR" sz="2000" b="1" dirty="0" err="1"/>
              <a:t>پلتفرم</a:t>
            </a:r>
            <a:r>
              <a:rPr lang="fa-IR" sz="2000" b="1" dirty="0"/>
              <a:t> هنرستان</a:t>
            </a:r>
          </a:p>
          <a:p>
            <a:pPr algn="r"/>
            <a:r>
              <a:rPr lang="fa-IR" sz="2000" b="1" dirty="0"/>
              <a:t>مهر و آبان ۱۴۰۳</a:t>
            </a:r>
            <a:endParaRPr lang="en-DE" sz="2000" b="1" dirty="0"/>
          </a:p>
        </p:txBody>
      </p:sp>
    </p:spTree>
    <p:extLst>
      <p:ext uri="{BB962C8B-B14F-4D97-AF65-F5344CB8AC3E}">
        <p14:creationId xmlns:p14="http://schemas.microsoft.com/office/powerpoint/2010/main" val="369134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67FE-06F5-5A75-06CF-AA6CFF1E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پیشنهاد</a:t>
            </a:r>
            <a:endParaRPr lang="en-D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A1EDB7-645C-1F61-88DE-7250E1EA9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18" y="2152890"/>
            <a:ext cx="4812682" cy="292447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D5F6D8-3CF7-D3FD-80EF-2AE1C9159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818" y="2118954"/>
            <a:ext cx="4901166" cy="2760322"/>
          </a:xfrm>
          <a:prstGeom prst="rect">
            <a:avLst/>
          </a:prstGeom>
        </p:spPr>
      </p:pic>
      <p:pic>
        <p:nvPicPr>
          <p:cNvPr id="10242" name="Picture 2" descr="جامعه‌شناسی نخبه‌کشی – نشر نی">
            <a:extLst>
              <a:ext uri="{FF2B5EF4-FFF2-40B4-BE49-F238E27FC236}">
                <a16:creationId xmlns:a16="http://schemas.microsoft.com/office/drawing/2014/main" id="{72E7DC05-60DE-4253-1247-C7A70D4A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051" y="2208136"/>
            <a:ext cx="1733870" cy="25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3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8D8A-70EA-AED2-AFD2-C3015170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1016"/>
            <a:ext cx="10832940" cy="1325563"/>
          </a:xfrm>
          <a:solidFill>
            <a:srgbClr val="63C2CD"/>
          </a:solidFill>
        </p:spPr>
        <p:txBody>
          <a:bodyPr/>
          <a:lstStyle/>
          <a:p>
            <a:pPr algn="l"/>
            <a:r>
              <a:rPr lang="fa-IR" b="1" dirty="0"/>
              <a:t>نظریه توسعه از طریق </a:t>
            </a:r>
            <a:r>
              <a:rPr lang="fa-IR" b="1" dirty="0" err="1"/>
              <a:t>توانمندسازی</a:t>
            </a:r>
            <a:r>
              <a:rPr lang="fa-IR" b="1" dirty="0"/>
              <a:t> حکومت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6DC8-04BE-FD46-A151-2E4EA969F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512" y="2340979"/>
            <a:ext cx="3603426" cy="138606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fa-IR" sz="2000" b="1" dirty="0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مفهوم </a:t>
            </a:r>
            <a:r>
              <a:rPr lang="fa-IR" sz="2000" b="1" dirty="0" err="1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توانمندسازی</a:t>
            </a:r>
            <a:r>
              <a:rPr lang="fa-IR" sz="2000" b="1" dirty="0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 حکومت:</a:t>
            </a:r>
          </a:p>
          <a:p>
            <a:r>
              <a:rPr lang="fa-IR" sz="2000" b="1" dirty="0"/>
              <a:t>تصمیم درست</a:t>
            </a:r>
          </a:p>
          <a:p>
            <a:r>
              <a:rPr lang="fa-IR" sz="2000" b="1" dirty="0"/>
              <a:t>توانایی اجرای تصمیم</a:t>
            </a:r>
            <a:endParaRPr lang="en-DE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121715-0BE1-ADF2-962C-6FDD4FC9D26C}"/>
              </a:ext>
            </a:extLst>
          </p:cNvPr>
          <p:cNvSpPr txBox="1">
            <a:spLocks/>
          </p:cNvSpPr>
          <p:nvPr/>
        </p:nvSpPr>
        <p:spPr>
          <a:xfrm>
            <a:off x="4479398" y="2340978"/>
            <a:ext cx="3603426" cy="1386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000" b="1" dirty="0">
                <a:ea typeface="Times New Roman" panose="02020603050405020304" pitchFamily="18" charset="0"/>
              </a:rPr>
              <a:t>ابزارهای </a:t>
            </a:r>
            <a:r>
              <a:rPr lang="fa-IR" sz="2000" b="1" dirty="0" err="1">
                <a:ea typeface="Times New Roman" panose="02020603050405020304" pitchFamily="18" charset="0"/>
              </a:rPr>
              <a:t>توانمندسازی</a:t>
            </a:r>
            <a:r>
              <a:rPr lang="fa-IR" sz="2000" b="1" dirty="0">
                <a:ea typeface="Times New Roman" panose="02020603050405020304" pitchFamily="18" charset="0"/>
              </a:rPr>
              <a:t> </a:t>
            </a:r>
            <a:r>
              <a:rPr lang="fa-IR" sz="2000" b="1" dirty="0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حکومت</a:t>
            </a:r>
            <a:r>
              <a:rPr lang="fa-IR" sz="2000" b="1" dirty="0">
                <a:ea typeface="Times New Roman" panose="02020603050405020304" pitchFamily="18" charset="0"/>
              </a:rPr>
              <a:t>:</a:t>
            </a:r>
          </a:p>
          <a:p>
            <a:r>
              <a:rPr lang="fa-IR" sz="2000" b="1" dirty="0"/>
              <a:t>کارگزاران درست یا </a:t>
            </a:r>
            <a:r>
              <a:rPr lang="fa-IR" sz="2000" b="1" dirty="0" err="1"/>
              <a:t>شایسته‌سالاری</a:t>
            </a:r>
            <a:r>
              <a:rPr lang="fa-IR" sz="2000" b="1" dirty="0"/>
              <a:t> (فرد)</a:t>
            </a:r>
          </a:p>
          <a:p>
            <a:r>
              <a:rPr lang="fa-IR" sz="2000" b="1" dirty="0"/>
              <a:t>نظام حکمرانی درست (سیستم)</a:t>
            </a:r>
            <a:endParaRPr lang="en-DE" sz="3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2991ECC-DD0A-07B0-B8AF-1C1CF8AF2E07}"/>
              </a:ext>
            </a:extLst>
          </p:cNvPr>
          <p:cNvSpPr/>
          <p:nvPr/>
        </p:nvSpPr>
        <p:spPr>
          <a:xfrm>
            <a:off x="8310617" y="2115272"/>
            <a:ext cx="544013" cy="4514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۱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6C91916-47EF-F94C-BC52-6668647AC868}"/>
              </a:ext>
            </a:extLst>
          </p:cNvPr>
          <p:cNvSpPr/>
          <p:nvPr/>
        </p:nvSpPr>
        <p:spPr>
          <a:xfrm>
            <a:off x="4207391" y="2115272"/>
            <a:ext cx="544013" cy="4514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۲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B84BF9-C421-BA41-D1B2-7726A4D80F4A}"/>
              </a:ext>
            </a:extLst>
          </p:cNvPr>
          <p:cNvSpPr txBox="1">
            <a:spLocks/>
          </p:cNvSpPr>
          <p:nvPr/>
        </p:nvSpPr>
        <p:spPr>
          <a:xfrm>
            <a:off x="416690" y="2352077"/>
            <a:ext cx="3603426" cy="1386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000" b="1" dirty="0" err="1">
                <a:ea typeface="Times New Roman" panose="02020603050405020304" pitchFamily="18" charset="0"/>
              </a:rPr>
              <a:t>ویژگی‌های</a:t>
            </a:r>
            <a:r>
              <a:rPr lang="fa-IR" sz="2000" b="1" dirty="0">
                <a:ea typeface="Times New Roman" panose="02020603050405020304" pitchFamily="18" charset="0"/>
              </a:rPr>
              <a:t> </a:t>
            </a:r>
            <a:r>
              <a:rPr lang="fa-IR" sz="2000" b="1" dirty="0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حکومت توانمند</a:t>
            </a:r>
            <a:r>
              <a:rPr lang="fa-IR" sz="2000" b="1" dirty="0">
                <a:ea typeface="Times New Roman" panose="02020603050405020304" pitchFamily="18" charset="0"/>
              </a:rPr>
              <a:t>:</a:t>
            </a:r>
          </a:p>
          <a:p>
            <a:r>
              <a:rPr lang="fa-IR" sz="2000" b="1" dirty="0" err="1">
                <a:ea typeface="Times New Roman" panose="02020603050405020304" pitchFamily="18" charset="0"/>
              </a:rPr>
              <a:t>حکومت‌های</a:t>
            </a:r>
            <a:r>
              <a:rPr lang="fa-IR" sz="2000" b="1" dirty="0">
                <a:ea typeface="Times New Roman" panose="02020603050405020304" pitchFamily="18" charset="0"/>
              </a:rPr>
              <a:t> آمرانه</a:t>
            </a:r>
          </a:p>
          <a:p>
            <a:r>
              <a:rPr lang="fa-IR" sz="2000" b="1" dirty="0" err="1">
                <a:ea typeface="Times New Roman" panose="02020603050405020304" pitchFamily="18" charset="0"/>
              </a:rPr>
              <a:t>حکومت‌های</a:t>
            </a:r>
            <a:r>
              <a:rPr lang="fa-IR" sz="2000" b="1" dirty="0">
                <a:ea typeface="Times New Roman" panose="02020603050405020304" pitchFamily="18" charset="0"/>
              </a:rPr>
              <a:t> دموکراتیک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C20CEBD-21FE-A6F6-7BC6-09E637DEAB8B}"/>
              </a:ext>
            </a:extLst>
          </p:cNvPr>
          <p:cNvSpPr/>
          <p:nvPr/>
        </p:nvSpPr>
        <p:spPr>
          <a:xfrm>
            <a:off x="144683" y="2126371"/>
            <a:ext cx="544013" cy="4514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۳</a:t>
            </a:r>
          </a:p>
        </p:txBody>
      </p:sp>
    </p:spTree>
    <p:extLst>
      <p:ext uri="{BB962C8B-B14F-4D97-AF65-F5344CB8AC3E}">
        <p14:creationId xmlns:p14="http://schemas.microsoft.com/office/powerpoint/2010/main" val="2948355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8D8A-70EA-AED2-AFD2-C3015170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60" y="4907666"/>
            <a:ext cx="10832940" cy="1778913"/>
          </a:xfrm>
          <a:solidFill>
            <a:srgbClr val="63C2CD"/>
          </a:solidFill>
        </p:spPr>
        <p:txBody>
          <a:bodyPr/>
          <a:lstStyle/>
          <a:p>
            <a:pPr algn="l"/>
            <a:r>
              <a:rPr lang="fa-IR" b="1" dirty="0"/>
              <a:t>روندهای تاریخی و اکنون:</a:t>
            </a:r>
            <a:br>
              <a:rPr lang="fa-IR" b="1" dirty="0"/>
            </a:br>
            <a:r>
              <a:rPr lang="fa-IR" b="1" dirty="0"/>
              <a:t>نگاه فردی به سیستمی</a:t>
            </a:r>
            <a:endParaRPr lang="en-DE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0FB0CCB-7830-FA4E-BFE5-ECCFBFB03215}"/>
              </a:ext>
            </a:extLst>
          </p:cNvPr>
          <p:cNvSpPr txBox="1">
            <a:spLocks/>
          </p:cNvSpPr>
          <p:nvPr/>
        </p:nvSpPr>
        <p:spPr>
          <a:xfrm>
            <a:off x="4953964" y="1822050"/>
            <a:ext cx="2951544" cy="4948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000" b="1" dirty="0">
                <a:ea typeface="Times New Roman" panose="02020603050405020304" pitchFamily="18" charset="0"/>
              </a:rPr>
              <a:t>تمایل به مشارکت عمومی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A2E668C-844F-0324-59E8-21F49ED3E1D3}"/>
              </a:ext>
            </a:extLst>
          </p:cNvPr>
          <p:cNvSpPr txBox="1">
            <a:spLocks/>
          </p:cNvSpPr>
          <p:nvPr/>
        </p:nvSpPr>
        <p:spPr>
          <a:xfrm>
            <a:off x="8484243" y="1822050"/>
            <a:ext cx="2951544" cy="4948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000" b="1" dirty="0">
                <a:ea typeface="Times New Roman" panose="02020603050405020304" pitchFamily="18" charset="0"/>
              </a:rPr>
              <a:t>بالا رفتن آگاهی عمومی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831364C-3B30-E2CD-AEF8-EFFA86C9F691}"/>
              </a:ext>
            </a:extLst>
          </p:cNvPr>
          <p:cNvSpPr txBox="1">
            <a:spLocks/>
          </p:cNvSpPr>
          <p:nvPr/>
        </p:nvSpPr>
        <p:spPr>
          <a:xfrm>
            <a:off x="8590344" y="2645782"/>
            <a:ext cx="2951544" cy="4948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000" b="1" dirty="0">
                <a:ea typeface="Times New Roman" panose="02020603050405020304" pitchFamily="18" charset="0"/>
              </a:rPr>
              <a:t>توسعه به مثابه امر جمعی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3384B40-D292-DBAE-DAE9-F084CCF1963A}"/>
              </a:ext>
            </a:extLst>
          </p:cNvPr>
          <p:cNvSpPr txBox="1">
            <a:spLocks/>
          </p:cNvSpPr>
          <p:nvPr/>
        </p:nvSpPr>
        <p:spPr>
          <a:xfrm>
            <a:off x="8596131" y="3469995"/>
            <a:ext cx="2951544" cy="4948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000" b="1" dirty="0">
                <a:ea typeface="Times New Roman" panose="02020603050405020304" pitchFamily="18" charset="0"/>
              </a:rPr>
              <a:t>قدرت </a:t>
            </a:r>
            <a:r>
              <a:rPr lang="fa-IR" sz="2000" b="1" dirty="0" err="1">
                <a:ea typeface="Times New Roman" panose="02020603050405020304" pitchFamily="18" charset="0"/>
              </a:rPr>
              <a:t>شبکه‌ای</a:t>
            </a:r>
            <a:endParaRPr lang="fa-IR" sz="2000" b="1" dirty="0">
              <a:ea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E320AC5-F40C-E26B-EF34-849F6FE60D16}"/>
              </a:ext>
            </a:extLst>
          </p:cNvPr>
          <p:cNvSpPr txBox="1">
            <a:spLocks/>
          </p:cNvSpPr>
          <p:nvPr/>
        </p:nvSpPr>
        <p:spPr>
          <a:xfrm>
            <a:off x="4953964" y="2701245"/>
            <a:ext cx="2951544" cy="4948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000" b="1" dirty="0">
                <a:ea typeface="Times New Roman" panose="02020603050405020304" pitchFamily="18" charset="0"/>
              </a:rPr>
              <a:t>اهمیت حقوق خصوصی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1C65868-CFAD-D638-92AC-142CF1919EB1}"/>
              </a:ext>
            </a:extLst>
          </p:cNvPr>
          <p:cNvSpPr txBox="1">
            <a:spLocks/>
          </p:cNvSpPr>
          <p:nvPr/>
        </p:nvSpPr>
        <p:spPr>
          <a:xfrm>
            <a:off x="4953964" y="3533655"/>
            <a:ext cx="2951544" cy="4948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000" b="1" dirty="0">
                <a:ea typeface="Times New Roman" panose="02020603050405020304" pitchFamily="18" charset="0"/>
              </a:rPr>
              <a:t>پیامدهای دیکتاتوری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462C8A9-9A06-AE43-38AB-BB35BC45BAAB}"/>
              </a:ext>
            </a:extLst>
          </p:cNvPr>
          <p:cNvSpPr txBox="1">
            <a:spLocks/>
          </p:cNvSpPr>
          <p:nvPr/>
        </p:nvSpPr>
        <p:spPr>
          <a:xfrm>
            <a:off x="1217269" y="2211852"/>
            <a:ext cx="2951544" cy="1362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3C2C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a-IR" sz="2000" b="1" dirty="0">
                <a:ea typeface="Times New Roman" panose="02020603050405020304" pitchFamily="18" charset="0"/>
              </a:rPr>
              <a:t>ناکارآمدی توسعه آمرانه</a:t>
            </a:r>
          </a:p>
        </p:txBody>
      </p:sp>
    </p:spTree>
    <p:extLst>
      <p:ext uri="{BB962C8B-B14F-4D97-AF65-F5344CB8AC3E}">
        <p14:creationId xmlns:p14="http://schemas.microsoft.com/office/powerpoint/2010/main" val="3806700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8D8A-70EA-AED2-AFD2-C3015170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60" y="5361016"/>
            <a:ext cx="10832940" cy="1325563"/>
          </a:xfrm>
          <a:solidFill>
            <a:srgbClr val="63C2CD"/>
          </a:solidFill>
        </p:spPr>
        <p:txBody>
          <a:bodyPr/>
          <a:lstStyle/>
          <a:p>
            <a:pPr algn="l"/>
            <a:r>
              <a:rPr lang="fa-IR" b="1" dirty="0" err="1"/>
              <a:t>نمونه‌هایی</a:t>
            </a:r>
            <a:r>
              <a:rPr lang="fa-IR" b="1" dirty="0"/>
              <a:t> از </a:t>
            </a:r>
            <a:r>
              <a:rPr lang="fa-IR" b="1" dirty="0" err="1"/>
              <a:t>نظریه‌های</a:t>
            </a:r>
            <a:r>
              <a:rPr lang="fa-IR" b="1" dirty="0"/>
              <a:t> مرتبط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6DC8-04BE-FD46-A151-2E4EA969F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618" y="685788"/>
            <a:ext cx="4793851" cy="772611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fa-IR" sz="2000" b="1" dirty="0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نظریه </a:t>
            </a:r>
            <a:r>
              <a:rPr lang="fa-IR" sz="2000" b="1" dirty="0" err="1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کنش‌گر</a:t>
            </a:r>
            <a:r>
              <a:rPr lang="fa-IR" sz="2000" b="1" dirty="0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 مرزی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fa-IR" sz="2000" b="1" dirty="0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(مقصود </a:t>
            </a:r>
            <a:r>
              <a:rPr lang="fa-IR" sz="2000" b="1" dirty="0" err="1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فراستخواه</a:t>
            </a:r>
            <a:r>
              <a:rPr lang="fa-IR" sz="2000" b="1" dirty="0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)</a:t>
            </a:r>
            <a:endParaRPr lang="en-DE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121715-0BE1-ADF2-962C-6FDD4FC9D26C}"/>
              </a:ext>
            </a:extLst>
          </p:cNvPr>
          <p:cNvSpPr txBox="1">
            <a:spLocks/>
          </p:cNvSpPr>
          <p:nvPr/>
        </p:nvSpPr>
        <p:spPr>
          <a:xfrm>
            <a:off x="6966027" y="1482761"/>
            <a:ext cx="4793851" cy="1035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000" b="1" dirty="0">
                <a:ea typeface="Times New Roman" panose="02020603050405020304" pitchFamily="18" charset="0"/>
              </a:rPr>
              <a:t>نظریه توسعه به مثابه </a:t>
            </a:r>
            <a:r>
              <a:rPr lang="fa-IR" sz="2000" b="1" dirty="0" err="1">
                <a:ea typeface="Times New Roman" panose="02020603050405020304" pitchFamily="18" charset="0"/>
              </a:rPr>
              <a:t>توانمندسازی</a:t>
            </a:r>
            <a:r>
              <a:rPr lang="fa-IR" sz="2000" b="1" dirty="0">
                <a:ea typeface="Times New Roman" panose="02020603050405020304" pitchFamily="18" charset="0"/>
              </a:rPr>
              <a:t> حکومت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a-IR" sz="2000" b="1" dirty="0"/>
              <a:t>(</a:t>
            </a:r>
            <a:r>
              <a:rPr lang="fa-IR" sz="2000" b="1" dirty="0" err="1"/>
              <a:t>مت</a:t>
            </a:r>
            <a:r>
              <a:rPr lang="fa-IR" sz="2000" b="1" dirty="0"/>
              <a:t> </a:t>
            </a:r>
            <a:r>
              <a:rPr lang="fa-IR" sz="2000" b="1" dirty="0" err="1"/>
              <a:t>اندروز</a:t>
            </a:r>
            <a:r>
              <a:rPr lang="fa-IR" sz="2000" b="1" dirty="0"/>
              <a:t> و همکاران)</a:t>
            </a:r>
            <a:endParaRPr lang="en-DE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B84BF9-C421-BA41-D1B2-7726A4D80F4A}"/>
              </a:ext>
            </a:extLst>
          </p:cNvPr>
          <p:cNvSpPr txBox="1">
            <a:spLocks/>
          </p:cNvSpPr>
          <p:nvPr/>
        </p:nvSpPr>
        <p:spPr>
          <a:xfrm>
            <a:off x="6966027" y="2769245"/>
            <a:ext cx="4793851" cy="865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000" b="1" dirty="0">
                <a:ea typeface="Times New Roman" panose="02020603050405020304" pitchFamily="18" charset="0"/>
              </a:rPr>
              <a:t>نظریه توسعه آمرانه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a-IR" sz="2000" b="1" dirty="0">
                <a:ea typeface="Times New Roman" panose="02020603050405020304" pitchFamily="18" charset="0"/>
              </a:rPr>
              <a:t>(</a:t>
            </a:r>
            <a:r>
              <a:rPr lang="fa-IR" sz="2000" b="1" dirty="0" err="1">
                <a:ea typeface="Times New Roman" panose="02020603050405020304" pitchFamily="18" charset="0"/>
              </a:rPr>
              <a:t>اوانز</a:t>
            </a:r>
            <a:r>
              <a:rPr lang="fa-IR" sz="2000" b="1" dirty="0"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E00D4F-4716-C48B-3EA6-492B360F279B}"/>
              </a:ext>
            </a:extLst>
          </p:cNvPr>
          <p:cNvSpPr txBox="1">
            <a:spLocks/>
          </p:cNvSpPr>
          <p:nvPr/>
        </p:nvSpPr>
        <p:spPr>
          <a:xfrm>
            <a:off x="1180618" y="1781052"/>
            <a:ext cx="4793851" cy="865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000" b="1" dirty="0">
                <a:ea typeface="Times New Roman" panose="02020603050405020304" pitchFamily="18" charset="0"/>
              </a:rPr>
              <a:t>نظریه روشنفکران دولتی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a-IR" sz="2000" b="1" dirty="0">
                <a:ea typeface="Times New Roman" panose="02020603050405020304" pitchFamily="18" charset="0"/>
              </a:rPr>
              <a:t>(مهرزاد بروجردی)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942D15-2BCF-4D40-3B84-2081A7D6B005}"/>
              </a:ext>
            </a:extLst>
          </p:cNvPr>
          <p:cNvSpPr txBox="1">
            <a:spLocks/>
          </p:cNvSpPr>
          <p:nvPr/>
        </p:nvSpPr>
        <p:spPr>
          <a:xfrm>
            <a:off x="1180618" y="2903797"/>
            <a:ext cx="4793851" cy="865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000" b="1" dirty="0">
                <a:ea typeface="Times New Roman" panose="02020603050405020304" pitchFamily="18" charset="0"/>
              </a:rPr>
              <a:t>نظریه نیلوفر آبی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a-IR" sz="2000" b="1" dirty="0">
                <a:ea typeface="Times New Roman" panose="02020603050405020304" pitchFamily="18" charset="0"/>
              </a:rPr>
              <a:t>(مجتبی </a:t>
            </a:r>
            <a:r>
              <a:rPr lang="fa-IR" sz="2000" b="1" dirty="0" err="1">
                <a:ea typeface="Times New Roman" panose="02020603050405020304" pitchFamily="18" charset="0"/>
              </a:rPr>
              <a:t>لشکربلوکی</a:t>
            </a:r>
            <a:r>
              <a:rPr lang="fa-IR" sz="2000" b="1" dirty="0"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A5918F5-3ACB-154E-C533-90B9A9C9A6E0}"/>
              </a:ext>
            </a:extLst>
          </p:cNvPr>
          <p:cNvSpPr txBox="1">
            <a:spLocks/>
          </p:cNvSpPr>
          <p:nvPr/>
        </p:nvSpPr>
        <p:spPr>
          <a:xfrm>
            <a:off x="1180618" y="3934427"/>
            <a:ext cx="4793851" cy="865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000" b="1" dirty="0">
                <a:ea typeface="Times New Roman" panose="02020603050405020304" pitchFamily="18" charset="0"/>
              </a:rPr>
              <a:t>نظریه </a:t>
            </a:r>
            <a:r>
              <a:rPr lang="fa-IR" sz="2000" b="1" dirty="0" err="1">
                <a:ea typeface="Times New Roman" panose="02020603050405020304" pitchFamily="18" charset="0"/>
              </a:rPr>
              <a:t>موفقیت‌های</a:t>
            </a:r>
            <a:r>
              <a:rPr lang="fa-IR" sz="2000" b="1" dirty="0">
                <a:ea typeface="Times New Roman" panose="02020603050405020304" pitchFamily="18" charset="0"/>
              </a:rPr>
              <a:t> کوچک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a-IR" sz="2000" b="1" dirty="0">
                <a:ea typeface="Times New Roman" panose="02020603050405020304" pitchFamily="18" charset="0"/>
              </a:rPr>
              <a:t>(محمد </a:t>
            </a:r>
            <a:r>
              <a:rPr lang="fa-IR" sz="2000" b="1" dirty="0" err="1">
                <a:ea typeface="Times New Roman" panose="02020603050405020304" pitchFamily="18" charset="0"/>
              </a:rPr>
              <a:t>فاضلی</a:t>
            </a:r>
            <a:r>
              <a:rPr lang="fa-IR" sz="2000" b="1" dirty="0"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390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B2FE13-981D-6E47-4B93-3AE28B76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1455095"/>
            <a:ext cx="11776075" cy="1427001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b="1" dirty="0"/>
              <a:t>۴.نظریه </a:t>
            </a:r>
            <a:r>
              <a:rPr lang="fa-IR" b="1" dirty="0" err="1"/>
              <a:t>توانمندسازی</a:t>
            </a:r>
            <a:r>
              <a:rPr lang="fa-IR" b="1" dirty="0"/>
              <a:t> دولت</a:t>
            </a:r>
            <a:endParaRPr lang="en-DE" b="1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A646318-DD29-ADED-7703-27F0B91DB9B7}"/>
              </a:ext>
            </a:extLst>
          </p:cNvPr>
          <p:cNvSpPr txBox="1">
            <a:spLocks/>
          </p:cNvSpPr>
          <p:nvPr/>
        </p:nvSpPr>
        <p:spPr>
          <a:xfrm>
            <a:off x="415925" y="3123779"/>
            <a:ext cx="11360150" cy="3439067"/>
          </a:xfrm>
          <a:prstGeom prst="rect">
            <a:avLst/>
          </a:prstGeom>
          <a:solidFill>
            <a:srgbClr val="63C2CD"/>
          </a:solidFill>
        </p:spPr>
        <p:txBody>
          <a:bodyPr vert="horz" lIns="91440" tIns="45720" rIns="91440" bIns="45720" rtlCol="0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Sahel" panose="020B0603030804020204" pitchFamily="34" charset="-78"/>
                <a:ea typeface="+mj-ea"/>
                <a:cs typeface="Sahel" panose="020B0603030804020204" pitchFamily="34" charset="-78"/>
              </a:defRPr>
            </a:lvl1pPr>
          </a:lstStyle>
          <a:p>
            <a:pPr>
              <a:lnSpc>
                <a:spcPct val="150000"/>
              </a:lnSpc>
            </a:pPr>
            <a:r>
              <a:rPr lang="fa-IR" sz="2000" b="1" dirty="0"/>
              <a:t>بازنمایی نظریه حکمرانی خوب در گفتار عمومی:</a:t>
            </a:r>
          </a:p>
          <a:p>
            <a:pPr>
              <a:lnSpc>
                <a:spcPct val="150000"/>
              </a:lnSpc>
            </a:pPr>
            <a:endParaRPr lang="fa-IR" sz="2000" b="1" dirty="0"/>
          </a:p>
          <a:p>
            <a:pPr>
              <a:lnSpc>
                <a:spcPct val="150000"/>
              </a:lnSpc>
            </a:pPr>
            <a:r>
              <a:rPr lang="fa-IR" sz="2000" b="1" dirty="0"/>
              <a:t>ایران یک رضاشاه </a:t>
            </a:r>
            <a:r>
              <a:rPr lang="fa-IR" sz="2000" b="1" dirty="0" err="1"/>
              <a:t>می‌خواهد</a:t>
            </a:r>
            <a:r>
              <a:rPr lang="fa-IR" sz="2000" b="1" dirty="0"/>
              <a:t>!</a:t>
            </a:r>
          </a:p>
          <a:p>
            <a:pPr>
              <a:lnSpc>
                <a:spcPct val="150000"/>
              </a:lnSpc>
            </a:pPr>
            <a:endParaRPr lang="fa-IR" sz="2000" b="1" dirty="0"/>
          </a:p>
          <a:p>
            <a:pPr>
              <a:lnSpc>
                <a:spcPct val="150000"/>
              </a:lnSpc>
            </a:pPr>
            <a:r>
              <a:rPr lang="fa-IR" sz="2000" b="1" dirty="0"/>
              <a:t>دولت توانمند و قوی منجر به توسعه </a:t>
            </a:r>
            <a:r>
              <a:rPr lang="fa-IR" sz="2000" b="1" dirty="0" err="1"/>
              <a:t>می‌شود</a:t>
            </a:r>
            <a:r>
              <a:rPr lang="fa-IR" sz="2000" b="1" dirty="0"/>
              <a:t>.</a:t>
            </a:r>
          </a:p>
          <a:p>
            <a:pPr>
              <a:lnSpc>
                <a:spcPct val="150000"/>
              </a:lnSpc>
            </a:pPr>
            <a:r>
              <a:rPr lang="fa-IR" sz="2000" b="1" dirty="0" err="1"/>
              <a:t>دولت‌سازی</a:t>
            </a:r>
            <a:r>
              <a:rPr lang="fa-IR" sz="2000" b="1" dirty="0"/>
              <a:t> </a:t>
            </a:r>
            <a:r>
              <a:rPr lang="fa-IR" sz="2000" b="1" dirty="0" err="1"/>
              <a:t>مهم‌ترین</a:t>
            </a:r>
            <a:r>
              <a:rPr lang="fa-IR" sz="2000" b="1" dirty="0"/>
              <a:t> بنیاد توسعه است.</a:t>
            </a:r>
          </a:p>
          <a:p>
            <a:pPr>
              <a:lnSpc>
                <a:spcPct val="150000"/>
              </a:lnSpc>
            </a:pP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821326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6407-2594-139C-2041-400C8A1D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پیشنهاد</a:t>
            </a:r>
            <a:endParaRPr lang="en-DE" dirty="0"/>
          </a:p>
        </p:txBody>
      </p:sp>
      <p:pic>
        <p:nvPicPr>
          <p:cNvPr id="22530" name="Picture 2" descr="ژاپن چطور پیشرفت کرد؟">
            <a:extLst>
              <a:ext uri="{FF2B5EF4-FFF2-40B4-BE49-F238E27FC236}">
                <a16:creationId xmlns:a16="http://schemas.microsoft.com/office/drawing/2014/main" id="{BF6C109B-7E5C-5941-9134-A6522C06A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9" y="2036421"/>
            <a:ext cx="4178461" cy="235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پادکست دغدغه ایران؛ اپیزود 61؛ توسعه‌ به مثابه توانمندسازی حکومت؛ قسمت ششم  اثر">
            <a:extLst>
              <a:ext uri="{FF2B5EF4-FFF2-40B4-BE49-F238E27FC236}">
                <a16:creationId xmlns:a16="http://schemas.microsoft.com/office/drawing/2014/main" id="{81240CC7-9C0E-7E83-7460-4745B90E6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88" y="1748942"/>
            <a:ext cx="2925341" cy="292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توسعه به مثابه توانمندسازی حکومت (شواهد،تحلیل،عمل)،همراه با دی وی دی -  گسترس فرهنگ و مطالعات">
            <a:extLst>
              <a:ext uri="{FF2B5EF4-FFF2-40B4-BE49-F238E27FC236}">
                <a16:creationId xmlns:a16="http://schemas.microsoft.com/office/drawing/2014/main" id="{328264E6-DF2A-0AF2-EA3B-8E48750963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en-DE"/>
          </a:p>
        </p:txBody>
      </p:sp>
      <p:pic>
        <p:nvPicPr>
          <p:cNvPr id="22538" name="Picture 10" descr="خرید و قیمت کتاب توانمندسازی حکومت اثر جعفر خیرخواهان | ترب">
            <a:extLst>
              <a:ext uri="{FF2B5EF4-FFF2-40B4-BE49-F238E27FC236}">
                <a16:creationId xmlns:a16="http://schemas.microsoft.com/office/drawing/2014/main" id="{3C775E19-9AC5-0125-8082-F58E1D4C5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030" y="1859987"/>
            <a:ext cx="2182873" cy="276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40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B2FE13-981D-6E47-4B93-3AE28B76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891251"/>
            <a:ext cx="11776075" cy="1990845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b="1" dirty="0"/>
              <a:t>۵.نظریه وابستگی</a:t>
            </a:r>
            <a:br>
              <a:rPr lang="fa-IR" b="1" dirty="0"/>
            </a:br>
            <a:r>
              <a:rPr lang="fa-IR" b="1" dirty="0"/>
              <a:t>۶.نظریه ساختارگرایی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688239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8D8A-70EA-AED2-AFD2-C3015170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60" y="5411948"/>
            <a:ext cx="1083294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تفکیک میان شمال و جنوب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6DC8-04BE-FD46-A151-2E4EA969F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474562"/>
            <a:ext cx="8503856" cy="47853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/>
              <a:t>Andre </a:t>
            </a:r>
            <a:r>
              <a:rPr lang="en-GB" dirty="0" err="1"/>
              <a:t>Gunder</a:t>
            </a:r>
            <a:r>
              <a:rPr lang="en-GB" dirty="0"/>
              <a:t> Frank</a:t>
            </a:r>
            <a:endParaRPr lang="fa-IR" dirty="0"/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توسعه در دو معنای مختلف برای شمال و جنوب:</a:t>
            </a:r>
          </a:p>
          <a:p>
            <a:pPr lvl="1">
              <a:spcBef>
                <a:spcPts val="1000"/>
              </a:spcBef>
            </a:pPr>
            <a:r>
              <a:rPr lang="fa-IR" dirty="0"/>
              <a:t>نقطه شروع </a:t>
            </a:r>
            <a:r>
              <a:rPr lang="fa-IR" dirty="0" err="1"/>
              <a:t>نایکسان</a:t>
            </a:r>
            <a:endParaRPr lang="fa-IR" dirty="0"/>
          </a:p>
          <a:p>
            <a:pPr lvl="1">
              <a:spcBef>
                <a:spcPts val="1000"/>
              </a:spcBef>
            </a:pPr>
            <a:r>
              <a:rPr lang="fa-IR" dirty="0"/>
              <a:t>مسیر پیشین و مفهوم «مازاد اقتصادی»</a:t>
            </a:r>
          </a:p>
          <a:p>
            <a:pPr lvl="1">
              <a:spcBef>
                <a:spcPts val="1000"/>
              </a:spcBef>
            </a:pPr>
            <a:r>
              <a:rPr lang="fa-IR" dirty="0" err="1"/>
              <a:t>توسعه‌ی</a:t>
            </a:r>
            <a:r>
              <a:rPr lang="fa-IR" dirty="0"/>
              <a:t> </a:t>
            </a:r>
            <a:r>
              <a:rPr lang="fa-IR" dirty="0" err="1"/>
              <a:t>توسعه‌یافتگان</a:t>
            </a:r>
            <a:r>
              <a:rPr lang="fa-IR" dirty="0"/>
              <a:t> حاصل استثمار </a:t>
            </a:r>
            <a:r>
              <a:rPr lang="fa-IR" dirty="0" err="1"/>
              <a:t>توسعه‌نیافتگان</a:t>
            </a:r>
            <a:endParaRPr lang="fa-IR" dirty="0"/>
          </a:p>
          <a:p>
            <a:pPr lvl="1">
              <a:spcBef>
                <a:spcPts val="1000"/>
              </a:spcBef>
            </a:pPr>
            <a:r>
              <a:rPr lang="fa-IR" dirty="0" err="1"/>
              <a:t>تفاوت‌های</a:t>
            </a:r>
            <a:r>
              <a:rPr lang="fa-IR" dirty="0"/>
              <a:t> فرهنگی و جایگاه نهادهای دینی (کلیسا)</a:t>
            </a:r>
          </a:p>
          <a:p>
            <a:r>
              <a:rPr lang="fa-IR" dirty="0"/>
              <a:t>تجویز نهایی:</a:t>
            </a:r>
          </a:p>
          <a:p>
            <a:pPr lvl="2">
              <a:spcBef>
                <a:spcPts val="1000"/>
              </a:spcBef>
            </a:pPr>
            <a:r>
              <a:rPr lang="fa-IR" dirty="0" err="1"/>
              <a:t>خودبسندگی</a:t>
            </a:r>
            <a:r>
              <a:rPr lang="fa-IR" dirty="0"/>
              <a:t> (</a:t>
            </a:r>
            <a:r>
              <a:rPr lang="en-US" dirty="0"/>
              <a:t>Self-sufficient</a:t>
            </a:r>
            <a:r>
              <a:rPr lang="fa-IR" dirty="0"/>
              <a:t>)</a:t>
            </a:r>
          </a:p>
          <a:p>
            <a:pPr lvl="2">
              <a:spcBef>
                <a:spcPts val="1000"/>
              </a:spcBef>
            </a:pPr>
            <a:r>
              <a:rPr lang="fa-IR" dirty="0" err="1"/>
              <a:t>درون‌نگری</a:t>
            </a:r>
            <a:r>
              <a:rPr lang="fa-IR" dirty="0"/>
              <a:t> (</a:t>
            </a:r>
            <a:r>
              <a:rPr lang="en-US" dirty="0"/>
              <a:t>Inward-orientated</a:t>
            </a:r>
            <a:r>
              <a:rPr lang="fa-IR" dirty="0"/>
              <a:t>)</a:t>
            </a:r>
          </a:p>
          <a:p>
            <a:pPr lvl="1">
              <a:spcBef>
                <a:spcPts val="1000"/>
              </a:spcBef>
            </a:pPr>
            <a:r>
              <a:rPr lang="fa-IR" dirty="0"/>
              <a:t>مفهوم </a:t>
            </a:r>
            <a:r>
              <a:rPr lang="fa-IR" dirty="0" err="1"/>
              <a:t>شبه‌پیرامون</a:t>
            </a:r>
            <a:endParaRPr lang="en-DE" dirty="0"/>
          </a:p>
        </p:txBody>
      </p:sp>
      <p:pic>
        <p:nvPicPr>
          <p:cNvPr id="2050" name="Picture 2" descr="‫فرانك، آندره گوندر Frank,Andre Gunder‬‎">
            <a:extLst>
              <a:ext uri="{FF2B5EF4-FFF2-40B4-BE49-F238E27FC236}">
                <a16:creationId xmlns:a16="http://schemas.microsoft.com/office/drawing/2014/main" id="{D127F906-62A3-772E-A10F-ABCD4C7CF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4" y="819391"/>
            <a:ext cx="3683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034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8D8A-70EA-AED2-AFD2-C3015170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60" y="5411948"/>
            <a:ext cx="1083294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تفکیک میان مرکز و پیرامون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6DC8-04BE-FD46-A151-2E4EA969F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474562"/>
            <a:ext cx="8503856" cy="47853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/>
              <a:t>Raúl </a:t>
            </a:r>
            <a:r>
              <a:rPr lang="en-GB" dirty="0" err="1"/>
              <a:t>Prebisch</a:t>
            </a:r>
            <a:endParaRPr lang="fa-IR" dirty="0"/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تفکیک مرکز-پیرامون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 err="1"/>
              <a:t>دام‌هایی</a:t>
            </a:r>
            <a:r>
              <a:rPr lang="fa-IR" dirty="0"/>
              <a:t> با </a:t>
            </a:r>
            <a:r>
              <a:rPr lang="fa-IR" dirty="0" err="1"/>
              <a:t>چرخه‌های</a:t>
            </a:r>
            <a:r>
              <a:rPr lang="fa-IR" dirty="0"/>
              <a:t> </a:t>
            </a:r>
            <a:r>
              <a:rPr lang="fa-IR" dirty="0" err="1"/>
              <a:t>تقویت‌کننده</a:t>
            </a:r>
            <a:r>
              <a:rPr lang="fa-IR" dirty="0"/>
              <a:t> پیرامون:</a:t>
            </a:r>
          </a:p>
          <a:p>
            <a:pPr lvl="1">
              <a:spcBef>
                <a:spcPts val="1000"/>
              </a:spcBef>
            </a:pPr>
            <a:r>
              <a:rPr lang="fa-IR" dirty="0"/>
              <a:t>تولیدکننده مواد اولیه</a:t>
            </a:r>
          </a:p>
          <a:p>
            <a:pPr lvl="1">
              <a:spcBef>
                <a:spcPts val="1000"/>
              </a:spcBef>
            </a:pPr>
            <a:r>
              <a:rPr lang="fa-IR" dirty="0"/>
              <a:t>مقیاس پایین</a:t>
            </a:r>
          </a:p>
          <a:p>
            <a:pPr lvl="1">
              <a:spcBef>
                <a:spcPts val="1000"/>
              </a:spcBef>
            </a:pPr>
            <a:r>
              <a:rPr lang="fa-IR" dirty="0"/>
              <a:t>سهم ارزش افزوده نابرابر </a:t>
            </a:r>
          </a:p>
          <a:p>
            <a:r>
              <a:rPr lang="fa-IR" dirty="0"/>
              <a:t>تجویز نهایی:</a:t>
            </a:r>
          </a:p>
          <a:p>
            <a:pPr lvl="2">
              <a:spcBef>
                <a:spcPts val="1000"/>
              </a:spcBef>
            </a:pPr>
            <a:r>
              <a:rPr lang="fa-IR" dirty="0"/>
              <a:t>جایگزینی واردات</a:t>
            </a:r>
          </a:p>
          <a:p>
            <a:pPr lvl="2">
              <a:spcBef>
                <a:spcPts val="1000"/>
              </a:spcBef>
            </a:pPr>
            <a:r>
              <a:rPr lang="fa-IR" dirty="0"/>
              <a:t>بازارهای </a:t>
            </a:r>
            <a:r>
              <a:rPr lang="fa-IR" dirty="0" err="1"/>
              <a:t>منطقه‌ای</a:t>
            </a:r>
            <a:endParaRPr lang="fa-IR" dirty="0"/>
          </a:p>
        </p:txBody>
      </p:sp>
      <p:pic>
        <p:nvPicPr>
          <p:cNvPr id="3074" name="Picture 2" descr="Prebisch 1972 ...">
            <a:extLst>
              <a:ext uri="{FF2B5EF4-FFF2-40B4-BE49-F238E27FC236}">
                <a16:creationId xmlns:a16="http://schemas.microsoft.com/office/drawing/2014/main" id="{959F05E4-40C1-96DE-9421-7346D934F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8" y="474562"/>
            <a:ext cx="2730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317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8D8A-70EA-AED2-AFD2-C3015170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617"/>
            <a:ext cx="1083294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نتایج سیاستی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6DC8-04BE-FD46-A151-2E4EA969F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076" y="1794076"/>
            <a:ext cx="8503856" cy="47853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28600" indent="-228600" algn="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 err="1"/>
              <a:t>تعرفه‌گذاری</a:t>
            </a:r>
            <a:r>
              <a:rPr lang="fa-IR" dirty="0"/>
              <a:t> برای واردات</a:t>
            </a:r>
          </a:p>
          <a:p>
            <a:pPr marL="228600" indent="-228600" algn="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حمایت از تولید داخلی</a:t>
            </a:r>
          </a:p>
          <a:p>
            <a:pPr marL="228600" indent="-228600" algn="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 err="1"/>
              <a:t>شکل‌دهی</a:t>
            </a:r>
            <a:r>
              <a:rPr lang="fa-IR" dirty="0"/>
              <a:t> به بازارهای </a:t>
            </a:r>
            <a:r>
              <a:rPr lang="fa-IR" dirty="0" err="1"/>
              <a:t>منطقه‌ای</a:t>
            </a:r>
            <a:r>
              <a:rPr lang="fa-IR" dirty="0"/>
              <a:t> میان کشورهای در حال توسعه</a:t>
            </a:r>
          </a:p>
          <a:p>
            <a:pPr marL="228600" indent="-228600" algn="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جلوگیری از </a:t>
            </a:r>
            <a:r>
              <a:rPr lang="fa-IR" dirty="0" err="1"/>
              <a:t>خام‌فروشی</a:t>
            </a:r>
            <a:endParaRPr lang="fa-IR" dirty="0"/>
          </a:p>
          <a:p>
            <a:pPr marL="228600" indent="-228600" algn="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a-IR" dirty="0"/>
          </a:p>
          <a:p>
            <a:pPr marL="228600" indent="-228600" algn="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8666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3AC472-2454-E03F-B167-E2F4FE31EF33}"/>
              </a:ext>
            </a:extLst>
          </p:cNvPr>
          <p:cNvSpPr txBox="1">
            <a:spLocks/>
          </p:cNvSpPr>
          <p:nvPr/>
        </p:nvSpPr>
        <p:spPr>
          <a:xfrm>
            <a:off x="8472668" y="1053297"/>
            <a:ext cx="3426107" cy="5231238"/>
          </a:xfrm>
          <a:prstGeom prst="rect">
            <a:avLst/>
          </a:prstGeom>
          <a:solidFill>
            <a:srgbClr val="63C2CD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b="1" dirty="0"/>
              <a:t>انواع </a:t>
            </a:r>
            <a:r>
              <a:rPr lang="fa-IR" b="1" dirty="0" err="1"/>
              <a:t>نظریه‌ها</a:t>
            </a: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a-IR" b="1" dirty="0" err="1"/>
              <a:t>دسته‌بندی‌های</a:t>
            </a:r>
            <a:r>
              <a:rPr lang="fa-IR" b="1" dirty="0"/>
              <a:t> مختلف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a-IR" b="1" dirty="0"/>
              <a:t>تنوع </a:t>
            </a:r>
            <a:r>
              <a:rPr lang="fa-IR" b="1" dirty="0" err="1"/>
              <a:t>توصیفی-توصیه‌ای</a:t>
            </a:r>
            <a:endParaRPr lang="en-DE" b="1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78186AE0-3EB5-97E5-6573-A0A2625E44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948772"/>
              </p:ext>
            </p:extLst>
          </p:nvPr>
        </p:nvGraphicFramePr>
        <p:xfrm>
          <a:off x="486137" y="319406"/>
          <a:ext cx="7685590" cy="632946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429809">
                  <a:extLst>
                    <a:ext uri="{9D8B030D-6E8A-4147-A177-3AD203B41FA5}">
                      <a16:colId xmlns:a16="http://schemas.microsoft.com/office/drawing/2014/main" val="4106167922"/>
                    </a:ext>
                  </a:extLst>
                </a:gridCol>
                <a:gridCol w="2720327">
                  <a:extLst>
                    <a:ext uri="{9D8B030D-6E8A-4147-A177-3AD203B41FA5}">
                      <a16:colId xmlns:a16="http://schemas.microsoft.com/office/drawing/2014/main" val="2119137963"/>
                    </a:ext>
                  </a:extLst>
                </a:gridCol>
                <a:gridCol w="2535454">
                  <a:extLst>
                    <a:ext uri="{9D8B030D-6E8A-4147-A177-3AD203B41FA5}">
                      <a16:colId xmlns:a16="http://schemas.microsoft.com/office/drawing/2014/main" val="3086282917"/>
                    </a:ext>
                  </a:extLst>
                </a:gridCol>
              </a:tblGrid>
              <a:tr h="32850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دسته‌بندی</a:t>
                      </a:r>
                      <a:endParaRPr lang="fa-IR" sz="1600" b="1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نظریه</a:t>
                      </a:r>
                      <a:endParaRPr lang="fa-IR" sz="1600" b="1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مولفه کلیدی</a:t>
                      </a:r>
                      <a:endParaRPr lang="fa-IR" sz="1600" b="1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895406939"/>
                  </a:ext>
                </a:extLst>
              </a:tr>
              <a:tr h="645767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الگوبرداری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مدرنیزاسیون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فناوری</a:t>
                      </a:r>
                      <a:b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</a:br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515776746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نئولیبرال</a:t>
                      </a:r>
                      <a:endParaRPr lang="fa-IR" sz="16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111647212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خوب</a:t>
                      </a:r>
                      <a:endParaRPr lang="fa-IR" sz="16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و دولت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263761895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نظامی‌گری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قدرت نظامی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102615385"/>
                  </a:ext>
                </a:extLst>
              </a:tr>
              <a:tr h="328507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توانمندسازی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دولت توانمند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و دولت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293473164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توسعه انسانی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نیروی انسانی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786525265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شایسته‌سالاری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نیروی انسانی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744755584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نظم‌های دسترسی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و دولت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808332316"/>
                  </a:ext>
                </a:extLst>
              </a:tr>
              <a:tr h="374480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سوسیالیسم</a:t>
                      </a:r>
                      <a:endParaRPr lang="fa-IR" sz="1600" b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(</a:t>
                      </a:r>
                      <a:r>
                        <a:rPr lang="fa-IR" sz="16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چپ‌گرایانه</a:t>
                      </a:r>
                      <a:r>
                        <a:rPr lang="fa-IR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)</a:t>
                      </a: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مارکسیسم-استالینیسم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اقتصادی-سیاسی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2087020184"/>
                  </a:ext>
                </a:extLst>
              </a:tr>
              <a:tr h="374480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مارکسیسم-مائوئیسم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فرهنگی-سیاسی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341921402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ساختارگرایی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</a:t>
                      </a:r>
                      <a:b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</a:br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روابط </a:t>
                      </a:r>
                      <a:r>
                        <a:rPr lang="fa-IR" sz="1600" b="0" u="none" strike="noStrike" dirty="0" err="1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بین‌المللی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920184325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پسااستعماری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سیاسی: رابطه استعماری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2953757026"/>
                  </a:ext>
                </a:extLst>
              </a:tr>
              <a:tr h="328507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متوازن‌سازی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توسعه پایدار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محیط زیست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046734828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دالان باریک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اجتماعی</a:t>
                      </a:r>
                    </a:p>
                    <a:p>
                      <a:pPr algn="ctr" rtl="1" fontAlgn="b"/>
                      <a:r>
                        <a:rPr lang="fa-IR" sz="1600" b="0" i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</a:t>
                      </a: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584331007"/>
                  </a:ext>
                </a:extLst>
              </a:tr>
              <a:tr h="328507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برون‌گرایی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وابستگی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روابط </a:t>
                      </a:r>
                      <a:r>
                        <a:rPr lang="fa-IR" sz="1600" b="0" u="none" strike="noStrike" dirty="0" err="1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بین‌المللی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483044464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توازن مثبت و منفی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روابط </a:t>
                      </a:r>
                      <a:r>
                        <a:rPr lang="fa-IR" sz="1600" b="0" u="none" strike="noStrike" dirty="0" err="1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بین‌المللی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12270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10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8D8A-70EA-AED2-AFD2-C3015170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60" y="5411948"/>
            <a:ext cx="1083294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تفکیک میان مرکز و پیرامون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6DC8-04BE-FD46-A151-2E4EA969F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474562"/>
            <a:ext cx="8503856" cy="47853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/>
              <a:t>Raúl </a:t>
            </a:r>
            <a:r>
              <a:rPr lang="en-GB" dirty="0" err="1"/>
              <a:t>Prebisch</a:t>
            </a:r>
            <a:endParaRPr lang="fa-IR" dirty="0"/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تفکیک مرکز-پیرامون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 err="1"/>
              <a:t>دام‌هایی</a:t>
            </a:r>
            <a:r>
              <a:rPr lang="fa-IR" dirty="0"/>
              <a:t> با </a:t>
            </a:r>
            <a:r>
              <a:rPr lang="fa-IR" dirty="0" err="1"/>
              <a:t>چرخه‌های</a:t>
            </a:r>
            <a:r>
              <a:rPr lang="fa-IR" dirty="0"/>
              <a:t> </a:t>
            </a:r>
            <a:r>
              <a:rPr lang="fa-IR" dirty="0" err="1"/>
              <a:t>تقویت‌کننده</a:t>
            </a:r>
            <a:r>
              <a:rPr lang="fa-IR" dirty="0"/>
              <a:t> پیرامون:</a:t>
            </a:r>
          </a:p>
          <a:p>
            <a:pPr lvl="1">
              <a:spcBef>
                <a:spcPts val="1000"/>
              </a:spcBef>
            </a:pPr>
            <a:r>
              <a:rPr lang="fa-IR" dirty="0"/>
              <a:t>تولیدکننده مواد اولیه</a:t>
            </a:r>
          </a:p>
          <a:p>
            <a:pPr lvl="1">
              <a:spcBef>
                <a:spcPts val="1000"/>
              </a:spcBef>
            </a:pPr>
            <a:r>
              <a:rPr lang="fa-IR" dirty="0"/>
              <a:t>مقیاس پایین</a:t>
            </a:r>
          </a:p>
          <a:p>
            <a:pPr lvl="1">
              <a:spcBef>
                <a:spcPts val="1000"/>
              </a:spcBef>
            </a:pPr>
            <a:r>
              <a:rPr lang="fa-IR" dirty="0"/>
              <a:t>سهم ارزش افزوده نابرابر </a:t>
            </a:r>
          </a:p>
          <a:p>
            <a:r>
              <a:rPr lang="fa-IR" dirty="0"/>
              <a:t>تجویز نهایی:</a:t>
            </a:r>
          </a:p>
          <a:p>
            <a:pPr lvl="2">
              <a:spcBef>
                <a:spcPts val="1000"/>
              </a:spcBef>
            </a:pPr>
            <a:r>
              <a:rPr lang="fa-IR" dirty="0"/>
              <a:t>جایگزینی واردات</a:t>
            </a:r>
          </a:p>
          <a:p>
            <a:pPr lvl="2">
              <a:spcBef>
                <a:spcPts val="1000"/>
              </a:spcBef>
            </a:pPr>
            <a:r>
              <a:rPr lang="fa-IR" dirty="0"/>
              <a:t>بازارهای </a:t>
            </a:r>
            <a:r>
              <a:rPr lang="fa-IR" dirty="0" err="1"/>
              <a:t>منطقه‌ای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19695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8A3C-E577-A103-D3C1-2A732AD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0599"/>
            <a:ext cx="10515600" cy="1325563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sz="4000" b="1" dirty="0"/>
              <a:t>شروع انقلاب مشروطه و جایگزینی واردات!</a:t>
            </a:r>
            <a:endParaRPr lang="en-DE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547B1-47B5-41F2-AE3C-709ABAC40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625" y="726030"/>
            <a:ext cx="9201874" cy="4351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rtl="1">
              <a:buNone/>
            </a:pPr>
            <a:r>
              <a:rPr lang="fa-IR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«حکومت باید صنایع داخلی را تشویق کند، حتی اگر </a:t>
            </a:r>
            <a:r>
              <a:rPr lang="fa-IR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محصولاتشان</a:t>
            </a:r>
            <a:r>
              <a:rPr lang="fa-IR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به خوبی تولیدات خارجی نیست. گرایش فعلی به افزایش واردات ناگزیر به نابودی صنعت و تجارت ما </a:t>
            </a:r>
            <a:r>
              <a:rPr lang="fa-IR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می‌انجامد</a:t>
            </a:r>
            <a:r>
              <a:rPr lang="fa-IR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»</a:t>
            </a:r>
          </a:p>
          <a:p>
            <a:pPr marL="0" indent="0" rtl="1">
              <a:buNone/>
            </a:pPr>
            <a:endParaRPr lang="fa-IR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pPr marL="0" indent="0" rtl="1">
              <a:buNone/>
            </a:pPr>
            <a:r>
              <a:rPr lang="fa-IR" sz="20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روزنامه </a:t>
            </a:r>
            <a:r>
              <a:rPr lang="fa-IR" sz="20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حبل‌المتین</a:t>
            </a:r>
            <a:r>
              <a:rPr lang="fa-IR" sz="20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روز ۲۹ خرداد سال ۱۲۸۴</a:t>
            </a:r>
            <a:r>
              <a:rPr lang="fa-IR" sz="2000" dirty="0">
                <a:solidFill>
                  <a:srgbClr val="000000"/>
                </a:solidFill>
                <a:latin typeface="Helvetica Neue" panose="02000503000000020004" pitchFamily="2" charset="0"/>
              </a:rPr>
              <a:t> (شروع انقلاب مشروطه)</a:t>
            </a:r>
            <a:endParaRPr lang="fa-IR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pPr rtl="1"/>
            <a:endParaRPr lang="fa-IR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rtl="1"/>
            <a:r>
              <a:rPr lang="fa-IR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نخستین اجتماع خیابانی در انقلاب مشروطه در فرودین ۱۲۸۴، و اعتراض تجار و </a:t>
            </a:r>
            <a:r>
              <a:rPr lang="fa-IR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صنعت‌گران</a:t>
            </a:r>
            <a:r>
              <a:rPr lang="fa-IR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در اعتراض به </a:t>
            </a:r>
            <a:r>
              <a:rPr lang="fa-IR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سیاست‌های</a:t>
            </a:r>
            <a:r>
              <a:rPr lang="fa-IR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اقتصادی دولت</a:t>
            </a:r>
            <a:endParaRPr lang="en-DE" dirty="0"/>
          </a:p>
        </p:txBody>
      </p:sp>
      <p:pic>
        <p:nvPicPr>
          <p:cNvPr id="6146" name="Picture 2" descr="‫حبل‌المتین روزنامه جنبش مشروطه در هند ...‬‎">
            <a:extLst>
              <a:ext uri="{FF2B5EF4-FFF2-40B4-BE49-F238E27FC236}">
                <a16:creationId xmlns:a16="http://schemas.microsoft.com/office/drawing/2014/main" id="{E5C65B9F-26A0-60F9-3D80-1A7929789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" y="492799"/>
            <a:ext cx="3078866" cy="175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8A3C-E577-A103-D3C1-2A732AD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0599"/>
            <a:ext cx="10515600" cy="1325563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sz="4000" b="1" dirty="0"/>
              <a:t>نکته۱: استفاده از </a:t>
            </a:r>
            <a:r>
              <a:rPr lang="fa-IR" sz="4000" b="1" dirty="0" err="1"/>
              <a:t>توصیه‌ها</a:t>
            </a:r>
            <a:r>
              <a:rPr lang="fa-IR" sz="4000" b="1" dirty="0"/>
              <a:t> در سایر مکاتب</a:t>
            </a:r>
            <a:endParaRPr lang="en-DE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547B1-47B5-41F2-AE3C-709ABAC40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625" y="726030"/>
            <a:ext cx="9201874" cy="4351338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 rtl="1">
              <a:buNone/>
            </a:pPr>
            <a:r>
              <a:rPr lang="fa-IR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درخشان‌ترین</a:t>
            </a:r>
            <a:r>
              <a:rPr lang="fa-IR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دوران توسعه معاصر ایران ۱۳۴۲-۱۳۵۱</a:t>
            </a:r>
          </a:p>
          <a:p>
            <a:pPr marL="0" indent="0" rtl="1">
              <a:buNone/>
            </a:pPr>
            <a:endParaRPr lang="fa-IR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0" indent="0" rtl="1">
              <a:buNone/>
            </a:pPr>
            <a:r>
              <a:rPr lang="fa-IR" b="1" dirty="0">
                <a:solidFill>
                  <a:srgbClr val="000000"/>
                </a:solidFill>
                <a:latin typeface="Helvetica Neue" panose="02000503000000020004" pitchFamily="2" charset="0"/>
              </a:rPr>
              <a:t>الگوی توسعه نوسازی</a:t>
            </a:r>
          </a:p>
          <a:p>
            <a:pPr marL="0" indent="0" rtl="1">
              <a:buNone/>
            </a:pPr>
            <a:endParaRPr lang="fa-IR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0" indent="0" rtl="1">
              <a:buNone/>
            </a:pPr>
            <a:r>
              <a:rPr lang="fa-IR" dirty="0">
                <a:solidFill>
                  <a:srgbClr val="000000"/>
                </a:solidFill>
                <a:latin typeface="Helvetica Neue" panose="02000503000000020004" pitchFamily="2" charset="0"/>
              </a:rPr>
              <a:t>استفاده از برخی </a:t>
            </a:r>
            <a:r>
              <a:rPr lang="fa-IR" dirty="0" err="1">
                <a:solidFill>
                  <a:srgbClr val="000000"/>
                </a:solidFill>
                <a:latin typeface="Helvetica Neue" panose="02000503000000020004" pitchFamily="2" charset="0"/>
              </a:rPr>
              <a:t>توصیه‌ها</a:t>
            </a:r>
            <a:r>
              <a:rPr lang="fa-IR" dirty="0">
                <a:solidFill>
                  <a:srgbClr val="000000"/>
                </a:solidFill>
                <a:latin typeface="Helvetica Neue" panose="02000503000000020004" pitchFamily="2" charset="0"/>
              </a:rPr>
              <a:t>:</a:t>
            </a:r>
          </a:p>
          <a:p>
            <a:r>
              <a:rPr lang="fa-IR" dirty="0">
                <a:solidFill>
                  <a:srgbClr val="000000"/>
                </a:solidFill>
                <a:latin typeface="Helvetica Neue" panose="02000503000000020004" pitchFamily="2" charset="0"/>
              </a:rPr>
              <a:t>جایگزینی واردات</a:t>
            </a:r>
          </a:p>
          <a:p>
            <a:r>
              <a:rPr lang="fa-IR" dirty="0">
                <a:solidFill>
                  <a:srgbClr val="000000"/>
                </a:solidFill>
                <a:latin typeface="Helvetica Neue" panose="02000503000000020004" pitchFamily="2" charset="0"/>
              </a:rPr>
              <a:t>تلاش برای فرآوری به جای </a:t>
            </a:r>
            <a:r>
              <a:rPr lang="fa-IR" dirty="0" err="1">
                <a:solidFill>
                  <a:srgbClr val="000000"/>
                </a:solidFill>
                <a:latin typeface="Helvetica Neue" panose="02000503000000020004" pitchFamily="2" charset="0"/>
              </a:rPr>
              <a:t>خام‌فروشی</a:t>
            </a:r>
            <a:endParaRPr lang="fa-IR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r>
              <a:rPr lang="fa-IR" dirty="0">
                <a:solidFill>
                  <a:srgbClr val="000000"/>
                </a:solidFill>
                <a:latin typeface="Helvetica Neue" panose="02000503000000020004" pitchFamily="2" charset="0"/>
              </a:rPr>
              <a:t>دوگانه ۱.اقتصادی-فناورانه (</a:t>
            </a:r>
            <a:r>
              <a:rPr lang="fa-IR" dirty="0" err="1">
                <a:solidFill>
                  <a:srgbClr val="000000"/>
                </a:solidFill>
                <a:latin typeface="Helvetica Neue" panose="02000503000000020004" pitchFamily="2" charset="0"/>
              </a:rPr>
              <a:t>عالیخانی</a:t>
            </a:r>
            <a:r>
              <a:rPr lang="fa-IR" dirty="0">
                <a:solidFill>
                  <a:srgbClr val="000000"/>
                </a:solidFill>
                <a:latin typeface="Helvetica Neue" panose="02000503000000020004" pitchFamily="2" charset="0"/>
              </a:rPr>
              <a:t>) و ۲.فرهنگی-اجتماعی (هویدا)</a:t>
            </a:r>
          </a:p>
          <a:p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910E4-5AD6-F2C0-ACA0-FE2C00CBE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54" y="221838"/>
            <a:ext cx="3343288" cy="264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47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8A3C-E577-A103-D3C1-2A732AD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0599"/>
            <a:ext cx="10515600" cy="1325563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sz="4000" b="1" dirty="0"/>
              <a:t>نکته۲: موقعیت </a:t>
            </a:r>
            <a:r>
              <a:rPr lang="fa-IR" sz="4000" b="1" dirty="0" err="1"/>
              <a:t>ژئوپلتیک</a:t>
            </a:r>
            <a:r>
              <a:rPr lang="fa-IR" sz="4000" b="1" dirty="0"/>
              <a:t> ایران</a:t>
            </a:r>
            <a:endParaRPr lang="en-DE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547B1-47B5-41F2-AE3C-709ABAC40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124" y="726030"/>
            <a:ext cx="6412375" cy="4351338"/>
          </a:xfrm>
          <a:solidFill>
            <a:schemeClr val="bg1">
              <a:lumMod val="95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rtl="1">
              <a:buNone/>
            </a:pPr>
            <a:r>
              <a:rPr lang="fa-IR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مساله توسعه ایران نیازمند پاسخ به مساله </a:t>
            </a:r>
            <a:r>
              <a:rPr lang="fa-IR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برون‌گرایی</a:t>
            </a:r>
            <a:r>
              <a:rPr lang="fa-IR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است.</a:t>
            </a:r>
          </a:p>
          <a:p>
            <a:pPr marL="0" indent="0" rtl="1">
              <a:buNone/>
            </a:pPr>
            <a:endParaRPr lang="fa-IR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pPr marL="0" indent="0" rtl="1">
              <a:buNone/>
            </a:pPr>
            <a:r>
              <a:rPr lang="fa-IR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گزینه‌های</a:t>
            </a:r>
            <a:r>
              <a:rPr lang="fa-IR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a-IR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پیش‌رو</a:t>
            </a:r>
            <a:r>
              <a:rPr lang="fa-IR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:</a:t>
            </a:r>
          </a:p>
          <a:p>
            <a:pPr marL="0" indent="0" rtl="1">
              <a:buNone/>
            </a:pPr>
            <a:r>
              <a:rPr lang="fa-IR" dirty="0">
                <a:solidFill>
                  <a:srgbClr val="000000"/>
                </a:solidFill>
                <a:latin typeface="Helvetica Neue" panose="02000503000000020004" pitchFamily="2" charset="0"/>
              </a:rPr>
              <a:t>۱.ورود به اردوگاه یک </a:t>
            </a:r>
            <a:r>
              <a:rPr lang="fa-IR" dirty="0" err="1">
                <a:solidFill>
                  <a:srgbClr val="000000"/>
                </a:solidFill>
                <a:latin typeface="Helvetica Neue" panose="02000503000000020004" pitchFamily="2" charset="0"/>
              </a:rPr>
              <a:t>توسعه‌یافته</a:t>
            </a:r>
            <a:r>
              <a:rPr lang="fa-IR" dirty="0">
                <a:solidFill>
                  <a:srgbClr val="000000"/>
                </a:solidFill>
                <a:latin typeface="Helvetica Neue" panose="02000503000000020004" pitchFamily="2" charset="0"/>
              </a:rPr>
              <a:t>/قدرتمند:</a:t>
            </a:r>
          </a:p>
          <a:p>
            <a:r>
              <a:rPr lang="fa-IR" dirty="0">
                <a:solidFill>
                  <a:srgbClr val="000000"/>
                </a:solidFill>
                <a:latin typeface="Helvetica Neue" panose="02000503000000020004" pitchFamily="2" charset="0"/>
              </a:rPr>
              <a:t>انگلیس (وثوق)</a:t>
            </a:r>
          </a:p>
          <a:p>
            <a:r>
              <a:rPr lang="fa-IR" dirty="0">
                <a:solidFill>
                  <a:srgbClr val="000000"/>
                </a:solidFill>
                <a:latin typeface="Helvetica Neue" panose="02000503000000020004" pitchFamily="2" charset="0"/>
              </a:rPr>
              <a:t>روسیه (اتابک اعظم و </a:t>
            </a:r>
            <a:r>
              <a:rPr lang="fa-IR" dirty="0" err="1">
                <a:solidFill>
                  <a:srgbClr val="000000"/>
                </a:solidFill>
                <a:latin typeface="Helvetica Neue" panose="02000503000000020004" pitchFamily="2" charset="0"/>
              </a:rPr>
              <a:t>روسوفیل‌های</a:t>
            </a:r>
            <a:r>
              <a:rPr lang="fa-IR" dirty="0">
                <a:solidFill>
                  <a:srgbClr val="000000"/>
                </a:solidFill>
                <a:latin typeface="Helvetica Neue" panose="02000503000000020004" pitchFamily="2" charset="0"/>
              </a:rPr>
              <a:t> اکنون)</a:t>
            </a:r>
          </a:p>
          <a:p>
            <a:r>
              <a:rPr lang="fa-IR" dirty="0">
                <a:solidFill>
                  <a:srgbClr val="000000"/>
                </a:solidFill>
                <a:latin typeface="Helvetica Neue" panose="02000503000000020004" pitchFamily="2" charset="0"/>
              </a:rPr>
              <a:t>نیروی سوم مانند آمریکا (میانه پهلوی دوم)</a:t>
            </a:r>
          </a:p>
          <a:p>
            <a:endParaRPr lang="fa-IR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0" indent="0" rtl="1">
              <a:buNone/>
            </a:pPr>
            <a:r>
              <a:rPr lang="fa-IR" dirty="0">
                <a:solidFill>
                  <a:srgbClr val="000000"/>
                </a:solidFill>
                <a:latin typeface="Helvetica Neue" panose="02000503000000020004" pitchFamily="2" charset="0"/>
              </a:rPr>
              <a:t>۲.موازنه منفی </a:t>
            </a:r>
          </a:p>
          <a:p>
            <a:pPr marL="0" indent="0" rtl="1">
              <a:buNone/>
            </a:pPr>
            <a:r>
              <a:rPr lang="fa-IR" dirty="0">
                <a:solidFill>
                  <a:srgbClr val="000000"/>
                </a:solidFill>
                <a:latin typeface="Helvetica Neue" panose="02000503000000020004" pitchFamily="2" charset="0"/>
              </a:rPr>
              <a:t>مصدق / خمینی</a:t>
            </a:r>
          </a:p>
          <a:p>
            <a:pPr marL="0" indent="0" rtl="1">
              <a:buNone/>
            </a:pPr>
            <a:endParaRPr lang="fa-IR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0" indent="0" rtl="1">
              <a:buNone/>
            </a:pPr>
            <a:r>
              <a:rPr lang="fa-IR" dirty="0">
                <a:solidFill>
                  <a:srgbClr val="000000"/>
                </a:solidFill>
                <a:latin typeface="Helvetica Neue" panose="02000503000000020004" pitchFamily="2" charset="0"/>
              </a:rPr>
              <a:t>۳.موازنه مثبت</a:t>
            </a:r>
          </a:p>
          <a:p>
            <a:pPr marL="0" indent="0" rtl="1">
              <a:buNone/>
            </a:pPr>
            <a:r>
              <a:rPr lang="fa-IR" dirty="0">
                <a:solidFill>
                  <a:srgbClr val="000000"/>
                </a:solidFill>
                <a:latin typeface="Helvetica Neue" panose="02000503000000020004" pitchFamily="2" charset="0"/>
              </a:rPr>
              <a:t>امیرکبیر / فروغی / </a:t>
            </a:r>
            <a:r>
              <a:rPr lang="fa-IR" dirty="0" err="1">
                <a:solidFill>
                  <a:srgbClr val="000000"/>
                </a:solidFill>
                <a:latin typeface="Helvetica Neue" panose="02000503000000020004" pitchFamily="2" charset="0"/>
              </a:rPr>
              <a:t>قوام‌السلطنه</a:t>
            </a:r>
            <a:endParaRPr lang="en-DE" dirty="0"/>
          </a:p>
        </p:txBody>
      </p:sp>
      <p:pic>
        <p:nvPicPr>
          <p:cNvPr id="8194" name="Picture 2" descr="‫مذاکرات برجام‬‎">
            <a:extLst>
              <a:ext uri="{FF2B5EF4-FFF2-40B4-BE49-F238E27FC236}">
                <a16:creationId xmlns:a16="http://schemas.microsoft.com/office/drawing/2014/main" id="{AE163D7B-DC11-6002-4247-0EAD4D4E6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0" y="367977"/>
            <a:ext cx="4672475" cy="280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528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8A3C-E577-A103-D3C1-2A732AD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0599"/>
            <a:ext cx="10515600" cy="1325563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sz="4000" b="1" dirty="0"/>
              <a:t>سیاست </a:t>
            </a:r>
            <a:r>
              <a:rPr lang="fa-IR" sz="4000" b="1" dirty="0" err="1"/>
              <a:t>نادیده‌انگاری</a:t>
            </a:r>
            <a:r>
              <a:rPr lang="fa-IR" sz="4000" b="1" dirty="0"/>
              <a:t> (</a:t>
            </a:r>
            <a:r>
              <a:rPr lang="fa-IR" sz="4000" b="1" dirty="0" err="1"/>
              <a:t>بی‌اعتنایی</a:t>
            </a:r>
            <a:r>
              <a:rPr lang="fa-IR" sz="4000" b="1" dirty="0"/>
              <a:t>) و تبدیل ایران به حیاط خلوت روسیه</a:t>
            </a:r>
            <a:endParaRPr lang="en-DE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547B1-47B5-41F2-AE3C-709ABAC40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405" y="358815"/>
            <a:ext cx="8461096" cy="4718553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A" sz="1800" dirty="0" err="1">
                <a:ea typeface="Calibri" panose="020F0502020204030204" pitchFamily="34" charset="0"/>
              </a:rPr>
              <a:t>چرخش</a:t>
            </a:r>
            <a:r>
              <a:rPr lang="ar-SA" sz="1800" dirty="0"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سیاست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انگلستان</a:t>
            </a:r>
            <a:r>
              <a:rPr lang="ar-SA" sz="1800" dirty="0">
                <a:effectLst/>
                <a:ea typeface="Calibri" panose="020F0502020204030204" pitchFamily="34" charset="0"/>
              </a:rPr>
              <a:t> در برابر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ایران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دهة</a:t>
            </a:r>
            <a:r>
              <a:rPr lang="ar-SA" sz="1800" dirty="0">
                <a:effectLst/>
                <a:ea typeface="Calibri" panose="020F0502020204030204" pitchFamily="34" charset="0"/>
              </a:rPr>
              <a:t> ۱۱۹۰ (۱۸۱۰) </a:t>
            </a:r>
          </a:p>
          <a:p>
            <a:pPr marL="0" indent="0">
              <a:buNone/>
            </a:pPr>
            <a:r>
              <a:rPr lang="ar-SA" sz="1800" dirty="0">
                <a:effectLst/>
                <a:ea typeface="Calibri" panose="020F0502020204030204" pitchFamily="34" charset="0"/>
              </a:rPr>
              <a:t>«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پیمان‌نامة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فینکنشتاین</a:t>
            </a:r>
            <a:r>
              <a:rPr lang="ar-SA" sz="1800" dirty="0">
                <a:effectLst/>
                <a:ea typeface="Calibri" panose="020F0502020204030204" pitchFamily="34" charset="0"/>
              </a:rPr>
              <a:t>»: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قراردادی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دفاعی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میان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دولت‌های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ایران</a:t>
            </a:r>
            <a:r>
              <a:rPr lang="ar-SA" sz="1800" dirty="0">
                <a:effectLst/>
                <a:ea typeface="Calibri" panose="020F0502020204030204" pitchFamily="34" charset="0"/>
              </a:rPr>
              <a:t> و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فرانسه</a:t>
            </a:r>
            <a:r>
              <a:rPr lang="ar-SA" sz="1800" dirty="0">
                <a:effectLst/>
                <a:ea typeface="Calibri" panose="020F0502020204030204" pitchFamily="34" charset="0"/>
              </a:rPr>
              <a:t> (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ناپلئون</a:t>
            </a:r>
            <a:r>
              <a:rPr lang="ar-SA" sz="1800" dirty="0">
                <a:effectLst/>
                <a:ea typeface="Calibri" panose="020F0502020204030204" pitchFamily="34" charset="0"/>
              </a:rPr>
              <a:t>)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اردیبهشت</a:t>
            </a:r>
            <a:r>
              <a:rPr lang="ar-SA" sz="1800" dirty="0">
                <a:effectLst/>
                <a:ea typeface="Calibri" panose="020F0502020204030204" pitchFamily="34" charset="0"/>
              </a:rPr>
              <a:t> ۱۱۸۶ (۱۸۰۷)</a:t>
            </a:r>
          </a:p>
          <a:p>
            <a:pPr marL="0" indent="0">
              <a:buNone/>
            </a:pPr>
            <a:r>
              <a:rPr lang="ar-SA" sz="1800" dirty="0">
                <a:effectLst/>
                <a:ea typeface="Calibri" panose="020F0502020204030204" pitchFamily="34" charset="0"/>
              </a:rPr>
              <a:t>ترس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روسیه</a:t>
            </a:r>
            <a:r>
              <a:rPr lang="ar-SA" sz="1800" dirty="0">
                <a:effectLst/>
                <a:ea typeface="Calibri" panose="020F0502020204030204" pitchFamily="34" charset="0"/>
              </a:rPr>
              <a:t> و «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پیمان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تیلسیت</a:t>
            </a:r>
            <a:r>
              <a:rPr lang="ar-SA" sz="1800" dirty="0">
                <a:effectLst/>
                <a:ea typeface="Calibri" panose="020F0502020204030204" pitchFamily="34" charset="0"/>
              </a:rPr>
              <a:t>»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روسیه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با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فرانسه</a:t>
            </a:r>
            <a:r>
              <a:rPr lang="ar-SA" sz="1800" dirty="0">
                <a:effectLst/>
                <a:ea typeface="Calibri" panose="020F0502020204030204" pitchFamily="34" charset="0"/>
              </a:rPr>
              <a:t> و لغو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عملیاتی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فین‌کنشتاین</a:t>
            </a:r>
            <a:endParaRPr lang="ar-SA" sz="18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ar-SA" sz="18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ar-SA" sz="1800" dirty="0" err="1">
                <a:ea typeface="Calibri" panose="020F0502020204030204" pitchFamily="34" charset="0"/>
              </a:rPr>
              <a:t>تصمیم</a:t>
            </a:r>
            <a:r>
              <a:rPr lang="ar-SA" sz="1800" dirty="0">
                <a:ea typeface="Calibri" panose="020F0502020204030204" pitchFamily="34" charset="0"/>
              </a:rPr>
              <a:t> </a:t>
            </a:r>
            <a:r>
              <a:rPr lang="ar-SA" sz="1800" dirty="0" err="1">
                <a:ea typeface="Calibri" panose="020F0502020204030204" pitchFamily="34" charset="0"/>
              </a:rPr>
              <a:t>انگلستان</a:t>
            </a:r>
            <a:r>
              <a:rPr lang="ar-SA" sz="1800" dirty="0">
                <a:ea typeface="Calibri" panose="020F0502020204030204" pitchFamily="34" charset="0"/>
              </a:rPr>
              <a:t> به خروج از </a:t>
            </a:r>
            <a:r>
              <a:rPr lang="ar-SA" sz="1800" dirty="0" err="1">
                <a:ea typeface="Calibri" panose="020F0502020204030204" pitchFamily="34" charset="0"/>
              </a:rPr>
              <a:t>ایران</a:t>
            </a:r>
            <a:r>
              <a:rPr lang="ar-SA" sz="1800" dirty="0">
                <a:ea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ar-SA" sz="1800" dirty="0" err="1">
                <a:effectLst/>
                <a:ea typeface="Calibri" panose="020F0502020204030204" pitchFamily="34" charset="0"/>
              </a:rPr>
              <a:t>دنیس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رایت</a:t>
            </a:r>
            <a:r>
              <a:rPr lang="ar-SA" sz="1800" dirty="0">
                <a:effectLst/>
                <a:ea typeface="Calibri" panose="020F0502020204030204" pitchFamily="34" charset="0"/>
              </a:rPr>
              <a:t>: «در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این</a:t>
            </a:r>
            <a:r>
              <a:rPr lang="ar-SA" sz="1800" dirty="0">
                <a:effectLst/>
                <a:ea typeface="Calibri" panose="020F0502020204030204" pitchFamily="34" charset="0"/>
              </a:rPr>
              <a:t> زمان،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موقعیت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سیاسی</a:t>
            </a:r>
            <a:r>
              <a:rPr lang="ar-SA" sz="1800" dirty="0">
                <a:effectLst/>
                <a:ea typeface="Calibri" panose="020F0502020204030204" pitchFamily="34" charset="0"/>
              </a:rPr>
              <a:t> جهان به نحو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چشمگیری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دگرگون</a:t>
            </a:r>
            <a:r>
              <a:rPr lang="ar-SA" sz="1800" dirty="0">
                <a:effectLst/>
                <a:ea typeface="Calibri" panose="020F0502020204030204" pitchFamily="34" charset="0"/>
              </a:rPr>
              <a:t> شده بود.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روسیه</a:t>
            </a:r>
            <a:r>
              <a:rPr lang="ar-SA" sz="1800" dirty="0">
                <a:effectLst/>
                <a:ea typeface="Calibri" panose="020F0502020204030204" pitchFamily="34" charset="0"/>
              </a:rPr>
              <a:t> و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بریتانیا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پیمان</a:t>
            </a:r>
            <a:r>
              <a:rPr lang="ar-SA" sz="1800" dirty="0">
                <a:effectLst/>
                <a:ea typeface="Calibri" panose="020F0502020204030204" pitchFamily="34" charset="0"/>
              </a:rPr>
              <a:t> اتحاد بسته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بودند</a:t>
            </a:r>
            <a:r>
              <a:rPr lang="ar-SA" sz="1800" dirty="0">
                <a:effectLst/>
                <a:ea typeface="Calibri" panose="020F0502020204030204" pitchFamily="34" charset="0"/>
              </a:rPr>
              <a:t>،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ناپلئون</a:t>
            </a:r>
            <a:r>
              <a:rPr lang="ar-SA" sz="1800" dirty="0">
                <a:effectLst/>
                <a:ea typeface="Calibri" panose="020F0502020204030204" pitchFamily="34" charset="0"/>
              </a:rPr>
              <a:t> در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واترلو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شکست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خورده</a:t>
            </a:r>
            <a:r>
              <a:rPr lang="ar-SA" sz="1800" dirty="0">
                <a:effectLst/>
                <a:ea typeface="Calibri" panose="020F0502020204030204" pitchFamily="34" charset="0"/>
              </a:rPr>
              <a:t> بود و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تهدید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فرانسویان</a:t>
            </a:r>
            <a:r>
              <a:rPr lang="ar-SA" sz="1800" dirty="0">
                <a:effectLst/>
                <a:ea typeface="Calibri" panose="020F0502020204030204" pitchFamily="34" charset="0"/>
              </a:rPr>
              <a:t> به هند از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میان</a:t>
            </a:r>
            <a:r>
              <a:rPr lang="ar-SA" sz="1800" dirty="0">
                <a:effectLst/>
                <a:ea typeface="Calibri" panose="020F0502020204030204" pitchFamily="34" charset="0"/>
              </a:rPr>
              <a:t> رفته بود و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دوستی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با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ایران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برای</a:t>
            </a:r>
            <a:r>
              <a:rPr lang="ar-SA" sz="1800" dirty="0">
                <a:effectLst/>
                <a:ea typeface="Calibri" panose="020F0502020204030204" pitchFamily="34" charset="0"/>
              </a:rPr>
              <a:t> لندن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اهمیتی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نداشت</a:t>
            </a:r>
            <a:r>
              <a:rPr lang="ar-SA" sz="1800" dirty="0">
                <a:effectLst/>
                <a:ea typeface="Calibri" panose="020F0502020204030204" pitchFamily="34" charset="0"/>
              </a:rPr>
              <a:t>.»</a:t>
            </a:r>
          </a:p>
          <a:p>
            <a:pPr marL="0" indent="0">
              <a:buNone/>
            </a:pPr>
            <a:endParaRPr lang="ar-SA" sz="18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ar-SA" sz="1800" dirty="0" err="1">
                <a:effectLst/>
                <a:ea typeface="Calibri" panose="020F0502020204030204" pitchFamily="34" charset="0"/>
              </a:rPr>
              <a:t>اوزلی</a:t>
            </a:r>
            <a:r>
              <a:rPr lang="ar-SA" sz="1800" dirty="0">
                <a:effectLst/>
                <a:ea typeface="Calibri" panose="020F0502020204030204" pitchFamily="34" charset="0"/>
              </a:rPr>
              <a:t> (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نماینده</a:t>
            </a:r>
            <a:r>
              <a:rPr lang="ar-SA" sz="1800" dirty="0">
                <a:effectLst/>
                <a:ea typeface="Calibri" panose="020F0502020204030204" pitchFamily="34" charset="0"/>
              </a:rPr>
              <a:t> دولت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انگلستان</a:t>
            </a:r>
            <a:r>
              <a:rPr lang="ar-SA" sz="1800" dirty="0">
                <a:effectLst/>
                <a:ea typeface="Calibri" panose="020F0502020204030204" pitchFamily="34" charset="0"/>
              </a:rPr>
              <a:t> به لندن): «حال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که</a:t>
            </a:r>
            <a:r>
              <a:rPr lang="ar-SA" sz="1800" dirty="0">
                <a:effectLst/>
                <a:ea typeface="Calibri" panose="020F0502020204030204" pitchFamily="34" charset="0"/>
              </a:rPr>
              <a:t> خطر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ناپلئون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برطرف</a:t>
            </a:r>
            <a:r>
              <a:rPr lang="ar-SA" sz="1800" dirty="0">
                <a:effectLst/>
                <a:ea typeface="Calibri" panose="020F0502020204030204" pitchFamily="34" charset="0"/>
              </a:rPr>
              <a:t> شد و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مرزهای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هندوستان</a:t>
            </a:r>
            <a:r>
              <a:rPr lang="ar-SA" sz="1800" dirty="0">
                <a:effectLst/>
                <a:ea typeface="Calibri" panose="020F0502020204030204" pitchFamily="34" charset="0"/>
              </a:rPr>
              <a:t> از تجاوز مصون ماند، در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این</a:t>
            </a:r>
            <a:r>
              <a:rPr lang="ar-SA" sz="1800" dirty="0">
                <a:effectLst/>
                <a:ea typeface="Calibri" panose="020F0502020204030204" pitchFamily="34" charset="0"/>
              </a:rPr>
              <a:t> صورت،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باید</a:t>
            </a:r>
            <a:r>
              <a:rPr lang="ar-SA" sz="1800" dirty="0">
                <a:effectLst/>
                <a:ea typeface="Calibri" panose="020F0502020204030204" pitchFamily="34" charset="0"/>
              </a:rPr>
              <a:t> ملت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ایران</a:t>
            </a:r>
            <a:r>
              <a:rPr lang="ar-SA" sz="1800" dirty="0">
                <a:effectLst/>
                <a:ea typeface="Calibri" panose="020F0502020204030204" pitchFamily="34" charset="0"/>
              </a:rPr>
              <a:t> را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گذاشت</a:t>
            </a:r>
            <a:r>
              <a:rPr lang="ar-SA" sz="1800" dirty="0">
                <a:effectLst/>
                <a:ea typeface="Calibri" panose="020F0502020204030204" pitchFamily="34" charset="0"/>
              </a:rPr>
              <a:t> در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همین</a:t>
            </a:r>
            <a:r>
              <a:rPr lang="ar-SA" sz="1800" dirty="0">
                <a:effectLst/>
                <a:ea typeface="Calibri" panose="020F0502020204030204" pitchFamily="34" charset="0"/>
              </a:rPr>
              <a:t> حالِ </a:t>
            </a:r>
            <a:r>
              <a:rPr lang="ar-SA" sz="1800" b="1" dirty="0">
                <a:effectLst/>
                <a:ea typeface="Calibri" panose="020F0502020204030204" pitchFamily="34" charset="0"/>
              </a:rPr>
              <a:t>توحش و </a:t>
            </a:r>
            <a:r>
              <a:rPr lang="ar-SA" sz="1800" b="1" dirty="0" err="1">
                <a:effectLst/>
                <a:ea typeface="Calibri" panose="020F0502020204030204" pitchFamily="34" charset="0"/>
              </a:rPr>
              <a:t>بربریت</a:t>
            </a:r>
            <a:r>
              <a:rPr lang="ar-SA" sz="1800" b="1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باقی</a:t>
            </a:r>
            <a:r>
              <a:rPr lang="ar-SA" sz="1800" dirty="0">
                <a:effectLst/>
                <a:ea typeface="Calibri" panose="020F0502020204030204" pitchFamily="34" charset="0"/>
              </a:rPr>
              <a:t> </a:t>
            </a:r>
            <a:r>
              <a:rPr lang="ar-SA" sz="1800" dirty="0" err="1">
                <a:effectLst/>
                <a:ea typeface="Calibri" panose="020F0502020204030204" pitchFamily="34" charset="0"/>
              </a:rPr>
              <a:t>بمانند</a:t>
            </a:r>
            <a:r>
              <a:rPr lang="ar-SA" sz="1800" dirty="0">
                <a:effectLst/>
                <a:ea typeface="Calibri" panose="020F0502020204030204" pitchFamily="34" charset="0"/>
              </a:rPr>
              <a:t>.»</a:t>
            </a:r>
          </a:p>
          <a:p>
            <a:pPr marL="0" indent="0">
              <a:buNone/>
            </a:pPr>
            <a:endParaRPr lang="fa-IR" sz="18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ar-SA" sz="1800" b="1" dirty="0" err="1">
                <a:effectLst/>
                <a:ea typeface="Calibri" panose="020F0502020204030204" pitchFamily="34" charset="0"/>
              </a:rPr>
              <a:t>امپریالیسم</a:t>
            </a:r>
            <a:r>
              <a:rPr lang="ar-SA" sz="1800" b="1" dirty="0">
                <a:effectLst/>
                <a:ea typeface="Calibri" panose="020F0502020204030204" pitchFamily="34" charset="0"/>
              </a:rPr>
              <a:t> روبل</a:t>
            </a:r>
            <a:endParaRPr lang="fa-IR" sz="1800" b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DE" sz="1800" dirty="0"/>
          </a:p>
        </p:txBody>
      </p:sp>
      <p:pic>
        <p:nvPicPr>
          <p:cNvPr id="9218" name="Picture 2" descr="Mehrdad Mir on X: &quot;#ناصرالدین_شاه، ۱۲سال پیش تر، با پیمان #آخال ( ۲۱  سپتامبر ۱۸۸۱م ) سمرقند، بخارا، مرو و خوارزم را به روس ها بخشید! - روس‌ها  کوه‌های بلند سرحدی و">
            <a:extLst>
              <a:ext uri="{FF2B5EF4-FFF2-40B4-BE49-F238E27FC236}">
                <a16:creationId xmlns:a16="http://schemas.microsoft.com/office/drawing/2014/main" id="{AE03AC34-5E64-FF22-53E9-465C9C4B6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8" y="179833"/>
            <a:ext cx="3117227" cy="250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204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795C-1E83-3251-1DA3-0A78A341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1976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شکست در عمل </a:t>
            </a:r>
            <a:r>
              <a:rPr lang="fa-IR" sz="3600" b="1" dirty="0"/>
              <a:t>(آمریکای لاتین (سوسیالیست) ۱۹۶۰-۱۹۷۰)</a:t>
            </a:r>
            <a:endParaRPr lang="en-DE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2634EA9-237D-F367-1271-D931AF3E1622}"/>
              </a:ext>
            </a:extLst>
          </p:cNvPr>
          <p:cNvSpPr/>
          <p:nvPr/>
        </p:nvSpPr>
        <p:spPr>
          <a:xfrm>
            <a:off x="8847880" y="2801065"/>
            <a:ext cx="2872453" cy="1794076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latin typeface="Sahel" panose="020B0603030804020204" pitchFamily="34" charset="-78"/>
                <a:cs typeface="Sahel" panose="020B0603030804020204" pitchFamily="34" charset="-78"/>
              </a:rPr>
              <a:t>جنبه سیاسی-اجتماعی:</a:t>
            </a:r>
          </a:p>
          <a:p>
            <a:pPr marL="0" algn="ctr" defTabSz="914400" rtl="1" eaLnBrk="1" latinLnBrk="0" hangingPunct="1"/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شکل‌گیری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</a:t>
            </a:r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دیکتاتوری‌ها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مبتنی بر قطع ارتباطات</a:t>
            </a:r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960C1F5-3908-9516-2B27-C6EF4F5E228B}"/>
              </a:ext>
            </a:extLst>
          </p:cNvPr>
          <p:cNvSpPr/>
          <p:nvPr/>
        </p:nvSpPr>
        <p:spPr>
          <a:xfrm>
            <a:off x="471667" y="2801065"/>
            <a:ext cx="2872453" cy="1794076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latin typeface="Sahel" panose="020B0603030804020204" pitchFamily="34" charset="-78"/>
                <a:cs typeface="Sahel" panose="020B0603030804020204" pitchFamily="34" charset="-78"/>
              </a:rPr>
              <a:t>جنبه فناورانه:</a:t>
            </a:r>
          </a:p>
          <a:p>
            <a:pPr marL="0" algn="ctr" defTabSz="914400" rtl="1" eaLnBrk="1" latinLnBrk="0" hangingPunct="1"/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ناتوانی در </a:t>
            </a:r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دست‌یابی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به تکنولوژی</a:t>
            </a:r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7CBB4F9-5C62-B867-2CA7-49F970F61E98}"/>
              </a:ext>
            </a:extLst>
          </p:cNvPr>
          <p:cNvSpPr/>
          <p:nvPr/>
        </p:nvSpPr>
        <p:spPr>
          <a:xfrm>
            <a:off x="4659773" y="4884516"/>
            <a:ext cx="2872453" cy="17940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مثال نقض:</a:t>
            </a:r>
          </a:p>
          <a:p>
            <a:pPr marL="0" algn="ctr" defTabSz="914400" rtl="1" eaLnBrk="1" latinLnBrk="0" hangingPunct="1"/>
            <a:r>
              <a:rPr lang="fa-IR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توسعه جنوب شرق آسیا</a:t>
            </a:r>
          </a:p>
          <a:p>
            <a:pPr marL="0" algn="ctr" defTabSz="914400" rtl="1" eaLnBrk="1" latinLnBrk="0" hangingPunct="1"/>
            <a:endParaRPr lang="fa-IR" sz="1600" dirty="0">
              <a:solidFill>
                <a:schemeClr val="accent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r>
              <a:rPr lang="fa-IR" sz="1600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توسعه در یک رابطه قوی (</a:t>
            </a:r>
            <a:r>
              <a:rPr lang="fa-IR" sz="1600" dirty="0" err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کره‌جنوبی</a:t>
            </a:r>
            <a:r>
              <a:rPr lang="fa-IR" sz="1600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45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B2FE13-981D-6E47-4B93-3AE28B76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821803"/>
            <a:ext cx="11776075" cy="2060293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b="1" dirty="0"/>
              <a:t>۵ و ۶.بازنمایی </a:t>
            </a:r>
            <a:r>
              <a:rPr lang="fa-IR" b="1" dirty="0" err="1"/>
              <a:t>نظریه‌های</a:t>
            </a:r>
            <a:r>
              <a:rPr lang="fa-IR" b="1" dirty="0"/>
              <a:t> پیوستگی و ساختارگرایی در گفتار عمومی</a:t>
            </a:r>
            <a:endParaRPr lang="en-DE" b="1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A646318-DD29-ADED-7703-27F0B91DB9B7}"/>
              </a:ext>
            </a:extLst>
          </p:cNvPr>
          <p:cNvSpPr txBox="1">
            <a:spLocks/>
          </p:cNvSpPr>
          <p:nvPr/>
        </p:nvSpPr>
        <p:spPr>
          <a:xfrm>
            <a:off x="415925" y="3123779"/>
            <a:ext cx="11360150" cy="3439067"/>
          </a:xfrm>
          <a:prstGeom prst="rect">
            <a:avLst/>
          </a:prstGeom>
          <a:solidFill>
            <a:srgbClr val="63C2CD"/>
          </a:solidFill>
        </p:spPr>
        <p:txBody>
          <a:bodyPr vert="horz" lIns="91440" tIns="45720" rIns="91440" bIns="45720" rtlCol="0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Sahel" panose="020B0603030804020204" pitchFamily="34" charset="-78"/>
                <a:ea typeface="+mj-ea"/>
                <a:cs typeface="Sahel" panose="020B0603030804020204" pitchFamily="34" charset="-78"/>
              </a:defRPr>
            </a:lvl1pPr>
          </a:lstStyle>
          <a:p>
            <a:pPr>
              <a:lnSpc>
                <a:spcPct val="150000"/>
              </a:lnSpc>
            </a:pPr>
            <a:r>
              <a:rPr lang="fa-IR" sz="2000" b="1" dirty="0"/>
              <a:t>استثمار قدیمی در تجارت </a:t>
            </a:r>
            <a:r>
              <a:rPr lang="fa-IR" sz="2000" b="1" dirty="0" err="1"/>
              <a:t>بین‌المللی</a:t>
            </a:r>
            <a:r>
              <a:rPr lang="fa-IR" sz="2000" b="1" dirty="0"/>
              <a:t> امروزه </a:t>
            </a:r>
            <a:r>
              <a:rPr lang="fa-IR" sz="2000" b="1" dirty="0" err="1"/>
              <a:t>بازتولید</a:t>
            </a:r>
            <a:r>
              <a:rPr lang="fa-IR" sz="2000" b="1" dirty="0"/>
              <a:t> شده است.</a:t>
            </a:r>
          </a:p>
          <a:p>
            <a:pPr>
              <a:lnSpc>
                <a:spcPct val="150000"/>
              </a:lnSpc>
            </a:pPr>
            <a:r>
              <a:rPr lang="fa-IR" sz="2000" b="1" dirty="0"/>
              <a:t>حمایت از تولید داخل به جای واردات</a:t>
            </a:r>
          </a:p>
          <a:p>
            <a:pPr>
              <a:lnSpc>
                <a:spcPct val="150000"/>
              </a:lnSpc>
            </a:pPr>
            <a:r>
              <a:rPr lang="fa-IR" sz="2000" b="1" dirty="0" err="1"/>
              <a:t>تعرفه‌گذاری</a:t>
            </a:r>
            <a:r>
              <a:rPr lang="fa-IR" sz="2000" b="1" dirty="0"/>
              <a:t> واردات برای کالاهای با تولید داخل</a:t>
            </a:r>
          </a:p>
          <a:p>
            <a:pPr>
              <a:lnSpc>
                <a:spcPct val="150000"/>
              </a:lnSpc>
            </a:pPr>
            <a:r>
              <a:rPr lang="fa-IR" sz="2000" b="1" dirty="0"/>
              <a:t>تلاش برای جلوگیری از </a:t>
            </a:r>
            <a:r>
              <a:rPr lang="fa-IR" sz="2000" b="1" dirty="0" err="1"/>
              <a:t>خام‌فروشی</a:t>
            </a:r>
            <a:r>
              <a:rPr lang="fa-IR" sz="2000" b="1" dirty="0"/>
              <a:t> </a:t>
            </a:r>
          </a:p>
          <a:p>
            <a:pPr>
              <a:lnSpc>
                <a:spcPct val="150000"/>
              </a:lnSpc>
            </a:pPr>
            <a:r>
              <a:rPr lang="fa-IR" sz="2000" b="1" dirty="0"/>
              <a:t>رابطه با </a:t>
            </a:r>
            <a:r>
              <a:rPr lang="fa-IR" sz="2000" b="1" dirty="0" err="1"/>
              <a:t>توسعه‌یافتگان</a:t>
            </a:r>
            <a:r>
              <a:rPr lang="fa-IR" sz="2000" b="1" dirty="0"/>
              <a:t> (غرب) به ضرر کشورهای </a:t>
            </a:r>
            <a:r>
              <a:rPr lang="fa-IR" sz="2000" b="1" dirty="0" err="1"/>
              <a:t>جامانده</a:t>
            </a:r>
            <a:r>
              <a:rPr lang="fa-IR" sz="2000" b="1" dirty="0"/>
              <a:t> از توسعه است.</a:t>
            </a:r>
          </a:p>
          <a:p>
            <a:pPr>
              <a:lnSpc>
                <a:spcPct val="150000"/>
              </a:lnSpc>
            </a:pP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1911616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3AC472-2454-E03F-B167-E2F4FE31EF33}"/>
              </a:ext>
            </a:extLst>
          </p:cNvPr>
          <p:cNvSpPr txBox="1">
            <a:spLocks/>
          </p:cNvSpPr>
          <p:nvPr/>
        </p:nvSpPr>
        <p:spPr>
          <a:xfrm>
            <a:off x="8472668" y="1053297"/>
            <a:ext cx="3426107" cy="5231238"/>
          </a:xfrm>
          <a:prstGeom prst="rect">
            <a:avLst/>
          </a:prstGeom>
          <a:solidFill>
            <a:srgbClr val="63C2CD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b="1" dirty="0"/>
              <a:t>به صورت متناوب معرفی </a:t>
            </a:r>
            <a:r>
              <a:rPr lang="fa-IR" b="1" dirty="0" err="1"/>
              <a:t>کتاب‌ها</a:t>
            </a:r>
            <a:r>
              <a:rPr lang="fa-IR" b="1" dirty="0"/>
              <a:t> در صفحه </a:t>
            </a:r>
            <a:r>
              <a:rPr lang="fa-IR" b="1" dirty="0" err="1"/>
              <a:t>اینستاگرام</a:t>
            </a: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a-IR" b="1" dirty="0" err="1"/>
              <a:t>علاقه‌مندان</a:t>
            </a:r>
            <a:r>
              <a:rPr lang="fa-IR" b="1" dirty="0"/>
              <a:t> به </a:t>
            </a:r>
            <a:r>
              <a:rPr lang="fa-IR" b="1" dirty="0" err="1"/>
              <a:t>پژوهش‌های</a:t>
            </a:r>
            <a:r>
              <a:rPr lang="fa-IR" b="1" dirty="0"/>
              <a:t> مشترک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err="1"/>
              <a:t>amirnazemy@gmail.com</a:t>
            </a:r>
            <a:endParaRPr lang="fa-I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a-IR" b="1" dirty="0"/>
              <a:t>سپاس از </a:t>
            </a:r>
            <a:r>
              <a:rPr lang="fa-IR" b="1" dirty="0" err="1"/>
              <a:t>حوصله‌تان</a:t>
            </a: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a-IR" b="1" dirty="0"/>
              <a:t>تا هفته بعد ...</a:t>
            </a:r>
            <a:endParaRPr lang="en-DE" b="1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AB0719E-EB24-8362-1DC0-CC7F709A2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124969"/>
              </p:ext>
            </p:extLst>
          </p:nvPr>
        </p:nvGraphicFramePr>
        <p:xfrm>
          <a:off x="486137" y="365126"/>
          <a:ext cx="7685590" cy="632946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429809">
                  <a:extLst>
                    <a:ext uri="{9D8B030D-6E8A-4147-A177-3AD203B41FA5}">
                      <a16:colId xmlns:a16="http://schemas.microsoft.com/office/drawing/2014/main" val="4106167922"/>
                    </a:ext>
                  </a:extLst>
                </a:gridCol>
                <a:gridCol w="2720327">
                  <a:extLst>
                    <a:ext uri="{9D8B030D-6E8A-4147-A177-3AD203B41FA5}">
                      <a16:colId xmlns:a16="http://schemas.microsoft.com/office/drawing/2014/main" val="2119137963"/>
                    </a:ext>
                  </a:extLst>
                </a:gridCol>
                <a:gridCol w="2535454">
                  <a:extLst>
                    <a:ext uri="{9D8B030D-6E8A-4147-A177-3AD203B41FA5}">
                      <a16:colId xmlns:a16="http://schemas.microsoft.com/office/drawing/2014/main" val="3086282917"/>
                    </a:ext>
                  </a:extLst>
                </a:gridCol>
              </a:tblGrid>
              <a:tr h="32850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دسته‌بندی</a:t>
                      </a:r>
                      <a:endParaRPr lang="fa-IR" sz="1600" b="1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نظریه</a:t>
                      </a:r>
                      <a:endParaRPr lang="fa-IR" sz="1600" b="1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مولفه کلیدی</a:t>
                      </a:r>
                      <a:endParaRPr lang="fa-IR" sz="1600" b="1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895406939"/>
                  </a:ext>
                </a:extLst>
              </a:tr>
              <a:tr h="645767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الگوبرداری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مدرنیزاسیون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فناوری</a:t>
                      </a:r>
                      <a:b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</a:br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515776746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نئولیبرال</a:t>
                      </a:r>
                      <a:endParaRPr lang="fa-IR" sz="16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111647212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خوب</a:t>
                      </a:r>
                      <a:endParaRPr lang="fa-IR" sz="16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و دولت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263761895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نظامی‌گری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قدرت نظامی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102615385"/>
                  </a:ext>
                </a:extLst>
              </a:tr>
              <a:tr h="328507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توانمندسازی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دولت توانمند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و دولت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293473164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tx1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توسعه انسانی</a:t>
                      </a:r>
                      <a:endParaRPr lang="fa-IR" sz="1600" b="0" i="0" u="none" strike="noStrike" dirty="0">
                        <a:solidFill>
                          <a:schemeClr val="tx1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tx1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نیروی انسانی</a:t>
                      </a:r>
                      <a:endParaRPr lang="fa-IR" sz="1600" b="0" i="0" u="none" strike="noStrike" dirty="0">
                        <a:solidFill>
                          <a:schemeClr val="tx1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786525265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شایسته‌سالاری</a:t>
                      </a:r>
                      <a:endParaRPr lang="fa-IR" sz="1600" b="0" i="0" u="none" strike="noStrike" dirty="0">
                        <a:solidFill>
                          <a:schemeClr val="tx1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tx1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نیروی انسانی</a:t>
                      </a:r>
                      <a:endParaRPr lang="fa-IR" sz="1600" b="0" i="0" u="none" strike="noStrike" dirty="0">
                        <a:solidFill>
                          <a:schemeClr val="tx1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744755584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نظم‌های دسترسی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و دولت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808332316"/>
                  </a:ext>
                </a:extLst>
              </a:tr>
              <a:tr h="374480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سوسیالیسم</a:t>
                      </a:r>
                      <a:endParaRPr lang="fa-IR" sz="1600" b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(</a:t>
                      </a:r>
                      <a:r>
                        <a:rPr lang="fa-IR" sz="16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چپ‌گرایانه</a:t>
                      </a:r>
                      <a:r>
                        <a:rPr lang="fa-IR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)</a:t>
                      </a: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مارکسیسم-</a:t>
                      </a:r>
                      <a:r>
                        <a:rPr lang="fa-IR" sz="1600" b="0" u="none" strike="noStrike" dirty="0" err="1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استالینیسم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اقتصادی-سیاسی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2087020184"/>
                  </a:ext>
                </a:extLst>
              </a:tr>
              <a:tr h="374480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مارکسیسم-مائوئیسم</a:t>
                      </a:r>
                      <a:endParaRPr lang="fa-IR" sz="1600" b="0" i="0" u="none" strike="noStrike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فرهنگی-سیاسی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341921402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ساختارگرایی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</a:t>
                      </a:r>
                      <a:b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</a:br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روابط </a:t>
                      </a:r>
                      <a:r>
                        <a:rPr lang="fa-IR" sz="1600" b="0" u="none" strike="noStrike" dirty="0" err="1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بین‌المللی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920184325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پسااستعماری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سیاسی: رابطه استعماری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2953757026"/>
                  </a:ext>
                </a:extLst>
              </a:tr>
              <a:tr h="328507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متوازن‌سازی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توسعه پایدار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محیط زیست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046734828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دالان باریک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اجتماعی</a:t>
                      </a:r>
                    </a:p>
                    <a:p>
                      <a:pPr algn="ctr" rtl="1" fontAlgn="b"/>
                      <a:r>
                        <a:rPr lang="fa-IR" sz="1600" b="0" i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</a:t>
                      </a: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584331007"/>
                  </a:ext>
                </a:extLst>
              </a:tr>
              <a:tr h="328507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برون‌گرایی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وابستگی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روابط </a:t>
                      </a:r>
                      <a:r>
                        <a:rPr lang="fa-IR" sz="1600" b="0" u="none" strike="noStrike" dirty="0" err="1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بین‌المللی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483044464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توازن مثبت و منفی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روابط </a:t>
                      </a:r>
                      <a:r>
                        <a:rPr lang="fa-IR" sz="1600" b="0" u="none" strike="noStrike" dirty="0" err="1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بین‌المللی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12270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94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0F130-22D9-2995-64AA-DC0D414CF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291238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 err="1"/>
              <a:t>دسته‌بندی</a:t>
            </a:r>
            <a:r>
              <a:rPr lang="fa-IR" b="1" dirty="0"/>
              <a:t> بر حسب </a:t>
            </a:r>
            <a:r>
              <a:rPr lang="fa-IR" b="1" dirty="0" err="1"/>
              <a:t>عزیمت‌گاه</a:t>
            </a:r>
            <a:r>
              <a:rPr lang="fa-IR" b="1" dirty="0"/>
              <a:t> توسعه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B8312-D242-E3B8-1976-E30593B17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850" y="818627"/>
            <a:ext cx="6804949" cy="4351338"/>
          </a:xfrm>
        </p:spPr>
        <p:txBody>
          <a:bodyPr>
            <a:normAutofit/>
          </a:bodyPr>
          <a:lstStyle/>
          <a:p>
            <a:pPr indent="0" algn="just" rtl="1">
              <a:lnSpc>
                <a:spcPct val="130000"/>
              </a:lnSpc>
              <a:buNone/>
            </a:pPr>
            <a:r>
              <a:rPr lang="fa-IR" b="1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مسیرهای توسعه (</a:t>
            </a:r>
            <a:r>
              <a:rPr lang="ar-SA" b="1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برایان</a:t>
            </a:r>
            <a:r>
              <a:rPr lang="ar-SA" b="1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 </a:t>
            </a:r>
            <a:r>
              <a:rPr lang="ar-SA" b="1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لوی</a:t>
            </a:r>
            <a:r>
              <a:rPr lang="ar-SA" b="1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 و </a:t>
            </a:r>
            <a:r>
              <a:rPr lang="ar-SA" b="1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فرانسیس</a:t>
            </a:r>
            <a:r>
              <a:rPr lang="ar-SA" b="1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 </a:t>
            </a:r>
            <a:r>
              <a:rPr lang="ar-SA" b="1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فوکویاما</a:t>
            </a:r>
            <a:r>
              <a:rPr lang="fa-IR" b="1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)</a:t>
            </a:r>
            <a:r>
              <a:rPr lang="ar-SA" b="1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:</a:t>
            </a:r>
            <a:endParaRPr lang="en-DE" b="1" dirty="0">
              <a:effectLst/>
              <a:latin typeface="Sahel" panose="020B0603030804020204" pitchFamily="34" charset="-78"/>
              <a:ea typeface="Calibri" panose="020F0502020204030204" pitchFamily="34" charset="0"/>
              <a:cs typeface="Sahel" panose="020B0603030804020204" pitchFamily="34" charset="-78"/>
            </a:endParaRPr>
          </a:p>
          <a:p>
            <a:pPr marL="342900" lvl="0" indent="-342900" algn="just" rtl="1">
              <a:lnSpc>
                <a:spcPct val="130000"/>
              </a:lnSpc>
              <a:buFont typeface="Symbol" pitchFamily="2" charset="2"/>
              <a:buChar char=""/>
            </a:pPr>
            <a:r>
              <a:rPr lang="ar-SA" sz="1600" b="1" dirty="0">
                <a:effectLst/>
                <a:ea typeface="Calibri" panose="020F0502020204030204" pitchFamily="34" charset="0"/>
              </a:rPr>
              <a:t>رشد </a:t>
            </a:r>
            <a:r>
              <a:rPr lang="ar-SA" sz="1600" b="1" dirty="0" err="1">
                <a:effectLst/>
                <a:ea typeface="Calibri" panose="020F0502020204030204" pitchFamily="34" charset="0"/>
              </a:rPr>
              <a:t>اقتصادی</a:t>
            </a:r>
            <a:r>
              <a:rPr lang="ar-SA" sz="1600" b="1" dirty="0">
                <a:effectLst/>
                <a:ea typeface="Calibri" panose="020F0502020204030204" pitchFamily="34" charset="0"/>
              </a:rPr>
              <a:t>:</a:t>
            </a:r>
            <a:r>
              <a:rPr lang="ar-SA" sz="1600" dirty="0">
                <a:effectLst/>
                <a:ea typeface="Calibri" panose="020F0502020204030204" pitchFamily="34" charset="0"/>
              </a:rPr>
              <a:t> </a:t>
            </a:r>
            <a:r>
              <a:rPr lang="ar-SA" sz="1600" dirty="0" err="1">
                <a:effectLst/>
                <a:ea typeface="Calibri" panose="020F0502020204030204" pitchFamily="34" charset="0"/>
              </a:rPr>
              <a:t>متداول‌ترین</a:t>
            </a:r>
            <a:r>
              <a:rPr lang="ar-SA" sz="1600" dirty="0">
                <a:effectLst/>
                <a:ea typeface="Calibri" panose="020F0502020204030204" pitchFamily="34" charset="0"/>
              </a:rPr>
              <a:t> و </a:t>
            </a:r>
            <a:r>
              <a:rPr lang="ar-SA" sz="1600" dirty="0" err="1">
                <a:effectLst/>
                <a:ea typeface="Calibri" panose="020F0502020204030204" pitchFamily="34" charset="0"/>
              </a:rPr>
              <a:t>شناخته‌شده‌ترین</a:t>
            </a:r>
            <a:r>
              <a:rPr lang="ar-SA" sz="1600" dirty="0">
                <a:effectLst/>
                <a:ea typeface="Calibri" panose="020F0502020204030204" pitchFamily="34" charset="0"/>
              </a:rPr>
              <a:t> </a:t>
            </a:r>
            <a:r>
              <a:rPr lang="ar-SA" sz="1600" dirty="0" err="1">
                <a:effectLst/>
                <a:ea typeface="Calibri" panose="020F0502020204030204" pitchFamily="34" charset="0"/>
              </a:rPr>
              <a:t>مسیر</a:t>
            </a:r>
            <a:r>
              <a:rPr lang="ar-SA" sz="1600" dirty="0">
                <a:effectLst/>
                <a:ea typeface="Calibri" panose="020F0502020204030204" pitchFamily="34" charset="0"/>
              </a:rPr>
              <a:t>.</a:t>
            </a:r>
            <a:endParaRPr lang="en-DE" sz="1600" dirty="0">
              <a:effectLst/>
              <a:ea typeface="Calibri" panose="020F0502020204030204" pitchFamily="34" charset="0"/>
            </a:endParaRPr>
          </a:p>
          <a:p>
            <a:pPr marL="342900" lvl="0" indent="-342900" algn="just" rtl="1">
              <a:lnSpc>
                <a:spcPct val="130000"/>
              </a:lnSpc>
              <a:buFont typeface="Symbol" pitchFamily="2" charset="2"/>
              <a:buChar char=""/>
            </a:pPr>
            <a:r>
              <a:rPr lang="ar-SA" sz="1600" b="1" dirty="0" err="1">
                <a:effectLst/>
                <a:ea typeface="Calibri" panose="020F0502020204030204" pitchFamily="34" charset="0"/>
              </a:rPr>
              <a:t>شکل‌گیری</a:t>
            </a:r>
            <a:r>
              <a:rPr lang="ar-SA" sz="1600" b="1" dirty="0">
                <a:effectLst/>
                <a:ea typeface="Calibri" panose="020F0502020204030204" pitchFamily="34" charset="0"/>
              </a:rPr>
              <a:t> جامعة </a:t>
            </a:r>
            <a:r>
              <a:rPr lang="ar-SA" sz="1600" b="1" dirty="0" err="1">
                <a:effectLst/>
                <a:ea typeface="Calibri" panose="020F0502020204030204" pitchFamily="34" charset="0"/>
              </a:rPr>
              <a:t>مدنی</a:t>
            </a:r>
            <a:r>
              <a:rPr lang="ar-SA" sz="1600" b="1" dirty="0">
                <a:effectLst/>
                <a:ea typeface="Calibri" panose="020F0502020204030204" pitchFamily="34" charset="0"/>
              </a:rPr>
              <a:t>:</a:t>
            </a:r>
            <a:r>
              <a:rPr lang="ar-SA" sz="1600" dirty="0">
                <a:effectLst/>
                <a:ea typeface="Calibri" panose="020F0502020204030204" pitchFamily="34" charset="0"/>
              </a:rPr>
              <a:t> </a:t>
            </a:r>
            <a:r>
              <a:rPr lang="ar-SA" sz="1600" dirty="0" err="1">
                <a:effectLst/>
                <a:ea typeface="Calibri" panose="020F0502020204030204" pitchFamily="34" charset="0"/>
              </a:rPr>
              <a:t>متکی</a:t>
            </a:r>
            <a:r>
              <a:rPr lang="ar-SA" sz="1600" dirty="0">
                <a:effectLst/>
                <a:ea typeface="Calibri" panose="020F0502020204030204" pitchFamily="34" charset="0"/>
              </a:rPr>
              <a:t> بر </a:t>
            </a:r>
            <a:r>
              <a:rPr lang="ar-SA" sz="1600" dirty="0" err="1">
                <a:effectLst/>
                <a:ea typeface="Calibri" panose="020F0502020204030204" pitchFamily="34" charset="0"/>
              </a:rPr>
              <a:t>تغییرات</a:t>
            </a:r>
            <a:r>
              <a:rPr lang="ar-SA" sz="1600" dirty="0">
                <a:effectLst/>
                <a:ea typeface="Calibri" panose="020F0502020204030204" pitchFamily="34" charset="0"/>
              </a:rPr>
              <a:t> </a:t>
            </a:r>
            <a:r>
              <a:rPr lang="ar-SA" sz="1600" dirty="0" err="1">
                <a:effectLst/>
                <a:ea typeface="Calibri" panose="020F0502020204030204" pitchFamily="34" charset="0"/>
              </a:rPr>
              <a:t>اجتماعی</a:t>
            </a:r>
            <a:r>
              <a:rPr lang="ar-SA" sz="1600" dirty="0">
                <a:effectLst/>
                <a:ea typeface="Calibri" panose="020F0502020204030204" pitchFamily="34" charset="0"/>
              </a:rPr>
              <a:t> </a:t>
            </a:r>
          </a:p>
          <a:p>
            <a:pPr marL="342900" lvl="0" indent="-342900" algn="just" rtl="1">
              <a:lnSpc>
                <a:spcPct val="130000"/>
              </a:lnSpc>
              <a:buFont typeface="Symbol" pitchFamily="2" charset="2"/>
              <a:buChar char=""/>
            </a:pPr>
            <a:r>
              <a:rPr lang="fa-IR" sz="1600" b="1" dirty="0" err="1">
                <a:effectLst/>
                <a:ea typeface="Calibri" panose="020F0502020204030204" pitchFamily="34" charset="0"/>
              </a:rPr>
              <a:t>حکومت‌سازی</a:t>
            </a:r>
            <a:r>
              <a:rPr lang="fa-IR" sz="1600" b="1" dirty="0">
                <a:effectLst/>
                <a:ea typeface="Calibri" panose="020F0502020204030204" pitchFamily="34" charset="0"/>
              </a:rPr>
              <a:t>:</a:t>
            </a:r>
            <a:r>
              <a:rPr lang="fa-IR" sz="1600" dirty="0">
                <a:effectLst/>
                <a:ea typeface="Calibri" panose="020F0502020204030204" pitchFamily="34" charset="0"/>
              </a:rPr>
              <a:t> </a:t>
            </a:r>
            <a:r>
              <a:rPr lang="fa-IR" sz="1600" dirty="0" err="1">
                <a:effectLst/>
                <a:ea typeface="Calibri" panose="020F0502020204030204" pitchFamily="34" charset="0"/>
              </a:rPr>
              <a:t>شکل‌گیری</a:t>
            </a:r>
            <a:r>
              <a:rPr lang="fa-IR" sz="1600" dirty="0">
                <a:effectLst/>
                <a:ea typeface="Calibri" panose="020F0502020204030204" pitchFamily="34" charset="0"/>
              </a:rPr>
              <a:t> یک دولت توانمند.</a:t>
            </a:r>
            <a:endParaRPr lang="fa-IR" sz="1600" dirty="0">
              <a:ea typeface="Calibri" panose="020F0502020204030204" pitchFamily="34" charset="0"/>
            </a:endParaRPr>
          </a:p>
          <a:p>
            <a:pPr marL="342900" lvl="0" indent="-342900" algn="just" rtl="1">
              <a:lnSpc>
                <a:spcPct val="130000"/>
              </a:lnSpc>
              <a:buFont typeface="Symbol" pitchFamily="2" charset="2"/>
              <a:buChar char=""/>
            </a:pPr>
            <a:r>
              <a:rPr lang="fa-IR" sz="1600" b="1" dirty="0" err="1">
                <a:effectLst/>
                <a:ea typeface="Calibri" panose="020F0502020204030204" pitchFamily="34" charset="0"/>
              </a:rPr>
              <a:t>نهادسازی</a:t>
            </a:r>
            <a:r>
              <a:rPr lang="fa-IR" sz="1600" b="1" dirty="0">
                <a:effectLst/>
                <a:ea typeface="Calibri" panose="020F0502020204030204" pitchFamily="34" charset="0"/>
              </a:rPr>
              <a:t> سیاسی:</a:t>
            </a:r>
            <a:r>
              <a:rPr lang="fa-IR" sz="1600" dirty="0">
                <a:effectLst/>
                <a:ea typeface="Calibri" panose="020F0502020204030204" pitchFamily="34" charset="0"/>
              </a:rPr>
              <a:t> ۱. حاکمیت قانون؛ 2. </a:t>
            </a:r>
            <a:r>
              <a:rPr lang="fa-IR" sz="1600" dirty="0" err="1">
                <a:effectLst/>
                <a:ea typeface="Calibri" panose="020F0502020204030204" pitchFamily="34" charset="0"/>
              </a:rPr>
              <a:t>دموکراسی‌سازی</a:t>
            </a:r>
            <a:r>
              <a:rPr lang="fa-IR" sz="1600" dirty="0">
                <a:effectLst/>
                <a:ea typeface="Calibri" panose="020F0502020204030204" pitchFamily="34" charset="0"/>
              </a:rPr>
              <a:t>.</a:t>
            </a:r>
            <a:endParaRPr lang="en-DE" sz="1600" dirty="0"/>
          </a:p>
        </p:txBody>
      </p:sp>
      <p:pic>
        <p:nvPicPr>
          <p:cNvPr id="1026" name="Picture 2" descr="‫فرانسیس فوکویاما - دیپلماسی ایرانی‬‎">
            <a:extLst>
              <a:ext uri="{FF2B5EF4-FFF2-40B4-BE49-F238E27FC236}">
                <a16:creationId xmlns:a16="http://schemas.microsoft.com/office/drawing/2014/main" id="{9C4B2028-EE1E-D575-10C5-638958282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1" y="1066800"/>
            <a:ext cx="3429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00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0F130-22D9-2995-64AA-DC0D414CF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291238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 err="1"/>
              <a:t>دسته‌بندی</a:t>
            </a:r>
            <a:r>
              <a:rPr lang="fa-IR" b="1" dirty="0"/>
              <a:t> بر حسب شیوه توسعه (</a:t>
            </a:r>
            <a:r>
              <a:rPr lang="fa-IR" b="1" dirty="0" err="1"/>
              <a:t>نظریه‌های</a:t>
            </a:r>
            <a:r>
              <a:rPr lang="fa-IR" b="1" dirty="0"/>
              <a:t> توسعه تجویزی یا </a:t>
            </a:r>
            <a:r>
              <a:rPr lang="fa-IR" b="1" dirty="0" err="1"/>
              <a:t>توصیه‌ای</a:t>
            </a:r>
            <a:r>
              <a:rPr lang="fa-IR" b="1" dirty="0"/>
              <a:t>)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B8312-D242-E3B8-1976-E30593B17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8627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30000"/>
              </a:lnSpc>
              <a:buFont typeface="Symbol" pitchFamily="2" charset="2"/>
              <a:buChar char=""/>
            </a:pPr>
            <a:r>
              <a:rPr lang="ar-SA" b="1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توسعه </a:t>
            </a:r>
            <a:r>
              <a:rPr lang="ar-SA" b="1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اقتصادی-فناورانه</a:t>
            </a:r>
            <a:r>
              <a:rPr lang="ar-SA" b="1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: </a:t>
            </a:r>
            <a:r>
              <a:rPr lang="ar-SA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۱.توسعه </a:t>
            </a:r>
            <a:r>
              <a:rPr lang="ar-SA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زیرساخت</a:t>
            </a:r>
            <a:r>
              <a:rPr lang="ar-SA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 و ۲.بازارسازی</a:t>
            </a:r>
          </a:p>
          <a:p>
            <a:pPr marL="342900" lvl="0" indent="-342900" algn="just">
              <a:lnSpc>
                <a:spcPct val="130000"/>
              </a:lnSpc>
              <a:buFont typeface="Symbol" pitchFamily="2" charset="2"/>
              <a:buChar char=""/>
            </a:pPr>
            <a:r>
              <a:rPr lang="ar-SA" b="1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توسعه </a:t>
            </a:r>
            <a:r>
              <a:rPr lang="ar-SA" b="1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اجتماعی</a:t>
            </a:r>
            <a:r>
              <a:rPr lang="ar-SA" b="1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: </a:t>
            </a:r>
          </a:p>
          <a:p>
            <a:pPr marL="342900" lvl="0" indent="-342900" algn="just">
              <a:lnSpc>
                <a:spcPct val="130000"/>
              </a:lnSpc>
              <a:buFont typeface="Symbol" pitchFamily="2" charset="2"/>
              <a:buChar char=""/>
            </a:pPr>
            <a:r>
              <a:rPr lang="fa-IR" b="1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توسعه سیاسی:</a:t>
            </a:r>
            <a:r>
              <a:rPr lang="fa-IR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 ۱.حاکمیت قانون و ۲.دموکراسی‌سازی</a:t>
            </a:r>
          </a:p>
          <a:p>
            <a:pPr marL="342900" indent="-342900" algn="just">
              <a:lnSpc>
                <a:spcPct val="130000"/>
              </a:lnSpc>
              <a:buFont typeface="Symbol" pitchFamily="2" charset="2"/>
              <a:buChar char=""/>
            </a:pPr>
            <a:r>
              <a:rPr lang="fa-IR" b="1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B Nazanin"/>
              </a:rPr>
              <a:t>حکومت‌سازی</a:t>
            </a:r>
            <a:endParaRPr lang="fa-IR" b="1" dirty="0">
              <a:effectLst/>
              <a:latin typeface="Sahel" panose="020B0603030804020204" pitchFamily="34" charset="-78"/>
              <a:ea typeface="Calibri" panose="020F0502020204030204" pitchFamily="34" charset="0"/>
              <a:cs typeface="B Nazanin"/>
            </a:endParaRPr>
          </a:p>
          <a:p>
            <a:pPr marL="342900" indent="-342900" algn="just">
              <a:lnSpc>
                <a:spcPct val="130000"/>
              </a:lnSpc>
              <a:buFont typeface="Symbol" pitchFamily="2" charset="2"/>
              <a:buChar char=""/>
            </a:pPr>
            <a:r>
              <a:rPr lang="fa-IR" b="1" dirty="0">
                <a:ea typeface="Calibri" panose="020F0502020204030204" pitchFamily="34" charset="0"/>
                <a:cs typeface="B Nazanin"/>
              </a:rPr>
              <a:t>توسعه </a:t>
            </a:r>
            <a:r>
              <a:rPr lang="fa-IR" b="1" dirty="0" err="1">
                <a:ea typeface="Calibri" panose="020F0502020204030204" pitchFamily="34" charset="0"/>
                <a:cs typeface="B Nazanin"/>
              </a:rPr>
              <a:t>بین‌الملل</a:t>
            </a:r>
            <a:endParaRPr lang="fa-IR" b="1" dirty="0">
              <a:ea typeface="Calibri" panose="020F0502020204030204" pitchFamily="34" charset="0"/>
              <a:cs typeface="B Nazanin"/>
            </a:endParaRPr>
          </a:p>
          <a:p>
            <a:pPr marL="342900" lvl="0" indent="-342900" algn="just">
              <a:lnSpc>
                <a:spcPct val="130000"/>
              </a:lnSpc>
              <a:buFont typeface="Symbol" pitchFamily="2" charset="2"/>
              <a:buChar char=""/>
            </a:pPr>
            <a:endParaRPr lang="en-DE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F63B06-B450-0C8E-6E5F-240A8EF593B7}"/>
              </a:ext>
            </a:extLst>
          </p:cNvPr>
          <p:cNvSpPr/>
          <p:nvPr/>
        </p:nvSpPr>
        <p:spPr>
          <a:xfrm>
            <a:off x="5624331" y="532285"/>
            <a:ext cx="1819157" cy="4514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مدرنیزاسیون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BBFE56C-DAC3-6D7A-932A-3C54C99E4EBA}"/>
              </a:ext>
            </a:extLst>
          </p:cNvPr>
          <p:cNvSpPr/>
          <p:nvPr/>
        </p:nvSpPr>
        <p:spPr>
          <a:xfrm>
            <a:off x="3403921" y="532285"/>
            <a:ext cx="1819157" cy="4514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 err="1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نئولیبرال</a:t>
            </a:r>
            <a:endParaRPr lang="fa-IR" dirty="0">
              <a:solidFill>
                <a:schemeClr val="tx2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FC6602C-34A2-B449-5F17-77895D4A5781}"/>
              </a:ext>
            </a:extLst>
          </p:cNvPr>
          <p:cNvSpPr/>
          <p:nvPr/>
        </p:nvSpPr>
        <p:spPr>
          <a:xfrm>
            <a:off x="373283" y="1688035"/>
            <a:ext cx="1819157" cy="4514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حکمرانی خوب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E5F9E5-6AB4-A2A6-F2D9-7770AFCAC832}"/>
              </a:ext>
            </a:extLst>
          </p:cNvPr>
          <p:cNvCxnSpPr>
            <a:stCxn id="6" idx="3"/>
          </p:cNvCxnSpPr>
          <p:nvPr/>
        </p:nvCxnSpPr>
        <p:spPr>
          <a:xfrm flipV="1">
            <a:off x="2192440" y="1273215"/>
            <a:ext cx="1615631" cy="640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92B974-85D3-F718-B200-CDD38936A11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192440" y="1913741"/>
            <a:ext cx="6743216" cy="51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A16A6B-E114-D0D9-8611-955EE8DA5C6E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192440" y="1913741"/>
            <a:ext cx="6916836" cy="1315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7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B2FE13-981D-6E47-4B93-3AE28B76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891251"/>
            <a:ext cx="11776075" cy="1990845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b="1" dirty="0"/>
              <a:t>۴.نظریه </a:t>
            </a:r>
            <a:r>
              <a:rPr lang="fa-IR" b="1" dirty="0" err="1"/>
              <a:t>حکومت‌سازی</a:t>
            </a:r>
            <a:r>
              <a:rPr lang="fa-IR" b="1" dirty="0"/>
              <a:t> یا </a:t>
            </a:r>
            <a:r>
              <a:rPr lang="fa-IR" b="1" dirty="0" err="1"/>
              <a:t>توانمندسازی</a:t>
            </a:r>
            <a:r>
              <a:rPr lang="fa-IR" b="1" dirty="0"/>
              <a:t> حکومت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176732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8D8A-70EA-AED2-AFD2-C3015170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60" y="5411948"/>
            <a:ext cx="1083294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پیشینه تاریخی (ژاپن دوران </a:t>
            </a:r>
            <a:r>
              <a:rPr lang="fa-IR" b="1" dirty="0" err="1"/>
              <a:t>میجی</a:t>
            </a:r>
            <a:r>
              <a:rPr lang="fa-IR" b="1" dirty="0"/>
              <a:t> ۱۸۶۷-۱۹۱۲)</a:t>
            </a:r>
            <a:endParaRPr lang="en-DE" b="1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88B910B9-A83F-67E0-414E-76119906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4" y="546502"/>
            <a:ext cx="27940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Japan Modernizes by Sofia Coleman">
            <a:extLst>
              <a:ext uri="{FF2B5EF4-FFF2-40B4-BE49-F238E27FC236}">
                <a16:creationId xmlns:a16="http://schemas.microsoft.com/office/drawing/2014/main" id="{D0A78593-F5E5-0F8E-E83A-341406DCB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6518"/>
            <a:ext cx="5669974" cy="28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6DC8-04BE-FD46-A151-2E4EA969F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3449959"/>
            <a:ext cx="8503856" cy="180991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تغییرات کلیدی:</a:t>
            </a:r>
          </a:p>
          <a:p>
            <a:pPr lvl="1">
              <a:spcBef>
                <a:spcPts val="1000"/>
              </a:spcBef>
            </a:pPr>
            <a:r>
              <a:rPr lang="fa-IR" dirty="0"/>
              <a:t>کاهش قدرت نظامیان (</a:t>
            </a:r>
            <a:r>
              <a:rPr lang="fa-IR" dirty="0" err="1"/>
              <a:t>سامورایی‌ها</a:t>
            </a:r>
            <a:r>
              <a:rPr lang="fa-IR" dirty="0"/>
              <a:t>)</a:t>
            </a:r>
          </a:p>
          <a:p>
            <a:pPr lvl="1">
              <a:spcBef>
                <a:spcPts val="1000"/>
              </a:spcBef>
            </a:pPr>
            <a:r>
              <a:rPr lang="fa-IR" dirty="0" err="1"/>
              <a:t>دولت‌سازی</a:t>
            </a:r>
            <a:r>
              <a:rPr lang="fa-IR" dirty="0"/>
              <a:t> (</a:t>
            </a:r>
            <a:r>
              <a:rPr lang="fa-IR" dirty="0" err="1"/>
              <a:t>درس‌آموزی</a:t>
            </a:r>
            <a:r>
              <a:rPr lang="fa-IR" dirty="0"/>
              <a:t> از آلمان و آمریکا)</a:t>
            </a:r>
          </a:p>
          <a:p>
            <a:pPr lvl="1">
              <a:spcBef>
                <a:spcPts val="1000"/>
              </a:spcBef>
            </a:pPr>
            <a:r>
              <a:rPr lang="fa-IR" dirty="0"/>
              <a:t>باز کردن روابط خارجی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41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0B7DE-1478-99D3-B22B-53884A0D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10746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نگاه ایرانیان و </a:t>
            </a:r>
            <a:r>
              <a:rPr lang="fa-IR" b="1" dirty="0" err="1"/>
              <a:t>میکادونامه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FE778-A720-ED71-C8D9-6F0E36E2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842" y="421691"/>
            <a:ext cx="9194157" cy="43513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a-IR" sz="1800" dirty="0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 «</a:t>
            </a:r>
            <a:r>
              <a:rPr lang="fa-IR" sz="1800" dirty="0" err="1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میکادونامه</a:t>
            </a:r>
            <a:r>
              <a:rPr lang="fa-IR" sz="1800" dirty="0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» یا «</a:t>
            </a:r>
            <a:r>
              <a:rPr lang="fa-IR" sz="1800" dirty="0" err="1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ستایش‌نامه</a:t>
            </a:r>
            <a:r>
              <a:rPr lang="fa-IR" sz="1800" dirty="0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 </a:t>
            </a:r>
            <a:r>
              <a:rPr lang="fa-IR" sz="1800" dirty="0" err="1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ژاپون</a:t>
            </a:r>
            <a:r>
              <a:rPr lang="fa-IR" sz="1800" dirty="0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»- شاعر: «حسین علی تاجر شیرازی» /۱۲۸۴ه.خ. -بیش از ۲۰۰۰ بیت </a:t>
            </a:r>
          </a:p>
          <a:p>
            <a:r>
              <a:rPr lang="fa-IR" sz="1800" dirty="0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توسط </a:t>
            </a:r>
            <a:r>
              <a:rPr lang="fa-IR" sz="1800" dirty="0" err="1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حبل‌المتین</a:t>
            </a:r>
            <a:r>
              <a:rPr lang="fa-IR" sz="1800" dirty="0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 در کلکته منتشر شده است.</a:t>
            </a:r>
          </a:p>
          <a:p>
            <a:endParaRPr lang="fa-IR" sz="1800" dirty="0"/>
          </a:p>
          <a:p>
            <a:pPr marL="0" indent="0" algn="just" rtl="1">
              <a:buNone/>
            </a:pPr>
            <a:r>
              <a:rPr lang="fa-IR" sz="1800" dirty="0">
                <a:effectLst/>
                <a:latin typeface="Sahel" panose="020B0603030804020204" pitchFamily="34" charset="-78"/>
                <a:ea typeface="Times New Roman" panose="02020603050405020304" pitchFamily="18" charset="0"/>
                <a:cs typeface="Sahel" panose="020B0603030804020204" pitchFamily="34" charset="-78"/>
              </a:rPr>
              <a:t>«چو مشروطه شد </a:t>
            </a:r>
            <a:r>
              <a:rPr lang="fa-IR" sz="1800" dirty="0" err="1">
                <a:effectLst/>
                <a:latin typeface="Sahel" panose="020B0603030804020204" pitchFamily="34" charset="-78"/>
                <a:ea typeface="Times New Roman" panose="02020603050405020304" pitchFamily="18" charset="0"/>
                <a:cs typeface="Sahel" panose="020B0603030804020204" pitchFamily="34" charset="-78"/>
              </a:rPr>
              <a:t>پایه‌ی</a:t>
            </a:r>
            <a:r>
              <a:rPr lang="fa-IR" sz="1800" dirty="0">
                <a:effectLst/>
                <a:latin typeface="Sahel" panose="020B0603030804020204" pitchFamily="34" charset="-78"/>
                <a:ea typeface="Times New Roman" panose="02020603050405020304" pitchFamily="18" charset="0"/>
                <a:cs typeface="Sahel" panose="020B0603030804020204" pitchFamily="34" charset="-78"/>
              </a:rPr>
              <a:t> سلطنت</a:t>
            </a:r>
            <a:endParaRPr lang="en-DE" sz="1800" dirty="0">
              <a:effectLst/>
              <a:latin typeface="Sahel" panose="020B0603030804020204" pitchFamily="34" charset="-78"/>
              <a:ea typeface="Times New Roman" panose="02020603050405020304" pitchFamily="18" charset="0"/>
              <a:cs typeface="Sahel" panose="020B0603030804020204" pitchFamily="34" charset="-78"/>
            </a:endParaRPr>
          </a:p>
          <a:p>
            <a:pPr marL="0" indent="0" algn="just" rtl="1">
              <a:buNone/>
            </a:pPr>
            <a:r>
              <a:rPr lang="fa-IR" sz="1800" dirty="0">
                <a:effectLst/>
                <a:latin typeface="Sahel" panose="020B0603030804020204" pitchFamily="34" charset="-78"/>
                <a:ea typeface="Times New Roman" panose="02020603050405020304" pitchFamily="18" charset="0"/>
                <a:cs typeface="Sahel" panose="020B0603030804020204" pitchFamily="34" charset="-78"/>
              </a:rPr>
              <a:t>فزونی دهد </a:t>
            </a:r>
            <a:r>
              <a:rPr lang="fa-IR" sz="1800" dirty="0" err="1">
                <a:effectLst/>
                <a:latin typeface="Sahel" panose="020B0603030804020204" pitchFamily="34" charset="-78"/>
                <a:ea typeface="Times New Roman" panose="02020603050405020304" pitchFamily="18" charset="0"/>
                <a:cs typeface="Sahel" panose="020B0603030804020204" pitchFamily="34" charset="-78"/>
              </a:rPr>
              <a:t>مایه‌ی</a:t>
            </a:r>
            <a:r>
              <a:rPr lang="fa-IR" sz="1800" dirty="0">
                <a:effectLst/>
                <a:latin typeface="Sahel" panose="020B0603030804020204" pitchFamily="34" charset="-78"/>
                <a:ea typeface="Times New Roman" panose="02020603050405020304" pitchFamily="18" charset="0"/>
                <a:cs typeface="Sahel" panose="020B0603030804020204" pitchFamily="34" charset="-78"/>
              </a:rPr>
              <a:t> سلطنت</a:t>
            </a:r>
            <a:endParaRPr lang="en-DE" sz="1800" dirty="0">
              <a:effectLst/>
              <a:latin typeface="Sahel" panose="020B0603030804020204" pitchFamily="34" charset="-78"/>
              <a:ea typeface="Times New Roman" panose="02020603050405020304" pitchFamily="18" charset="0"/>
              <a:cs typeface="Sahel" panose="020B0603030804020204" pitchFamily="34" charset="-78"/>
            </a:endParaRPr>
          </a:p>
          <a:p>
            <a:pPr marL="0" indent="0" algn="just" rtl="1">
              <a:buNone/>
            </a:pPr>
            <a:r>
              <a:rPr lang="fa-IR" sz="1800" dirty="0">
                <a:effectLst/>
                <a:latin typeface="Sahel" panose="020B0603030804020204" pitchFamily="34" charset="-78"/>
                <a:ea typeface="Times New Roman" panose="02020603050405020304" pitchFamily="18" charset="0"/>
                <a:cs typeface="Sahel" panose="020B0603030804020204" pitchFamily="34" charset="-78"/>
              </a:rPr>
              <a:t>ز </a:t>
            </a:r>
            <a:r>
              <a:rPr lang="fa-IR" sz="1800" dirty="0" err="1">
                <a:effectLst/>
                <a:latin typeface="Sahel" panose="020B0603030804020204" pitchFamily="34" charset="-78"/>
                <a:ea typeface="Times New Roman" panose="02020603050405020304" pitchFamily="18" charset="0"/>
                <a:cs typeface="Sahel" panose="020B0603030804020204" pitchFamily="34" charset="-78"/>
              </a:rPr>
              <a:t>مشروطه‌گی</a:t>
            </a:r>
            <a:r>
              <a:rPr lang="fa-IR" sz="1800" dirty="0">
                <a:effectLst/>
                <a:latin typeface="Sahel" panose="020B0603030804020204" pitchFamily="34" charset="-78"/>
                <a:ea typeface="Times New Roman" panose="02020603050405020304" pitchFamily="18" charset="0"/>
                <a:cs typeface="Sahel" panose="020B0603030804020204" pitchFamily="34" charset="-78"/>
              </a:rPr>
              <a:t> گشت ژاپن بزرگ</a:t>
            </a:r>
            <a:endParaRPr lang="en-DE" sz="1800" dirty="0">
              <a:effectLst/>
              <a:latin typeface="Sahel" panose="020B0603030804020204" pitchFamily="34" charset="-78"/>
              <a:ea typeface="Times New Roman" panose="02020603050405020304" pitchFamily="18" charset="0"/>
              <a:cs typeface="Sahel" panose="020B0603030804020204" pitchFamily="34" charset="-78"/>
            </a:endParaRPr>
          </a:p>
          <a:p>
            <a:pPr marL="0" indent="0" algn="just" rtl="1">
              <a:buNone/>
            </a:pPr>
            <a:r>
              <a:rPr lang="fa-IR" sz="1800" dirty="0">
                <a:effectLst/>
                <a:latin typeface="Sahel" panose="020B0603030804020204" pitchFamily="34" charset="-78"/>
                <a:ea typeface="Times New Roman" panose="02020603050405020304" pitchFamily="18" charset="0"/>
                <a:cs typeface="Sahel" panose="020B0603030804020204" pitchFamily="34" charset="-78"/>
              </a:rPr>
              <a:t>که شد چیره بر همچو خصمی سترگ»</a:t>
            </a:r>
          </a:p>
          <a:p>
            <a:pPr marL="0" indent="0" algn="just" rtl="1">
              <a:buNone/>
            </a:pPr>
            <a:endParaRPr lang="fa-IR" sz="1800" dirty="0">
              <a:ea typeface="Times New Roman" panose="02020603050405020304" pitchFamily="18" charset="0"/>
            </a:endParaRPr>
          </a:p>
          <a:p>
            <a:pPr marL="0" indent="0" algn="just" rtl="1">
              <a:buNone/>
            </a:pPr>
            <a:r>
              <a:rPr lang="fa-IR" sz="1800" dirty="0">
                <a:effectLst/>
                <a:latin typeface="Sahel" panose="020B0603030804020204" pitchFamily="34" charset="-78"/>
                <a:ea typeface="Times New Roman" panose="02020603050405020304" pitchFamily="18" charset="0"/>
                <a:cs typeface="Sahel" panose="020B0603030804020204" pitchFamily="34" charset="-78"/>
              </a:rPr>
              <a:t>«چو </a:t>
            </a:r>
            <a:r>
              <a:rPr lang="fa-IR" sz="1800" dirty="0" err="1">
                <a:effectLst/>
                <a:latin typeface="Sahel" panose="020B0603030804020204" pitchFamily="34" charset="-78"/>
                <a:ea typeface="Times New Roman" panose="02020603050405020304" pitchFamily="18" charset="0"/>
                <a:cs typeface="Sahel" panose="020B0603030804020204" pitchFamily="34" charset="-78"/>
              </a:rPr>
              <a:t>ژاپون</a:t>
            </a:r>
            <a:r>
              <a:rPr lang="fa-IR" sz="1800" dirty="0">
                <a:effectLst/>
                <a:latin typeface="Sahel" panose="020B0603030804020204" pitchFamily="34" charset="-78"/>
                <a:ea typeface="Times New Roman" panose="02020603050405020304" pitchFamily="18" charset="0"/>
                <a:cs typeface="Sahel" panose="020B0603030804020204" pitchFamily="34" charset="-78"/>
              </a:rPr>
              <a:t> شد </a:t>
            </a:r>
            <a:r>
              <a:rPr lang="fa-IR" sz="1800" dirty="0" err="1">
                <a:effectLst/>
                <a:latin typeface="Sahel" panose="020B0603030804020204" pitchFamily="34" charset="-78"/>
                <a:ea typeface="Times New Roman" panose="02020603050405020304" pitchFamily="18" charset="0"/>
                <a:cs typeface="Sahel" panose="020B0603030804020204" pitchFamily="34" charset="-78"/>
              </a:rPr>
              <a:t>پیش‌آهنگ</a:t>
            </a:r>
            <a:r>
              <a:rPr lang="fa-IR" sz="1800" dirty="0">
                <a:effectLst/>
                <a:latin typeface="Sahel" panose="020B0603030804020204" pitchFamily="34" charset="-78"/>
                <a:ea typeface="Times New Roman" panose="02020603050405020304" pitchFamily="18" charset="0"/>
                <a:cs typeface="Sahel" panose="020B0603030804020204" pitchFamily="34" charset="-78"/>
              </a:rPr>
              <a:t> ما</a:t>
            </a:r>
            <a:endParaRPr lang="en-DE" sz="1800" dirty="0">
              <a:effectLst/>
              <a:latin typeface="Sahel" panose="020B0603030804020204" pitchFamily="34" charset="-78"/>
              <a:ea typeface="Times New Roman" panose="02020603050405020304" pitchFamily="18" charset="0"/>
              <a:cs typeface="Sahel" panose="020B0603030804020204" pitchFamily="34" charset="-78"/>
            </a:endParaRPr>
          </a:p>
          <a:p>
            <a:pPr marL="0" indent="0" algn="just" rtl="1">
              <a:buNone/>
            </a:pPr>
            <a:r>
              <a:rPr lang="fa-IR" sz="1800" dirty="0">
                <a:effectLst/>
                <a:latin typeface="Sahel" panose="020B0603030804020204" pitchFamily="34" charset="-78"/>
                <a:ea typeface="Times New Roman" panose="02020603050405020304" pitchFamily="18" charset="0"/>
                <a:cs typeface="Sahel" panose="020B0603030804020204" pitchFamily="34" charset="-78"/>
              </a:rPr>
              <a:t>بود نوبت هوش و فرهنگ ما»</a:t>
            </a:r>
            <a:endParaRPr lang="en-DE" sz="1800" dirty="0">
              <a:effectLst/>
              <a:latin typeface="Sahel" panose="020B0603030804020204" pitchFamily="34" charset="-78"/>
              <a:ea typeface="Times New Roman" panose="02020603050405020304" pitchFamily="18" charset="0"/>
              <a:cs typeface="Sahel" panose="020B0603030804020204" pitchFamily="34" charset="-78"/>
            </a:endParaRPr>
          </a:p>
          <a:p>
            <a:pPr marL="0" indent="0" algn="just" rtl="1">
              <a:buNone/>
            </a:pPr>
            <a:endParaRPr lang="en-DE" sz="1800" dirty="0">
              <a:effectLst/>
              <a:latin typeface="Sahel" panose="020B0603030804020204" pitchFamily="34" charset="-78"/>
              <a:ea typeface="Times New Roman" panose="02020603050405020304" pitchFamily="18" charset="0"/>
              <a:cs typeface="Sahel" panose="020B0603030804020204" pitchFamily="34" charset="-78"/>
            </a:endParaRPr>
          </a:p>
          <a:p>
            <a:endParaRPr lang="en-DE" dirty="0"/>
          </a:p>
        </p:txBody>
      </p:sp>
      <p:pic>
        <p:nvPicPr>
          <p:cNvPr id="21508" name="Picture 4" descr="Ayat Hosseini on X: &quot;1- #رشتو معرفی کتاب #میکادونامه مثنوی حماسی در ستایش  ژاپن، سروده شده در سال 1284 هجری خورشیدی پس از جنگ‌های ایران و روسیه در  زمان فتحعلیشاه قاجار و جدا شدن بخش‌هایی از ایران طی- معاهده_گلستان و  معاهده_ترکمان‌چای، روسیه در نظر ایرانیان ...">
            <a:extLst>
              <a:ext uri="{FF2B5EF4-FFF2-40B4-BE49-F238E27FC236}">
                <a16:creationId xmlns:a16="http://schemas.microsoft.com/office/drawing/2014/main" id="{59FB5B0C-3652-B467-1787-F1DC00142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" y="421691"/>
            <a:ext cx="2251632" cy="301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08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8D8A-70EA-AED2-AFD2-C3015170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60" y="5411948"/>
            <a:ext cx="1083294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نگاه تاریخی ایرانیان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6DC8-04BE-FD46-A151-2E4EA969F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060" y="995423"/>
            <a:ext cx="6129596" cy="4264446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نگاه ایرانیان به ساختار حکومت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دیوان و حضور خردمندان – وزیران </a:t>
            </a:r>
            <a:r>
              <a:rPr lang="fa-IR" dirty="0" err="1"/>
              <a:t>شناخته‌شده</a:t>
            </a:r>
            <a:r>
              <a:rPr lang="fa-IR" dirty="0"/>
              <a:t>:</a:t>
            </a:r>
          </a:p>
          <a:p>
            <a:pPr lvl="1">
              <a:spcBef>
                <a:spcPts val="1000"/>
              </a:spcBef>
            </a:pPr>
            <a:r>
              <a:rPr lang="fa-IR" dirty="0"/>
              <a:t>بزرگمهر</a:t>
            </a:r>
          </a:p>
          <a:p>
            <a:pPr lvl="1">
              <a:spcBef>
                <a:spcPts val="1000"/>
              </a:spcBef>
            </a:pPr>
            <a:r>
              <a:rPr lang="fa-IR" dirty="0"/>
              <a:t>حسنک وزیر</a:t>
            </a:r>
          </a:p>
          <a:p>
            <a:pPr lvl="1">
              <a:spcBef>
                <a:spcPts val="1000"/>
              </a:spcBef>
            </a:pPr>
            <a:r>
              <a:rPr lang="fa-IR" dirty="0" err="1"/>
              <a:t>بیهقی</a:t>
            </a:r>
            <a:endParaRPr lang="fa-IR" dirty="0"/>
          </a:p>
          <a:p>
            <a:pPr lvl="1">
              <a:spcBef>
                <a:spcPts val="1000"/>
              </a:spcBef>
            </a:pPr>
            <a:r>
              <a:rPr lang="fa-IR" dirty="0"/>
              <a:t>خواجه نصیرالدین طوسی</a:t>
            </a:r>
          </a:p>
          <a:p>
            <a:pPr lvl="1">
              <a:spcBef>
                <a:spcPts val="1000"/>
              </a:spcBef>
            </a:pPr>
            <a:r>
              <a:rPr lang="fa-IR" dirty="0"/>
              <a:t>خواجه </a:t>
            </a:r>
            <a:r>
              <a:rPr lang="fa-IR" dirty="0" err="1"/>
              <a:t>نظام‌الملک</a:t>
            </a:r>
            <a:endParaRPr lang="fa-IR" dirty="0"/>
          </a:p>
          <a:p>
            <a:pPr lvl="1">
              <a:spcBef>
                <a:spcPts val="1000"/>
              </a:spcBef>
            </a:pPr>
            <a:r>
              <a:rPr lang="fa-IR" dirty="0" err="1"/>
              <a:t>قائم‌مقام</a:t>
            </a:r>
            <a:r>
              <a:rPr lang="fa-IR" dirty="0"/>
              <a:t> فراهانی</a:t>
            </a:r>
          </a:p>
          <a:p>
            <a:pPr lvl="1">
              <a:spcBef>
                <a:spcPts val="1000"/>
              </a:spcBef>
            </a:pPr>
            <a:r>
              <a:rPr lang="fa-IR" dirty="0"/>
              <a:t>امیرکبیر (هر دو بخش دیوان و لشکر)</a:t>
            </a:r>
            <a:endParaRPr lang="en-D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DB227A-E8FC-81AB-2F66-41E66E8EF186}"/>
              </a:ext>
            </a:extLst>
          </p:cNvPr>
          <p:cNvSpPr/>
          <p:nvPr/>
        </p:nvSpPr>
        <p:spPr>
          <a:xfrm>
            <a:off x="1949369" y="834202"/>
            <a:ext cx="1696656" cy="763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شاه</a:t>
            </a:r>
            <a:endParaRPr lang="en-DE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3C6D7D8-6238-CD5D-89DC-89655B4232EA}"/>
              </a:ext>
            </a:extLst>
          </p:cNvPr>
          <p:cNvSpPr/>
          <p:nvPr/>
        </p:nvSpPr>
        <p:spPr>
          <a:xfrm>
            <a:off x="3352800" y="2002270"/>
            <a:ext cx="1819157" cy="4514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دیوان (وزیر)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8BAFF4C-E6AB-77EE-180F-D116B357B4AD}"/>
              </a:ext>
            </a:extLst>
          </p:cNvPr>
          <p:cNvSpPr/>
          <p:nvPr/>
        </p:nvSpPr>
        <p:spPr>
          <a:xfrm>
            <a:off x="657828" y="2003727"/>
            <a:ext cx="1819157" cy="4514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لشکر (سپاه)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6D5CAB-F06F-6A51-365D-B9D06ACD1E25}"/>
              </a:ext>
            </a:extLst>
          </p:cNvPr>
          <p:cNvCxnSpPr>
            <a:cxnSpLocks/>
            <a:stCxn id="4" idx="4"/>
            <a:endCxn id="5" idx="0"/>
          </p:cNvCxnSpPr>
          <p:nvPr/>
        </p:nvCxnSpPr>
        <p:spPr>
          <a:xfrm>
            <a:off x="2797697" y="1598131"/>
            <a:ext cx="1464682" cy="404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28DEAC-BC24-E491-C953-F0B71D04BD4F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 flipH="1">
            <a:off x="1567407" y="1598131"/>
            <a:ext cx="1230290" cy="405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68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8D8A-70EA-AED2-AFD2-C3015170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1016"/>
            <a:ext cx="10832940" cy="1325563"/>
          </a:xfrm>
          <a:solidFill>
            <a:srgbClr val="63C2CD"/>
          </a:solidFill>
        </p:spPr>
        <p:txBody>
          <a:bodyPr/>
          <a:lstStyle/>
          <a:p>
            <a:pPr algn="l"/>
            <a:r>
              <a:rPr lang="fa-IR" b="1" dirty="0"/>
              <a:t>نظریه هضم فرهنگی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6DC8-04BE-FD46-A151-2E4EA969F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928" y="2281036"/>
            <a:ext cx="5432706" cy="253403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fa-IR" sz="2000" b="1" dirty="0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واقعیت تاریخی: هضم فرهنگی مهاجمان در فرهنگ ایرانی</a:t>
            </a:r>
            <a:endParaRPr lang="fa-IR" sz="2000" b="1" dirty="0">
              <a:ea typeface="Times New Roman" panose="02020603050405020304" pitchFamily="18" charset="0"/>
            </a:endParaRP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2000" dirty="0" err="1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حمله‌ی</a:t>
            </a:r>
            <a:r>
              <a:rPr lang="fa-IR" sz="2000" dirty="0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 </a:t>
            </a:r>
            <a:r>
              <a:rPr lang="fa-IR" sz="2000" dirty="0" err="1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یونیان</a:t>
            </a:r>
            <a:r>
              <a:rPr lang="fa-IR" sz="2000" dirty="0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 (اسکندر) 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2000" dirty="0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اعراب</a:t>
            </a:r>
            <a:r>
              <a:rPr lang="fa-IR" sz="2000" dirty="0">
                <a:ea typeface="Times New Roman" panose="02020603050405020304" pitchFamily="18" charset="0"/>
              </a:rPr>
              <a:t> مسلمان</a:t>
            </a:r>
            <a:endParaRPr lang="fa-IR" sz="2000" dirty="0">
              <a:effectLst/>
              <a:ea typeface="Times New Roman" panose="02020603050405020304" pitchFamily="18" charset="0"/>
              <a:cs typeface="Sahel" panose="020B0603030804020204" pitchFamily="34" charset="-78"/>
            </a:endParaRP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2000" dirty="0" err="1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مغول‌ها</a:t>
            </a:r>
            <a:r>
              <a:rPr lang="fa-IR" sz="2000" dirty="0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 (ایلخانان) 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2000" dirty="0">
                <a:effectLst/>
                <a:ea typeface="Times New Roman" panose="02020603050405020304" pitchFamily="18" charset="0"/>
                <a:cs typeface="Sahel" panose="020B0603030804020204" pitchFamily="34" charset="-78"/>
              </a:rPr>
              <a:t>ترکان (غزنویان)</a:t>
            </a:r>
            <a:endParaRPr lang="en-DE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A5BF9C-712E-4D23-EDE5-2677E8FF61A2}"/>
              </a:ext>
            </a:extLst>
          </p:cNvPr>
          <p:cNvSpPr txBox="1">
            <a:spLocks/>
          </p:cNvSpPr>
          <p:nvPr/>
        </p:nvSpPr>
        <p:spPr>
          <a:xfrm>
            <a:off x="663294" y="3889916"/>
            <a:ext cx="4591612" cy="8788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a-IR" sz="2000" b="1" dirty="0"/>
              <a:t>شیوه ایرانیان: در دست گرفتن دیوان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a-IR" sz="2000" b="1" dirty="0" err="1"/>
              <a:t>وزراء</a:t>
            </a:r>
            <a:r>
              <a:rPr lang="fa-IR" sz="2000" b="1" dirty="0"/>
              <a:t> خردمند</a:t>
            </a:r>
            <a:endParaRPr lang="en-DE" sz="2000" b="1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A19F5CF-0FE9-A8C6-51C0-43E56DE043B9}"/>
              </a:ext>
            </a:extLst>
          </p:cNvPr>
          <p:cNvSpPr/>
          <p:nvPr/>
        </p:nvSpPr>
        <p:spPr>
          <a:xfrm rot="10800000">
            <a:off x="5330141" y="4105987"/>
            <a:ext cx="937551" cy="446710"/>
          </a:xfrm>
          <a:prstGeom prst="rightArrow">
            <a:avLst/>
          </a:prstGeom>
          <a:solidFill>
            <a:srgbClr val="63C2CD"/>
          </a:solidFill>
          <a:ln>
            <a:solidFill>
              <a:srgbClr val="63C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DE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AFCB970-C887-EFA6-40DE-0F3C19B876B3}"/>
              </a:ext>
            </a:extLst>
          </p:cNvPr>
          <p:cNvSpPr/>
          <p:nvPr/>
        </p:nvSpPr>
        <p:spPr>
          <a:xfrm rot="16200000">
            <a:off x="2690547" y="3274535"/>
            <a:ext cx="537107" cy="446710"/>
          </a:xfrm>
          <a:prstGeom prst="rightArrow">
            <a:avLst/>
          </a:prstGeom>
          <a:solidFill>
            <a:srgbClr val="63C2CD"/>
          </a:solidFill>
          <a:ln>
            <a:solidFill>
              <a:srgbClr val="63C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DE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AEDA17F-DDDB-1876-2F39-A5A9339F8378}"/>
              </a:ext>
            </a:extLst>
          </p:cNvPr>
          <p:cNvSpPr txBox="1">
            <a:spLocks/>
          </p:cNvSpPr>
          <p:nvPr/>
        </p:nvSpPr>
        <p:spPr>
          <a:xfrm>
            <a:off x="663294" y="2168020"/>
            <a:ext cx="4591612" cy="8788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a-IR" sz="2000" b="1" dirty="0" err="1"/>
              <a:t>دیوان‌سازی</a:t>
            </a:r>
            <a:r>
              <a:rPr lang="fa-IR" sz="2000" b="1" dirty="0"/>
              <a:t> (مثال عباسیان)</a:t>
            </a:r>
            <a:endParaRPr lang="en-DE" sz="2000" b="1" dirty="0"/>
          </a:p>
        </p:txBody>
      </p:sp>
    </p:spTree>
    <p:extLst>
      <p:ext uri="{BB962C8B-B14F-4D97-AF65-F5344CB8AC3E}">
        <p14:creationId xmlns:p14="http://schemas.microsoft.com/office/powerpoint/2010/main" val="168640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22154</TotalTime>
  <Words>1226</Words>
  <Application>Microsoft Macintosh PowerPoint</Application>
  <PresentationFormat>Widescreen</PresentationFormat>
  <Paragraphs>291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Helvetica Neue</vt:lpstr>
      <vt:lpstr>Sahel</vt:lpstr>
      <vt:lpstr>Symbol</vt:lpstr>
      <vt:lpstr>Office Theme</vt:lpstr>
      <vt:lpstr>نظریه‌های توسعه (۲)</vt:lpstr>
      <vt:lpstr>PowerPoint Presentation</vt:lpstr>
      <vt:lpstr>دسته‌بندی بر حسب عزیمت‌گاه توسعه</vt:lpstr>
      <vt:lpstr>دسته‌بندی بر حسب شیوه توسعه (نظریه‌های توسعه تجویزی یا توصیه‌ای)</vt:lpstr>
      <vt:lpstr>۴.نظریه حکومت‌سازی یا توانمندسازی حکومت</vt:lpstr>
      <vt:lpstr>پیشینه تاریخی (ژاپن دوران میجی ۱۸۶۷-۱۹۱۲)</vt:lpstr>
      <vt:lpstr>نگاه ایرانیان و میکادونامه</vt:lpstr>
      <vt:lpstr>نگاه تاریخی ایرانیان</vt:lpstr>
      <vt:lpstr>نظریه هضم فرهنگی</vt:lpstr>
      <vt:lpstr>پیشنهاد</vt:lpstr>
      <vt:lpstr>نظریه توسعه از طریق توانمندسازی حکومت</vt:lpstr>
      <vt:lpstr>روندهای تاریخی و اکنون: نگاه فردی به سیستمی</vt:lpstr>
      <vt:lpstr>نمونه‌هایی از نظریه‌های مرتبط</vt:lpstr>
      <vt:lpstr>۴.نظریه توانمندسازی دولت</vt:lpstr>
      <vt:lpstr>پیشنهاد</vt:lpstr>
      <vt:lpstr>۵.نظریه وابستگی ۶.نظریه ساختارگرایی</vt:lpstr>
      <vt:lpstr>تفکیک میان شمال و جنوب</vt:lpstr>
      <vt:lpstr>تفکیک میان مرکز و پیرامون</vt:lpstr>
      <vt:lpstr>نتایج سیاستی</vt:lpstr>
      <vt:lpstr>تفکیک میان مرکز و پیرامون</vt:lpstr>
      <vt:lpstr>شروع انقلاب مشروطه و جایگزینی واردات!</vt:lpstr>
      <vt:lpstr>نکته۱: استفاده از توصیه‌ها در سایر مکاتب</vt:lpstr>
      <vt:lpstr>نکته۲: موقعیت ژئوپلتیک ایران</vt:lpstr>
      <vt:lpstr>سیاست نادیده‌انگاری (بی‌اعتنایی) و تبدیل ایران به حیاط خلوت روسیه</vt:lpstr>
      <vt:lpstr>شکست در عمل (آمریکای لاتین (سوسیالیست) ۱۹۶۰-۱۹۷۰)</vt:lpstr>
      <vt:lpstr>۵ و ۶.بازنمایی نظریه‌های پیوستگی و ساختارگرایی در گفتار عمومی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392</cp:revision>
  <dcterms:created xsi:type="dcterms:W3CDTF">2024-09-19T09:47:39Z</dcterms:created>
  <dcterms:modified xsi:type="dcterms:W3CDTF">2024-10-29T09:30:23Z</dcterms:modified>
</cp:coreProperties>
</file>