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5" r:id="rId3"/>
    <p:sldId id="352" r:id="rId4"/>
    <p:sldId id="356" r:id="rId5"/>
    <p:sldId id="347" r:id="rId6"/>
    <p:sldId id="350" r:id="rId7"/>
    <p:sldId id="304" r:id="rId8"/>
    <p:sldId id="311" r:id="rId9"/>
    <p:sldId id="313" r:id="rId10"/>
    <p:sldId id="314" r:id="rId11"/>
    <p:sldId id="312" r:id="rId12"/>
    <p:sldId id="315" r:id="rId13"/>
    <p:sldId id="316" r:id="rId14"/>
    <p:sldId id="305" r:id="rId15"/>
    <p:sldId id="309" r:id="rId16"/>
    <p:sldId id="328" r:id="rId17"/>
    <p:sldId id="306" r:id="rId18"/>
    <p:sldId id="317" r:id="rId19"/>
    <p:sldId id="318" r:id="rId20"/>
    <p:sldId id="320" r:id="rId21"/>
    <p:sldId id="319" r:id="rId22"/>
    <p:sldId id="321" r:id="rId23"/>
    <p:sldId id="322" r:id="rId24"/>
    <p:sldId id="349" r:id="rId25"/>
    <p:sldId id="360" r:id="rId26"/>
    <p:sldId id="361" r:id="rId27"/>
    <p:sldId id="323" r:id="rId28"/>
    <p:sldId id="324" r:id="rId29"/>
    <p:sldId id="325" r:id="rId30"/>
    <p:sldId id="326" r:id="rId31"/>
    <p:sldId id="333" r:id="rId32"/>
    <p:sldId id="329" r:id="rId33"/>
    <p:sldId id="331" r:id="rId34"/>
    <p:sldId id="327" r:id="rId35"/>
    <p:sldId id="332" r:id="rId36"/>
    <p:sldId id="334" r:id="rId37"/>
    <p:sldId id="335" r:id="rId38"/>
    <p:sldId id="336" r:id="rId39"/>
    <p:sldId id="338" r:id="rId40"/>
    <p:sldId id="337" r:id="rId41"/>
    <p:sldId id="346" r:id="rId42"/>
    <p:sldId id="353" r:id="rId43"/>
    <p:sldId id="358" r:id="rId4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2CD"/>
    <a:srgbClr val="456F8C"/>
    <a:srgbClr val="286C8C"/>
    <a:srgbClr val="2E8C7F"/>
    <a:srgbClr val="486C8C"/>
    <a:srgbClr val="F7FEEF"/>
    <a:srgbClr val="DB95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90"/>
  </p:normalViewPr>
  <p:slideViewPr>
    <p:cSldViewPr snapToGrid="0">
      <p:cViewPr varScale="1">
        <p:scale>
          <a:sx n="111" d="100"/>
          <a:sy n="111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6E313-1B11-8F46-99FC-A2DEA3F16C13}" type="doc">
      <dgm:prSet loTypeId="urn:microsoft.com/office/officeart/2005/8/layout/target1" loCatId="" qsTypeId="urn:microsoft.com/office/officeart/2005/8/quickstyle/simple1" qsCatId="simple" csTypeId="urn:microsoft.com/office/officeart/2005/8/colors/colorful1" csCatId="colorful" phldr="1"/>
      <dgm:spPr/>
    </dgm:pt>
    <dgm:pt modelId="{AE315AB6-8CC0-4F4C-875B-07AD64454FC3}">
      <dgm:prSet phldrT="[Text]" custT="1"/>
      <dgm:spPr/>
      <dgm:t>
        <a:bodyPr/>
        <a:lstStyle/>
        <a:p>
          <a:pPr rtl="1"/>
          <a:r>
            <a:rPr lang="fa-IR" sz="1800" b="1" dirty="0">
              <a:latin typeface="Sahel" panose="020B0603030804020204" pitchFamily="34" charset="-78"/>
              <a:cs typeface="Sahel" panose="020B0603030804020204" pitchFamily="34" charset="-78"/>
            </a:rPr>
            <a:t>شکست </a:t>
          </a:r>
          <a:r>
            <a:rPr lang="fa-IR" sz="1800" b="1" dirty="0" err="1">
              <a:latin typeface="Sahel" panose="020B0603030804020204" pitchFamily="34" charset="-78"/>
              <a:cs typeface="Sahel" panose="020B0603030804020204" pitchFamily="34" charset="-78"/>
            </a:rPr>
            <a:t>پروژه‌ها</a:t>
          </a:r>
          <a:endParaRPr lang="en-GB" sz="1800" b="1" dirty="0"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E60645DD-35CB-5D49-B96F-0BF9E3BDA184}" type="parTrans" cxnId="{CBB89705-C990-4A4D-A228-3D13C6ABF538}">
      <dgm:prSet/>
      <dgm:spPr/>
      <dgm:t>
        <a:bodyPr/>
        <a:lstStyle/>
        <a:p>
          <a:endParaRPr lang="en-GB"/>
        </a:p>
      </dgm:t>
    </dgm:pt>
    <dgm:pt modelId="{4C9C88C3-7DFE-C44A-AF88-03C158C6BF1E}" type="sibTrans" cxnId="{CBB89705-C990-4A4D-A228-3D13C6ABF538}">
      <dgm:prSet/>
      <dgm:spPr/>
      <dgm:t>
        <a:bodyPr/>
        <a:lstStyle/>
        <a:p>
          <a:endParaRPr lang="en-GB"/>
        </a:p>
      </dgm:t>
    </dgm:pt>
    <dgm:pt modelId="{FF042363-4842-ED45-8FD9-2F78F152D79A}">
      <dgm:prSet phldrT="[Text]" custT="1"/>
      <dgm:spPr/>
      <dgm:t>
        <a:bodyPr/>
        <a:lstStyle/>
        <a:p>
          <a:pPr rtl="1"/>
          <a:r>
            <a:rPr lang="fa-IR" sz="1800" b="1" dirty="0">
              <a:latin typeface="Sahel" panose="020B0603030804020204" pitchFamily="34" charset="-78"/>
              <a:cs typeface="Sahel" panose="020B0603030804020204" pitchFamily="34" charset="-78"/>
            </a:rPr>
            <a:t>محیط ناکارآمد</a:t>
          </a:r>
          <a:endParaRPr lang="en-GB" sz="1800" b="1" dirty="0"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0315026D-0C7D-FC42-8095-6357B2830082}" type="parTrans" cxnId="{10FD3B12-CD52-AE43-9EB9-96F9761AF312}">
      <dgm:prSet/>
      <dgm:spPr/>
      <dgm:t>
        <a:bodyPr/>
        <a:lstStyle/>
        <a:p>
          <a:endParaRPr lang="en-GB"/>
        </a:p>
      </dgm:t>
    </dgm:pt>
    <dgm:pt modelId="{70CB7055-2409-5845-B31B-02B80A20CB6E}" type="sibTrans" cxnId="{10FD3B12-CD52-AE43-9EB9-96F9761AF312}">
      <dgm:prSet/>
      <dgm:spPr/>
      <dgm:t>
        <a:bodyPr/>
        <a:lstStyle/>
        <a:p>
          <a:endParaRPr lang="en-GB"/>
        </a:p>
      </dgm:t>
    </dgm:pt>
    <dgm:pt modelId="{77DE1476-A910-5648-AA9D-A91004BE9DE2}">
      <dgm:prSet phldrT="[Text]" custT="1"/>
      <dgm:spPr/>
      <dgm:t>
        <a:bodyPr/>
        <a:lstStyle/>
        <a:p>
          <a:pPr rtl="1"/>
          <a:r>
            <a:rPr lang="fa-IR" sz="1800" b="1" dirty="0" err="1">
              <a:latin typeface="Sahel" panose="020B0603030804020204" pitchFamily="34" charset="-78"/>
              <a:cs typeface="Sahel" panose="020B0603030804020204" pitchFamily="34" charset="-78"/>
            </a:rPr>
            <a:t>سیاست‌های</a:t>
          </a:r>
          <a:r>
            <a:rPr lang="fa-IR" sz="1800" b="1" dirty="0">
              <a:latin typeface="Sahel" panose="020B0603030804020204" pitchFamily="34" charset="-78"/>
              <a:cs typeface="Sahel" panose="020B0603030804020204" pitchFamily="34" charset="-78"/>
            </a:rPr>
            <a:t> کلان اقتصادی ناکارآمد</a:t>
          </a:r>
          <a:endParaRPr lang="en-GB" sz="1800" b="1" dirty="0"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0EC2BBBB-50F0-F74B-8B1F-74766748BFC8}" type="parTrans" cxnId="{522D889D-69E2-ED4D-97E3-6EDFCD1BDD8C}">
      <dgm:prSet/>
      <dgm:spPr/>
      <dgm:t>
        <a:bodyPr/>
        <a:lstStyle/>
        <a:p>
          <a:endParaRPr lang="en-GB"/>
        </a:p>
      </dgm:t>
    </dgm:pt>
    <dgm:pt modelId="{260772F1-401C-C84B-8D2A-08431AEB1BD4}" type="sibTrans" cxnId="{522D889D-69E2-ED4D-97E3-6EDFCD1BDD8C}">
      <dgm:prSet/>
      <dgm:spPr/>
      <dgm:t>
        <a:bodyPr/>
        <a:lstStyle/>
        <a:p>
          <a:endParaRPr lang="en-GB"/>
        </a:p>
      </dgm:t>
    </dgm:pt>
    <dgm:pt modelId="{CB9E934E-9B1E-0A48-A5A3-99615D9CF9B8}" type="pres">
      <dgm:prSet presAssocID="{8466E313-1B11-8F46-99FC-A2DEA3F16C13}" presName="composite" presStyleCnt="0">
        <dgm:presLayoutVars>
          <dgm:chMax val="5"/>
          <dgm:dir/>
          <dgm:resizeHandles val="exact"/>
        </dgm:presLayoutVars>
      </dgm:prSet>
      <dgm:spPr/>
    </dgm:pt>
    <dgm:pt modelId="{FCEFA39D-1FC7-BD47-9A3F-287A5435EBF1}" type="pres">
      <dgm:prSet presAssocID="{AE315AB6-8CC0-4F4C-875B-07AD64454FC3}" presName="circle1" presStyleLbl="lnNode1" presStyleIdx="0" presStyleCnt="3"/>
      <dgm:spPr/>
    </dgm:pt>
    <dgm:pt modelId="{5F7CC7F3-7732-A64A-8CB8-6B69CBCF7DAD}" type="pres">
      <dgm:prSet presAssocID="{AE315AB6-8CC0-4F4C-875B-07AD64454FC3}" presName="text1" presStyleLbl="revTx" presStyleIdx="0" presStyleCnt="3">
        <dgm:presLayoutVars>
          <dgm:bulletEnabled val="1"/>
        </dgm:presLayoutVars>
      </dgm:prSet>
      <dgm:spPr/>
    </dgm:pt>
    <dgm:pt modelId="{7A246960-C7D8-0246-A8DF-EB4F9ADCF834}" type="pres">
      <dgm:prSet presAssocID="{AE315AB6-8CC0-4F4C-875B-07AD64454FC3}" presName="line1" presStyleLbl="callout" presStyleIdx="0" presStyleCnt="6"/>
      <dgm:spPr/>
    </dgm:pt>
    <dgm:pt modelId="{A180E1B3-9152-434B-BCF4-F3544FA5F94A}" type="pres">
      <dgm:prSet presAssocID="{AE315AB6-8CC0-4F4C-875B-07AD64454FC3}" presName="d1" presStyleLbl="callout" presStyleIdx="1" presStyleCnt="6"/>
      <dgm:spPr/>
    </dgm:pt>
    <dgm:pt modelId="{39AE9417-D356-CF4B-AEF0-5DF57D02F556}" type="pres">
      <dgm:prSet presAssocID="{FF042363-4842-ED45-8FD9-2F78F152D79A}" presName="circle2" presStyleLbl="lnNode1" presStyleIdx="1" presStyleCnt="3"/>
      <dgm:spPr/>
    </dgm:pt>
    <dgm:pt modelId="{457C63C0-5559-5E47-882B-6B7D200F706A}" type="pres">
      <dgm:prSet presAssocID="{FF042363-4842-ED45-8FD9-2F78F152D79A}" presName="text2" presStyleLbl="revTx" presStyleIdx="1" presStyleCnt="3">
        <dgm:presLayoutVars>
          <dgm:bulletEnabled val="1"/>
        </dgm:presLayoutVars>
      </dgm:prSet>
      <dgm:spPr/>
    </dgm:pt>
    <dgm:pt modelId="{F5ECBE6A-A4CA-864C-B2BE-0A0696544FC8}" type="pres">
      <dgm:prSet presAssocID="{FF042363-4842-ED45-8FD9-2F78F152D79A}" presName="line2" presStyleLbl="callout" presStyleIdx="2" presStyleCnt="6"/>
      <dgm:spPr/>
    </dgm:pt>
    <dgm:pt modelId="{06003170-43CD-7B43-8A37-86CC44D0C213}" type="pres">
      <dgm:prSet presAssocID="{FF042363-4842-ED45-8FD9-2F78F152D79A}" presName="d2" presStyleLbl="callout" presStyleIdx="3" presStyleCnt="6"/>
      <dgm:spPr/>
    </dgm:pt>
    <dgm:pt modelId="{34D121F7-5EC4-AD41-B9F6-8E7805854956}" type="pres">
      <dgm:prSet presAssocID="{77DE1476-A910-5648-AA9D-A91004BE9DE2}" presName="circle3" presStyleLbl="lnNode1" presStyleIdx="2" presStyleCnt="3"/>
      <dgm:spPr/>
    </dgm:pt>
    <dgm:pt modelId="{23D3AD94-39B1-CB42-B041-7579F4C6A998}" type="pres">
      <dgm:prSet presAssocID="{77DE1476-A910-5648-AA9D-A91004BE9DE2}" presName="text3" presStyleLbl="revTx" presStyleIdx="2" presStyleCnt="3">
        <dgm:presLayoutVars>
          <dgm:bulletEnabled val="1"/>
        </dgm:presLayoutVars>
      </dgm:prSet>
      <dgm:spPr/>
    </dgm:pt>
    <dgm:pt modelId="{E0E9C2DB-95B2-1E49-B85C-750A73626732}" type="pres">
      <dgm:prSet presAssocID="{77DE1476-A910-5648-AA9D-A91004BE9DE2}" presName="line3" presStyleLbl="callout" presStyleIdx="4" presStyleCnt="6"/>
      <dgm:spPr/>
    </dgm:pt>
    <dgm:pt modelId="{ACF359F1-E59E-9B40-A676-043935FAE301}" type="pres">
      <dgm:prSet presAssocID="{77DE1476-A910-5648-AA9D-A91004BE9DE2}" presName="d3" presStyleLbl="callout" presStyleIdx="5" presStyleCnt="6"/>
      <dgm:spPr/>
    </dgm:pt>
  </dgm:ptLst>
  <dgm:cxnLst>
    <dgm:cxn modelId="{CBB89705-C990-4A4D-A228-3D13C6ABF538}" srcId="{8466E313-1B11-8F46-99FC-A2DEA3F16C13}" destId="{AE315AB6-8CC0-4F4C-875B-07AD64454FC3}" srcOrd="0" destOrd="0" parTransId="{E60645DD-35CB-5D49-B96F-0BF9E3BDA184}" sibTransId="{4C9C88C3-7DFE-C44A-AF88-03C158C6BF1E}"/>
    <dgm:cxn modelId="{063E5010-C251-C043-810E-F6B291B347AE}" type="presOf" srcId="{AE315AB6-8CC0-4F4C-875B-07AD64454FC3}" destId="{5F7CC7F3-7732-A64A-8CB8-6B69CBCF7DAD}" srcOrd="0" destOrd="0" presId="urn:microsoft.com/office/officeart/2005/8/layout/target1"/>
    <dgm:cxn modelId="{10FD3B12-CD52-AE43-9EB9-96F9761AF312}" srcId="{8466E313-1B11-8F46-99FC-A2DEA3F16C13}" destId="{FF042363-4842-ED45-8FD9-2F78F152D79A}" srcOrd="1" destOrd="0" parTransId="{0315026D-0C7D-FC42-8095-6357B2830082}" sibTransId="{70CB7055-2409-5845-B31B-02B80A20CB6E}"/>
    <dgm:cxn modelId="{73B2BE55-1B1B-1844-8D5D-28A1C0D793E4}" type="presOf" srcId="{77DE1476-A910-5648-AA9D-A91004BE9DE2}" destId="{23D3AD94-39B1-CB42-B041-7579F4C6A998}" srcOrd="0" destOrd="0" presId="urn:microsoft.com/office/officeart/2005/8/layout/target1"/>
    <dgm:cxn modelId="{CA68BC75-CF67-AE48-A383-E8C5C25DCA88}" type="presOf" srcId="{8466E313-1B11-8F46-99FC-A2DEA3F16C13}" destId="{CB9E934E-9B1E-0A48-A5A3-99615D9CF9B8}" srcOrd="0" destOrd="0" presId="urn:microsoft.com/office/officeart/2005/8/layout/target1"/>
    <dgm:cxn modelId="{522D889D-69E2-ED4D-97E3-6EDFCD1BDD8C}" srcId="{8466E313-1B11-8F46-99FC-A2DEA3F16C13}" destId="{77DE1476-A910-5648-AA9D-A91004BE9DE2}" srcOrd="2" destOrd="0" parTransId="{0EC2BBBB-50F0-F74B-8B1F-74766748BFC8}" sibTransId="{260772F1-401C-C84B-8D2A-08431AEB1BD4}"/>
    <dgm:cxn modelId="{5DAEF4F7-FDFC-1E4D-B74B-C216ABFC46C2}" type="presOf" srcId="{FF042363-4842-ED45-8FD9-2F78F152D79A}" destId="{457C63C0-5559-5E47-882B-6B7D200F706A}" srcOrd="0" destOrd="0" presId="urn:microsoft.com/office/officeart/2005/8/layout/target1"/>
    <dgm:cxn modelId="{C6E600C6-06C4-8E44-A034-B053ADBC2E85}" type="presParOf" srcId="{CB9E934E-9B1E-0A48-A5A3-99615D9CF9B8}" destId="{FCEFA39D-1FC7-BD47-9A3F-287A5435EBF1}" srcOrd="0" destOrd="0" presId="urn:microsoft.com/office/officeart/2005/8/layout/target1"/>
    <dgm:cxn modelId="{689A5478-675D-3440-BE6D-68883AD34885}" type="presParOf" srcId="{CB9E934E-9B1E-0A48-A5A3-99615D9CF9B8}" destId="{5F7CC7F3-7732-A64A-8CB8-6B69CBCF7DAD}" srcOrd="1" destOrd="0" presId="urn:microsoft.com/office/officeart/2005/8/layout/target1"/>
    <dgm:cxn modelId="{8BF641F8-74F6-2F4C-B115-9E307CA021EB}" type="presParOf" srcId="{CB9E934E-9B1E-0A48-A5A3-99615D9CF9B8}" destId="{7A246960-C7D8-0246-A8DF-EB4F9ADCF834}" srcOrd="2" destOrd="0" presId="urn:microsoft.com/office/officeart/2005/8/layout/target1"/>
    <dgm:cxn modelId="{1125354B-97FF-DF40-AC6A-FB6B1FEDC6EA}" type="presParOf" srcId="{CB9E934E-9B1E-0A48-A5A3-99615D9CF9B8}" destId="{A180E1B3-9152-434B-BCF4-F3544FA5F94A}" srcOrd="3" destOrd="0" presId="urn:microsoft.com/office/officeart/2005/8/layout/target1"/>
    <dgm:cxn modelId="{A6FA3808-9E9F-3148-866E-647FF31DA596}" type="presParOf" srcId="{CB9E934E-9B1E-0A48-A5A3-99615D9CF9B8}" destId="{39AE9417-D356-CF4B-AEF0-5DF57D02F556}" srcOrd="4" destOrd="0" presId="urn:microsoft.com/office/officeart/2005/8/layout/target1"/>
    <dgm:cxn modelId="{E2CB30FF-E744-644A-A945-DCEC1207BAE9}" type="presParOf" srcId="{CB9E934E-9B1E-0A48-A5A3-99615D9CF9B8}" destId="{457C63C0-5559-5E47-882B-6B7D200F706A}" srcOrd="5" destOrd="0" presId="urn:microsoft.com/office/officeart/2005/8/layout/target1"/>
    <dgm:cxn modelId="{06DD91FD-1B41-CA49-B942-C253B9D320B1}" type="presParOf" srcId="{CB9E934E-9B1E-0A48-A5A3-99615D9CF9B8}" destId="{F5ECBE6A-A4CA-864C-B2BE-0A0696544FC8}" srcOrd="6" destOrd="0" presId="urn:microsoft.com/office/officeart/2005/8/layout/target1"/>
    <dgm:cxn modelId="{0E0AFAC5-CD67-A142-8357-C10155087BF4}" type="presParOf" srcId="{CB9E934E-9B1E-0A48-A5A3-99615D9CF9B8}" destId="{06003170-43CD-7B43-8A37-86CC44D0C213}" srcOrd="7" destOrd="0" presId="urn:microsoft.com/office/officeart/2005/8/layout/target1"/>
    <dgm:cxn modelId="{13885425-80ED-8243-82DC-87EDD77284B2}" type="presParOf" srcId="{CB9E934E-9B1E-0A48-A5A3-99615D9CF9B8}" destId="{34D121F7-5EC4-AD41-B9F6-8E7805854956}" srcOrd="8" destOrd="0" presId="urn:microsoft.com/office/officeart/2005/8/layout/target1"/>
    <dgm:cxn modelId="{A2D52567-BBD4-F44D-91CC-6C3325560139}" type="presParOf" srcId="{CB9E934E-9B1E-0A48-A5A3-99615D9CF9B8}" destId="{23D3AD94-39B1-CB42-B041-7579F4C6A998}" srcOrd="9" destOrd="0" presId="urn:microsoft.com/office/officeart/2005/8/layout/target1"/>
    <dgm:cxn modelId="{1694D4C3-445D-D347-B4AE-263A81C92BDE}" type="presParOf" srcId="{CB9E934E-9B1E-0A48-A5A3-99615D9CF9B8}" destId="{E0E9C2DB-95B2-1E49-B85C-750A73626732}" srcOrd="10" destOrd="0" presId="urn:microsoft.com/office/officeart/2005/8/layout/target1"/>
    <dgm:cxn modelId="{A1731332-989D-3149-ABBB-F3654E1367E4}" type="presParOf" srcId="{CB9E934E-9B1E-0A48-A5A3-99615D9CF9B8}" destId="{ACF359F1-E59E-9B40-A676-043935FAE30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6E313-1B11-8F46-99FC-A2DEA3F16C13}" type="doc">
      <dgm:prSet loTypeId="urn:microsoft.com/office/officeart/2005/8/layout/target1" loCatId="" qsTypeId="urn:microsoft.com/office/officeart/2005/8/quickstyle/simple1" qsCatId="simple" csTypeId="urn:microsoft.com/office/officeart/2005/8/colors/colorful1" csCatId="colorful" phldr="1"/>
      <dgm:spPr/>
    </dgm:pt>
    <dgm:pt modelId="{AE315AB6-8CC0-4F4C-875B-07AD64454FC3}">
      <dgm:prSet phldrT="[Text]" custT="1"/>
      <dgm:spPr/>
      <dgm:t>
        <a:bodyPr/>
        <a:lstStyle/>
        <a:p>
          <a:pPr rtl="1"/>
          <a:r>
            <a:rPr lang="fa-IR" sz="1800" b="1" dirty="0">
              <a:latin typeface="Sahel" panose="020B0603030804020204" pitchFamily="34" charset="-78"/>
              <a:cs typeface="Sahel" panose="020B0603030804020204" pitchFamily="34" charset="-78"/>
            </a:rPr>
            <a:t>شکست </a:t>
          </a:r>
          <a:r>
            <a:rPr lang="fa-IR" sz="1800" b="1" dirty="0" err="1">
              <a:latin typeface="Sahel" panose="020B0603030804020204" pitchFamily="34" charset="-78"/>
              <a:cs typeface="Sahel" panose="020B0603030804020204" pitchFamily="34" charset="-78"/>
            </a:rPr>
            <a:t>پروژه‌ها</a:t>
          </a:r>
          <a:endParaRPr lang="en-GB" sz="1800" b="1" dirty="0"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E60645DD-35CB-5D49-B96F-0BF9E3BDA184}" type="parTrans" cxnId="{CBB89705-C990-4A4D-A228-3D13C6ABF538}">
      <dgm:prSet/>
      <dgm:spPr/>
      <dgm:t>
        <a:bodyPr/>
        <a:lstStyle/>
        <a:p>
          <a:endParaRPr lang="en-GB"/>
        </a:p>
      </dgm:t>
    </dgm:pt>
    <dgm:pt modelId="{4C9C88C3-7DFE-C44A-AF88-03C158C6BF1E}" type="sibTrans" cxnId="{CBB89705-C990-4A4D-A228-3D13C6ABF538}">
      <dgm:prSet/>
      <dgm:spPr/>
      <dgm:t>
        <a:bodyPr/>
        <a:lstStyle/>
        <a:p>
          <a:endParaRPr lang="en-GB"/>
        </a:p>
      </dgm:t>
    </dgm:pt>
    <dgm:pt modelId="{FF042363-4842-ED45-8FD9-2F78F152D79A}">
      <dgm:prSet phldrT="[Text]" custT="1"/>
      <dgm:spPr/>
      <dgm:t>
        <a:bodyPr/>
        <a:lstStyle/>
        <a:p>
          <a:pPr rtl="1"/>
          <a:r>
            <a:rPr lang="fa-IR" sz="1800" b="1" dirty="0">
              <a:latin typeface="Sahel" panose="020B0603030804020204" pitchFamily="34" charset="-78"/>
              <a:cs typeface="Sahel" panose="020B0603030804020204" pitchFamily="34" charset="-78"/>
            </a:rPr>
            <a:t>محیط ناکارآمد</a:t>
          </a:r>
          <a:endParaRPr lang="en-GB" sz="1800" b="1" dirty="0"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0315026D-0C7D-FC42-8095-6357B2830082}" type="parTrans" cxnId="{10FD3B12-CD52-AE43-9EB9-96F9761AF312}">
      <dgm:prSet/>
      <dgm:spPr/>
      <dgm:t>
        <a:bodyPr/>
        <a:lstStyle/>
        <a:p>
          <a:endParaRPr lang="en-GB"/>
        </a:p>
      </dgm:t>
    </dgm:pt>
    <dgm:pt modelId="{70CB7055-2409-5845-B31B-02B80A20CB6E}" type="sibTrans" cxnId="{10FD3B12-CD52-AE43-9EB9-96F9761AF312}">
      <dgm:prSet/>
      <dgm:spPr/>
      <dgm:t>
        <a:bodyPr/>
        <a:lstStyle/>
        <a:p>
          <a:endParaRPr lang="en-GB"/>
        </a:p>
      </dgm:t>
    </dgm:pt>
    <dgm:pt modelId="{77DE1476-A910-5648-AA9D-A91004BE9DE2}">
      <dgm:prSet phldrT="[Text]" custT="1"/>
      <dgm:spPr/>
      <dgm:t>
        <a:bodyPr/>
        <a:lstStyle/>
        <a:p>
          <a:pPr rtl="1"/>
          <a:r>
            <a:rPr lang="fa-IR" sz="1800" b="1" dirty="0" err="1">
              <a:latin typeface="Sahel" panose="020B0603030804020204" pitchFamily="34" charset="-78"/>
              <a:cs typeface="Sahel" panose="020B0603030804020204" pitchFamily="34" charset="-78"/>
            </a:rPr>
            <a:t>سیاست‌های</a:t>
          </a:r>
          <a:r>
            <a:rPr lang="fa-IR" sz="1800" b="1" dirty="0">
              <a:latin typeface="Sahel" panose="020B0603030804020204" pitchFamily="34" charset="-78"/>
              <a:cs typeface="Sahel" panose="020B0603030804020204" pitchFamily="34" charset="-78"/>
            </a:rPr>
            <a:t> کلان اقتصادی ناکارآمد</a:t>
          </a:r>
          <a:endParaRPr lang="en-GB" sz="1800" b="1" dirty="0"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0EC2BBBB-50F0-F74B-8B1F-74766748BFC8}" type="parTrans" cxnId="{522D889D-69E2-ED4D-97E3-6EDFCD1BDD8C}">
      <dgm:prSet/>
      <dgm:spPr/>
      <dgm:t>
        <a:bodyPr/>
        <a:lstStyle/>
        <a:p>
          <a:endParaRPr lang="en-GB"/>
        </a:p>
      </dgm:t>
    </dgm:pt>
    <dgm:pt modelId="{260772F1-401C-C84B-8D2A-08431AEB1BD4}" type="sibTrans" cxnId="{522D889D-69E2-ED4D-97E3-6EDFCD1BDD8C}">
      <dgm:prSet/>
      <dgm:spPr/>
      <dgm:t>
        <a:bodyPr/>
        <a:lstStyle/>
        <a:p>
          <a:endParaRPr lang="en-GB"/>
        </a:p>
      </dgm:t>
    </dgm:pt>
    <dgm:pt modelId="{B2486EF7-89A0-DF4F-ABD5-0B38314345DD}">
      <dgm:prSet phldrT="[Text]" custT="1"/>
      <dgm:spPr/>
      <dgm:t>
        <a:bodyPr/>
        <a:lstStyle/>
        <a:p>
          <a:pPr rtl="1"/>
          <a:r>
            <a:rPr lang="fa-IR" sz="1800" b="1" dirty="0">
              <a:latin typeface="Sahel" panose="020B0603030804020204" pitchFamily="34" charset="-78"/>
              <a:cs typeface="Sahel" panose="020B0603030804020204" pitchFamily="34" charset="-78"/>
            </a:rPr>
            <a:t>اصلاح نظام حکمرانی</a:t>
          </a:r>
          <a:endParaRPr lang="en-GB" sz="1800" b="1" dirty="0">
            <a:latin typeface="Sahel" panose="020B0603030804020204" pitchFamily="34" charset="-78"/>
            <a:cs typeface="Sahel" panose="020B0603030804020204" pitchFamily="34" charset="-78"/>
          </a:endParaRPr>
        </a:p>
      </dgm:t>
    </dgm:pt>
    <dgm:pt modelId="{78460192-F567-754E-BBA4-58710DECDD8B}" type="parTrans" cxnId="{60773DA0-9B9B-9B47-B78B-7D97BDEB3C58}">
      <dgm:prSet/>
      <dgm:spPr/>
      <dgm:t>
        <a:bodyPr/>
        <a:lstStyle/>
        <a:p>
          <a:endParaRPr lang="en-GB"/>
        </a:p>
      </dgm:t>
    </dgm:pt>
    <dgm:pt modelId="{D0D942A3-B799-8540-A0E8-C2EBF7525099}" type="sibTrans" cxnId="{60773DA0-9B9B-9B47-B78B-7D97BDEB3C58}">
      <dgm:prSet/>
      <dgm:spPr/>
      <dgm:t>
        <a:bodyPr/>
        <a:lstStyle/>
        <a:p>
          <a:endParaRPr lang="en-GB"/>
        </a:p>
      </dgm:t>
    </dgm:pt>
    <dgm:pt modelId="{CB9E934E-9B1E-0A48-A5A3-99615D9CF9B8}" type="pres">
      <dgm:prSet presAssocID="{8466E313-1B11-8F46-99FC-A2DEA3F16C13}" presName="composite" presStyleCnt="0">
        <dgm:presLayoutVars>
          <dgm:chMax val="5"/>
          <dgm:dir/>
          <dgm:resizeHandles val="exact"/>
        </dgm:presLayoutVars>
      </dgm:prSet>
      <dgm:spPr/>
    </dgm:pt>
    <dgm:pt modelId="{FCEFA39D-1FC7-BD47-9A3F-287A5435EBF1}" type="pres">
      <dgm:prSet presAssocID="{AE315AB6-8CC0-4F4C-875B-07AD64454FC3}" presName="circle1" presStyleLbl="lnNode1" presStyleIdx="0" presStyleCnt="4"/>
      <dgm:spPr/>
    </dgm:pt>
    <dgm:pt modelId="{5F7CC7F3-7732-A64A-8CB8-6B69CBCF7DAD}" type="pres">
      <dgm:prSet presAssocID="{AE315AB6-8CC0-4F4C-875B-07AD64454FC3}" presName="text1" presStyleLbl="revTx" presStyleIdx="0" presStyleCnt="4" custScaleX="134508">
        <dgm:presLayoutVars>
          <dgm:bulletEnabled val="1"/>
        </dgm:presLayoutVars>
      </dgm:prSet>
      <dgm:spPr/>
    </dgm:pt>
    <dgm:pt modelId="{7A246960-C7D8-0246-A8DF-EB4F9ADCF834}" type="pres">
      <dgm:prSet presAssocID="{AE315AB6-8CC0-4F4C-875B-07AD64454FC3}" presName="line1" presStyleLbl="callout" presStyleIdx="0" presStyleCnt="8"/>
      <dgm:spPr/>
    </dgm:pt>
    <dgm:pt modelId="{A180E1B3-9152-434B-BCF4-F3544FA5F94A}" type="pres">
      <dgm:prSet presAssocID="{AE315AB6-8CC0-4F4C-875B-07AD64454FC3}" presName="d1" presStyleLbl="callout" presStyleIdx="1" presStyleCnt="8"/>
      <dgm:spPr/>
    </dgm:pt>
    <dgm:pt modelId="{39AE9417-D356-CF4B-AEF0-5DF57D02F556}" type="pres">
      <dgm:prSet presAssocID="{FF042363-4842-ED45-8FD9-2F78F152D79A}" presName="circle2" presStyleLbl="lnNode1" presStyleIdx="1" presStyleCnt="4"/>
      <dgm:spPr/>
    </dgm:pt>
    <dgm:pt modelId="{457C63C0-5559-5E47-882B-6B7D200F706A}" type="pres">
      <dgm:prSet presAssocID="{FF042363-4842-ED45-8FD9-2F78F152D79A}" presName="text2" presStyleLbl="revTx" presStyleIdx="1" presStyleCnt="4" custScaleX="134508">
        <dgm:presLayoutVars>
          <dgm:bulletEnabled val="1"/>
        </dgm:presLayoutVars>
      </dgm:prSet>
      <dgm:spPr/>
    </dgm:pt>
    <dgm:pt modelId="{F5ECBE6A-A4CA-864C-B2BE-0A0696544FC8}" type="pres">
      <dgm:prSet presAssocID="{FF042363-4842-ED45-8FD9-2F78F152D79A}" presName="line2" presStyleLbl="callout" presStyleIdx="2" presStyleCnt="8"/>
      <dgm:spPr/>
    </dgm:pt>
    <dgm:pt modelId="{06003170-43CD-7B43-8A37-86CC44D0C213}" type="pres">
      <dgm:prSet presAssocID="{FF042363-4842-ED45-8FD9-2F78F152D79A}" presName="d2" presStyleLbl="callout" presStyleIdx="3" presStyleCnt="8"/>
      <dgm:spPr/>
    </dgm:pt>
    <dgm:pt modelId="{34D121F7-5EC4-AD41-B9F6-8E7805854956}" type="pres">
      <dgm:prSet presAssocID="{77DE1476-A910-5648-AA9D-A91004BE9DE2}" presName="circle3" presStyleLbl="lnNode1" presStyleIdx="2" presStyleCnt="4"/>
      <dgm:spPr/>
    </dgm:pt>
    <dgm:pt modelId="{23D3AD94-39B1-CB42-B041-7579F4C6A998}" type="pres">
      <dgm:prSet presAssocID="{77DE1476-A910-5648-AA9D-A91004BE9DE2}" presName="text3" presStyleLbl="revTx" presStyleIdx="2" presStyleCnt="4" custScaleX="134508">
        <dgm:presLayoutVars>
          <dgm:bulletEnabled val="1"/>
        </dgm:presLayoutVars>
      </dgm:prSet>
      <dgm:spPr/>
    </dgm:pt>
    <dgm:pt modelId="{E0E9C2DB-95B2-1E49-B85C-750A73626732}" type="pres">
      <dgm:prSet presAssocID="{77DE1476-A910-5648-AA9D-A91004BE9DE2}" presName="line3" presStyleLbl="callout" presStyleIdx="4" presStyleCnt="8"/>
      <dgm:spPr/>
    </dgm:pt>
    <dgm:pt modelId="{ACF359F1-E59E-9B40-A676-043935FAE301}" type="pres">
      <dgm:prSet presAssocID="{77DE1476-A910-5648-AA9D-A91004BE9DE2}" presName="d3" presStyleLbl="callout" presStyleIdx="5" presStyleCnt="8"/>
      <dgm:spPr/>
    </dgm:pt>
    <dgm:pt modelId="{56BD480A-8292-F44A-9791-74D7080A64C7}" type="pres">
      <dgm:prSet presAssocID="{B2486EF7-89A0-DF4F-ABD5-0B38314345DD}" presName="circle4" presStyleLbl="lnNode1" presStyleIdx="3" presStyleCnt="4"/>
      <dgm:spPr/>
    </dgm:pt>
    <dgm:pt modelId="{4FB50375-2580-2848-AC25-4E9E3CFDA558}" type="pres">
      <dgm:prSet presAssocID="{B2486EF7-89A0-DF4F-ABD5-0B38314345DD}" presName="text4" presStyleLbl="revTx" presStyleIdx="3" presStyleCnt="4" custScaleX="134508">
        <dgm:presLayoutVars>
          <dgm:bulletEnabled val="1"/>
        </dgm:presLayoutVars>
      </dgm:prSet>
      <dgm:spPr/>
    </dgm:pt>
    <dgm:pt modelId="{59D54EB4-2B9E-CF44-83D0-6B30495089D7}" type="pres">
      <dgm:prSet presAssocID="{B2486EF7-89A0-DF4F-ABD5-0B38314345DD}" presName="line4" presStyleLbl="callout" presStyleIdx="6" presStyleCnt="8"/>
      <dgm:spPr/>
    </dgm:pt>
    <dgm:pt modelId="{5B8F5D76-B3EB-BC49-93F0-FE9981E315EF}" type="pres">
      <dgm:prSet presAssocID="{B2486EF7-89A0-DF4F-ABD5-0B38314345DD}" presName="d4" presStyleLbl="callout" presStyleIdx="7" presStyleCnt="8"/>
      <dgm:spPr/>
    </dgm:pt>
  </dgm:ptLst>
  <dgm:cxnLst>
    <dgm:cxn modelId="{CBB89705-C990-4A4D-A228-3D13C6ABF538}" srcId="{8466E313-1B11-8F46-99FC-A2DEA3F16C13}" destId="{AE315AB6-8CC0-4F4C-875B-07AD64454FC3}" srcOrd="0" destOrd="0" parTransId="{E60645DD-35CB-5D49-B96F-0BF9E3BDA184}" sibTransId="{4C9C88C3-7DFE-C44A-AF88-03C158C6BF1E}"/>
    <dgm:cxn modelId="{063E5010-C251-C043-810E-F6B291B347AE}" type="presOf" srcId="{AE315AB6-8CC0-4F4C-875B-07AD64454FC3}" destId="{5F7CC7F3-7732-A64A-8CB8-6B69CBCF7DAD}" srcOrd="0" destOrd="0" presId="urn:microsoft.com/office/officeart/2005/8/layout/target1"/>
    <dgm:cxn modelId="{10FD3B12-CD52-AE43-9EB9-96F9761AF312}" srcId="{8466E313-1B11-8F46-99FC-A2DEA3F16C13}" destId="{FF042363-4842-ED45-8FD9-2F78F152D79A}" srcOrd="1" destOrd="0" parTransId="{0315026D-0C7D-FC42-8095-6357B2830082}" sibTransId="{70CB7055-2409-5845-B31B-02B80A20CB6E}"/>
    <dgm:cxn modelId="{73B2BE55-1B1B-1844-8D5D-28A1C0D793E4}" type="presOf" srcId="{77DE1476-A910-5648-AA9D-A91004BE9DE2}" destId="{23D3AD94-39B1-CB42-B041-7579F4C6A998}" srcOrd="0" destOrd="0" presId="urn:microsoft.com/office/officeart/2005/8/layout/target1"/>
    <dgm:cxn modelId="{93196374-0BA2-8B40-ABFA-E99E3AF80D7E}" type="presOf" srcId="{B2486EF7-89A0-DF4F-ABD5-0B38314345DD}" destId="{4FB50375-2580-2848-AC25-4E9E3CFDA558}" srcOrd="0" destOrd="0" presId="urn:microsoft.com/office/officeart/2005/8/layout/target1"/>
    <dgm:cxn modelId="{CA68BC75-CF67-AE48-A383-E8C5C25DCA88}" type="presOf" srcId="{8466E313-1B11-8F46-99FC-A2DEA3F16C13}" destId="{CB9E934E-9B1E-0A48-A5A3-99615D9CF9B8}" srcOrd="0" destOrd="0" presId="urn:microsoft.com/office/officeart/2005/8/layout/target1"/>
    <dgm:cxn modelId="{522D889D-69E2-ED4D-97E3-6EDFCD1BDD8C}" srcId="{8466E313-1B11-8F46-99FC-A2DEA3F16C13}" destId="{77DE1476-A910-5648-AA9D-A91004BE9DE2}" srcOrd="2" destOrd="0" parTransId="{0EC2BBBB-50F0-F74B-8B1F-74766748BFC8}" sibTransId="{260772F1-401C-C84B-8D2A-08431AEB1BD4}"/>
    <dgm:cxn modelId="{60773DA0-9B9B-9B47-B78B-7D97BDEB3C58}" srcId="{8466E313-1B11-8F46-99FC-A2DEA3F16C13}" destId="{B2486EF7-89A0-DF4F-ABD5-0B38314345DD}" srcOrd="3" destOrd="0" parTransId="{78460192-F567-754E-BBA4-58710DECDD8B}" sibTransId="{D0D942A3-B799-8540-A0E8-C2EBF7525099}"/>
    <dgm:cxn modelId="{5DAEF4F7-FDFC-1E4D-B74B-C216ABFC46C2}" type="presOf" srcId="{FF042363-4842-ED45-8FD9-2F78F152D79A}" destId="{457C63C0-5559-5E47-882B-6B7D200F706A}" srcOrd="0" destOrd="0" presId="urn:microsoft.com/office/officeart/2005/8/layout/target1"/>
    <dgm:cxn modelId="{C6E600C6-06C4-8E44-A034-B053ADBC2E85}" type="presParOf" srcId="{CB9E934E-9B1E-0A48-A5A3-99615D9CF9B8}" destId="{FCEFA39D-1FC7-BD47-9A3F-287A5435EBF1}" srcOrd="0" destOrd="0" presId="urn:microsoft.com/office/officeart/2005/8/layout/target1"/>
    <dgm:cxn modelId="{689A5478-675D-3440-BE6D-68883AD34885}" type="presParOf" srcId="{CB9E934E-9B1E-0A48-A5A3-99615D9CF9B8}" destId="{5F7CC7F3-7732-A64A-8CB8-6B69CBCF7DAD}" srcOrd="1" destOrd="0" presId="urn:microsoft.com/office/officeart/2005/8/layout/target1"/>
    <dgm:cxn modelId="{8BF641F8-74F6-2F4C-B115-9E307CA021EB}" type="presParOf" srcId="{CB9E934E-9B1E-0A48-A5A3-99615D9CF9B8}" destId="{7A246960-C7D8-0246-A8DF-EB4F9ADCF834}" srcOrd="2" destOrd="0" presId="urn:microsoft.com/office/officeart/2005/8/layout/target1"/>
    <dgm:cxn modelId="{1125354B-97FF-DF40-AC6A-FB6B1FEDC6EA}" type="presParOf" srcId="{CB9E934E-9B1E-0A48-A5A3-99615D9CF9B8}" destId="{A180E1B3-9152-434B-BCF4-F3544FA5F94A}" srcOrd="3" destOrd="0" presId="urn:microsoft.com/office/officeart/2005/8/layout/target1"/>
    <dgm:cxn modelId="{A6FA3808-9E9F-3148-866E-647FF31DA596}" type="presParOf" srcId="{CB9E934E-9B1E-0A48-A5A3-99615D9CF9B8}" destId="{39AE9417-D356-CF4B-AEF0-5DF57D02F556}" srcOrd="4" destOrd="0" presId="urn:microsoft.com/office/officeart/2005/8/layout/target1"/>
    <dgm:cxn modelId="{E2CB30FF-E744-644A-A945-DCEC1207BAE9}" type="presParOf" srcId="{CB9E934E-9B1E-0A48-A5A3-99615D9CF9B8}" destId="{457C63C0-5559-5E47-882B-6B7D200F706A}" srcOrd="5" destOrd="0" presId="urn:microsoft.com/office/officeart/2005/8/layout/target1"/>
    <dgm:cxn modelId="{06DD91FD-1B41-CA49-B942-C253B9D320B1}" type="presParOf" srcId="{CB9E934E-9B1E-0A48-A5A3-99615D9CF9B8}" destId="{F5ECBE6A-A4CA-864C-B2BE-0A0696544FC8}" srcOrd="6" destOrd="0" presId="urn:microsoft.com/office/officeart/2005/8/layout/target1"/>
    <dgm:cxn modelId="{0E0AFAC5-CD67-A142-8357-C10155087BF4}" type="presParOf" srcId="{CB9E934E-9B1E-0A48-A5A3-99615D9CF9B8}" destId="{06003170-43CD-7B43-8A37-86CC44D0C213}" srcOrd="7" destOrd="0" presId="urn:microsoft.com/office/officeart/2005/8/layout/target1"/>
    <dgm:cxn modelId="{13885425-80ED-8243-82DC-87EDD77284B2}" type="presParOf" srcId="{CB9E934E-9B1E-0A48-A5A3-99615D9CF9B8}" destId="{34D121F7-5EC4-AD41-B9F6-8E7805854956}" srcOrd="8" destOrd="0" presId="urn:microsoft.com/office/officeart/2005/8/layout/target1"/>
    <dgm:cxn modelId="{A2D52567-BBD4-F44D-91CC-6C3325560139}" type="presParOf" srcId="{CB9E934E-9B1E-0A48-A5A3-99615D9CF9B8}" destId="{23D3AD94-39B1-CB42-B041-7579F4C6A998}" srcOrd="9" destOrd="0" presId="urn:microsoft.com/office/officeart/2005/8/layout/target1"/>
    <dgm:cxn modelId="{1694D4C3-445D-D347-B4AE-263A81C92BDE}" type="presParOf" srcId="{CB9E934E-9B1E-0A48-A5A3-99615D9CF9B8}" destId="{E0E9C2DB-95B2-1E49-B85C-750A73626732}" srcOrd="10" destOrd="0" presId="urn:microsoft.com/office/officeart/2005/8/layout/target1"/>
    <dgm:cxn modelId="{A1731332-989D-3149-ABBB-F3654E1367E4}" type="presParOf" srcId="{CB9E934E-9B1E-0A48-A5A3-99615D9CF9B8}" destId="{ACF359F1-E59E-9B40-A676-043935FAE301}" srcOrd="11" destOrd="0" presId="urn:microsoft.com/office/officeart/2005/8/layout/target1"/>
    <dgm:cxn modelId="{363D7D95-9457-314A-90CA-A98FEDEEA8DA}" type="presParOf" srcId="{CB9E934E-9B1E-0A48-A5A3-99615D9CF9B8}" destId="{56BD480A-8292-F44A-9791-74D7080A64C7}" srcOrd="12" destOrd="0" presId="urn:microsoft.com/office/officeart/2005/8/layout/target1"/>
    <dgm:cxn modelId="{11BF9526-1232-9E43-82AE-B7F16E3EFF37}" type="presParOf" srcId="{CB9E934E-9B1E-0A48-A5A3-99615D9CF9B8}" destId="{4FB50375-2580-2848-AC25-4E9E3CFDA558}" srcOrd="13" destOrd="0" presId="urn:microsoft.com/office/officeart/2005/8/layout/target1"/>
    <dgm:cxn modelId="{898A90BF-0A61-7347-8B77-E71A9D553B96}" type="presParOf" srcId="{CB9E934E-9B1E-0A48-A5A3-99615D9CF9B8}" destId="{59D54EB4-2B9E-CF44-83D0-6B30495089D7}" srcOrd="14" destOrd="0" presId="urn:microsoft.com/office/officeart/2005/8/layout/target1"/>
    <dgm:cxn modelId="{DE3F7B44-2239-8844-9784-E0EFABC088E2}" type="presParOf" srcId="{CB9E934E-9B1E-0A48-A5A3-99615D9CF9B8}" destId="{5B8F5D76-B3EB-BC49-93F0-FE9981E315EF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121F7-5EC4-AD41-B9F6-8E7805854956}">
      <dsp:nvSpPr>
        <dsp:cNvPr id="0" name=""/>
        <dsp:cNvSpPr/>
      </dsp:nvSpPr>
      <dsp:spPr>
        <a:xfrm>
          <a:off x="586517" y="1103426"/>
          <a:ext cx="3310279" cy="33102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E9417-D356-CF4B-AEF0-5DF57D02F556}">
      <dsp:nvSpPr>
        <dsp:cNvPr id="0" name=""/>
        <dsp:cNvSpPr/>
      </dsp:nvSpPr>
      <dsp:spPr>
        <a:xfrm>
          <a:off x="1248573" y="1765482"/>
          <a:ext cx="1986167" cy="19861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FA39D-1FC7-BD47-9A3F-287A5435EBF1}">
      <dsp:nvSpPr>
        <dsp:cNvPr id="0" name=""/>
        <dsp:cNvSpPr/>
      </dsp:nvSpPr>
      <dsp:spPr>
        <a:xfrm>
          <a:off x="1910629" y="2427538"/>
          <a:ext cx="662055" cy="6620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CC7F3-7732-A64A-8CB8-6B69CBCF7DAD}">
      <dsp:nvSpPr>
        <dsp:cNvPr id="0" name=""/>
        <dsp:cNvSpPr/>
      </dsp:nvSpPr>
      <dsp:spPr>
        <a:xfrm>
          <a:off x="4448509" y="0"/>
          <a:ext cx="1655139" cy="96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latin typeface="Sahel" panose="020B0603030804020204" pitchFamily="34" charset="-78"/>
              <a:cs typeface="Sahel" panose="020B0603030804020204" pitchFamily="34" charset="-78"/>
            </a:rPr>
            <a:t>شکست </a:t>
          </a:r>
          <a:r>
            <a:rPr lang="fa-IR" sz="1800" b="1" kern="1200" dirty="0" err="1">
              <a:latin typeface="Sahel" panose="020B0603030804020204" pitchFamily="34" charset="-78"/>
              <a:cs typeface="Sahel" panose="020B0603030804020204" pitchFamily="34" charset="-78"/>
            </a:rPr>
            <a:t>پروژه‌ها</a:t>
          </a:r>
          <a:endParaRPr lang="en-GB" sz="1800" b="1" kern="1200" dirty="0"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448509" y="0"/>
        <a:ext cx="1655139" cy="965498"/>
      </dsp:txXfrm>
    </dsp:sp>
    <dsp:sp modelId="{7A246960-C7D8-0246-A8DF-EB4F9ADCF834}">
      <dsp:nvSpPr>
        <dsp:cNvPr id="0" name=""/>
        <dsp:cNvSpPr/>
      </dsp:nvSpPr>
      <dsp:spPr>
        <a:xfrm>
          <a:off x="4034725" y="482749"/>
          <a:ext cx="4137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0E1B3-9152-434B-BCF4-F3544FA5F94A}">
      <dsp:nvSpPr>
        <dsp:cNvPr id="0" name=""/>
        <dsp:cNvSpPr/>
      </dsp:nvSpPr>
      <dsp:spPr>
        <a:xfrm rot="5400000">
          <a:off x="1999730" y="725227"/>
          <a:ext cx="2275265" cy="179141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C63C0-5559-5E47-882B-6B7D200F706A}">
      <dsp:nvSpPr>
        <dsp:cNvPr id="0" name=""/>
        <dsp:cNvSpPr/>
      </dsp:nvSpPr>
      <dsp:spPr>
        <a:xfrm>
          <a:off x="4448509" y="965498"/>
          <a:ext cx="1655139" cy="96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latin typeface="Sahel" panose="020B0603030804020204" pitchFamily="34" charset="-78"/>
              <a:cs typeface="Sahel" panose="020B0603030804020204" pitchFamily="34" charset="-78"/>
            </a:rPr>
            <a:t>محیط ناکارآمد</a:t>
          </a:r>
          <a:endParaRPr lang="en-GB" sz="1800" b="1" kern="1200" dirty="0"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448509" y="965498"/>
        <a:ext cx="1655139" cy="965498"/>
      </dsp:txXfrm>
    </dsp:sp>
    <dsp:sp modelId="{F5ECBE6A-A4CA-864C-B2BE-0A0696544FC8}">
      <dsp:nvSpPr>
        <dsp:cNvPr id="0" name=""/>
        <dsp:cNvSpPr/>
      </dsp:nvSpPr>
      <dsp:spPr>
        <a:xfrm>
          <a:off x="4034725" y="1448247"/>
          <a:ext cx="4137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03170-43CD-7B43-8A37-86CC44D0C213}">
      <dsp:nvSpPr>
        <dsp:cNvPr id="0" name=""/>
        <dsp:cNvSpPr/>
      </dsp:nvSpPr>
      <dsp:spPr>
        <a:xfrm rot="5400000">
          <a:off x="2488107" y="1675663"/>
          <a:ext cx="1772985" cy="131693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3AD94-39B1-CB42-B041-7579F4C6A998}">
      <dsp:nvSpPr>
        <dsp:cNvPr id="0" name=""/>
        <dsp:cNvSpPr/>
      </dsp:nvSpPr>
      <dsp:spPr>
        <a:xfrm>
          <a:off x="4448509" y="1930996"/>
          <a:ext cx="1655139" cy="96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 err="1">
              <a:latin typeface="Sahel" panose="020B0603030804020204" pitchFamily="34" charset="-78"/>
              <a:cs typeface="Sahel" panose="020B0603030804020204" pitchFamily="34" charset="-78"/>
            </a:rPr>
            <a:t>سیاست‌های</a:t>
          </a:r>
          <a:r>
            <a:rPr lang="fa-IR" sz="1800" b="1" kern="1200" dirty="0">
              <a:latin typeface="Sahel" panose="020B0603030804020204" pitchFamily="34" charset="-78"/>
              <a:cs typeface="Sahel" panose="020B0603030804020204" pitchFamily="34" charset="-78"/>
            </a:rPr>
            <a:t> کلان اقتصادی ناکارآمد</a:t>
          </a:r>
          <a:endParaRPr lang="en-GB" sz="1800" b="1" kern="1200" dirty="0"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448509" y="1930996"/>
        <a:ext cx="1655139" cy="965498"/>
      </dsp:txXfrm>
    </dsp:sp>
    <dsp:sp modelId="{E0E9C2DB-95B2-1E49-B85C-750A73626732}">
      <dsp:nvSpPr>
        <dsp:cNvPr id="0" name=""/>
        <dsp:cNvSpPr/>
      </dsp:nvSpPr>
      <dsp:spPr>
        <a:xfrm>
          <a:off x="4034725" y="2413745"/>
          <a:ext cx="4137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359F1-E59E-9B40-A676-043935FAE301}">
      <dsp:nvSpPr>
        <dsp:cNvPr id="0" name=""/>
        <dsp:cNvSpPr/>
      </dsp:nvSpPr>
      <dsp:spPr>
        <a:xfrm rot="5400000">
          <a:off x="2977090" y="2625327"/>
          <a:ext cx="1266733" cy="84246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480A-8292-F44A-9791-74D7080A64C7}">
      <dsp:nvSpPr>
        <dsp:cNvPr id="0" name=""/>
        <dsp:cNvSpPr/>
      </dsp:nvSpPr>
      <dsp:spPr>
        <a:xfrm>
          <a:off x="443728" y="1103426"/>
          <a:ext cx="3310279" cy="3310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121F7-5EC4-AD41-B9F6-8E7805854956}">
      <dsp:nvSpPr>
        <dsp:cNvPr id="0" name=""/>
        <dsp:cNvSpPr/>
      </dsp:nvSpPr>
      <dsp:spPr>
        <a:xfrm>
          <a:off x="916822" y="1576520"/>
          <a:ext cx="2364091" cy="23640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E9417-D356-CF4B-AEF0-5DF57D02F556}">
      <dsp:nvSpPr>
        <dsp:cNvPr id="0" name=""/>
        <dsp:cNvSpPr/>
      </dsp:nvSpPr>
      <dsp:spPr>
        <a:xfrm>
          <a:off x="1389640" y="2049338"/>
          <a:ext cx="1418454" cy="14184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FA39D-1FC7-BD47-9A3F-287A5435EBF1}">
      <dsp:nvSpPr>
        <dsp:cNvPr id="0" name=""/>
        <dsp:cNvSpPr/>
      </dsp:nvSpPr>
      <dsp:spPr>
        <a:xfrm>
          <a:off x="1862458" y="2522157"/>
          <a:ext cx="472818" cy="4728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CC7F3-7732-A64A-8CB8-6B69CBCF7DAD}">
      <dsp:nvSpPr>
        <dsp:cNvPr id="0" name=""/>
        <dsp:cNvSpPr/>
      </dsp:nvSpPr>
      <dsp:spPr>
        <a:xfrm>
          <a:off x="4020143" y="0"/>
          <a:ext cx="2226295" cy="79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latin typeface="Sahel" panose="020B0603030804020204" pitchFamily="34" charset="-78"/>
              <a:cs typeface="Sahel" panose="020B0603030804020204" pitchFamily="34" charset="-78"/>
            </a:rPr>
            <a:t>شکست </a:t>
          </a:r>
          <a:r>
            <a:rPr lang="fa-IR" sz="1800" b="1" kern="1200" dirty="0" err="1">
              <a:latin typeface="Sahel" panose="020B0603030804020204" pitchFamily="34" charset="-78"/>
              <a:cs typeface="Sahel" panose="020B0603030804020204" pitchFamily="34" charset="-78"/>
            </a:rPr>
            <a:t>پروژه‌ها</a:t>
          </a:r>
          <a:endParaRPr lang="en-GB" sz="1800" b="1" kern="1200" dirty="0"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020143" y="0"/>
        <a:ext cx="2226295" cy="791708"/>
      </dsp:txXfrm>
    </dsp:sp>
    <dsp:sp modelId="{7A246960-C7D8-0246-A8DF-EB4F9ADCF834}">
      <dsp:nvSpPr>
        <dsp:cNvPr id="0" name=""/>
        <dsp:cNvSpPr/>
      </dsp:nvSpPr>
      <dsp:spPr>
        <a:xfrm>
          <a:off x="3891936" y="395854"/>
          <a:ext cx="4137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0E1B3-9152-434B-BCF4-F3544FA5F94A}">
      <dsp:nvSpPr>
        <dsp:cNvPr id="0" name=""/>
        <dsp:cNvSpPr/>
      </dsp:nvSpPr>
      <dsp:spPr>
        <a:xfrm rot="5400000">
          <a:off x="1811977" y="656538"/>
          <a:ext cx="2339264" cy="182065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C63C0-5559-5E47-882B-6B7D200F706A}">
      <dsp:nvSpPr>
        <dsp:cNvPr id="0" name=""/>
        <dsp:cNvSpPr/>
      </dsp:nvSpPr>
      <dsp:spPr>
        <a:xfrm>
          <a:off x="4020143" y="791708"/>
          <a:ext cx="2226295" cy="79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latin typeface="Sahel" panose="020B0603030804020204" pitchFamily="34" charset="-78"/>
              <a:cs typeface="Sahel" panose="020B0603030804020204" pitchFamily="34" charset="-78"/>
            </a:rPr>
            <a:t>محیط ناکارآمد</a:t>
          </a:r>
          <a:endParaRPr lang="en-GB" sz="1800" b="1" kern="1200" dirty="0"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020143" y="791708"/>
        <a:ext cx="2226295" cy="791708"/>
      </dsp:txXfrm>
    </dsp:sp>
    <dsp:sp modelId="{F5ECBE6A-A4CA-864C-B2BE-0A0696544FC8}">
      <dsp:nvSpPr>
        <dsp:cNvPr id="0" name=""/>
        <dsp:cNvSpPr/>
      </dsp:nvSpPr>
      <dsp:spPr>
        <a:xfrm>
          <a:off x="3891936" y="1187562"/>
          <a:ext cx="4137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03170-43CD-7B43-8A37-86CC44D0C213}">
      <dsp:nvSpPr>
        <dsp:cNvPr id="0" name=""/>
        <dsp:cNvSpPr/>
      </dsp:nvSpPr>
      <dsp:spPr>
        <a:xfrm rot="5400000">
          <a:off x="2216934" y="1435282"/>
          <a:ext cx="1921065" cy="142617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3AD94-39B1-CB42-B041-7579F4C6A998}">
      <dsp:nvSpPr>
        <dsp:cNvPr id="0" name=""/>
        <dsp:cNvSpPr/>
      </dsp:nvSpPr>
      <dsp:spPr>
        <a:xfrm>
          <a:off x="4020143" y="1583417"/>
          <a:ext cx="2226295" cy="79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 err="1">
              <a:latin typeface="Sahel" panose="020B0603030804020204" pitchFamily="34" charset="-78"/>
              <a:cs typeface="Sahel" panose="020B0603030804020204" pitchFamily="34" charset="-78"/>
            </a:rPr>
            <a:t>سیاست‌های</a:t>
          </a:r>
          <a:r>
            <a:rPr lang="fa-IR" sz="1800" b="1" kern="1200" dirty="0">
              <a:latin typeface="Sahel" panose="020B0603030804020204" pitchFamily="34" charset="-78"/>
              <a:cs typeface="Sahel" panose="020B0603030804020204" pitchFamily="34" charset="-78"/>
            </a:rPr>
            <a:t> کلان اقتصادی ناکارآمد</a:t>
          </a:r>
          <a:endParaRPr lang="en-GB" sz="1800" b="1" kern="1200" dirty="0"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020143" y="1583417"/>
        <a:ext cx="2226295" cy="791708"/>
      </dsp:txXfrm>
    </dsp:sp>
    <dsp:sp modelId="{E0E9C2DB-95B2-1E49-B85C-750A73626732}">
      <dsp:nvSpPr>
        <dsp:cNvPr id="0" name=""/>
        <dsp:cNvSpPr/>
      </dsp:nvSpPr>
      <dsp:spPr>
        <a:xfrm>
          <a:off x="3891936" y="1979271"/>
          <a:ext cx="4137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359F1-E59E-9B40-A676-043935FAE301}">
      <dsp:nvSpPr>
        <dsp:cNvPr id="0" name=""/>
        <dsp:cNvSpPr/>
      </dsp:nvSpPr>
      <dsp:spPr>
        <a:xfrm rot="5400000">
          <a:off x="2608926" y="2161060"/>
          <a:ext cx="1465350" cy="110066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50375-2580-2848-AC25-4E9E3CFDA558}">
      <dsp:nvSpPr>
        <dsp:cNvPr id="0" name=""/>
        <dsp:cNvSpPr/>
      </dsp:nvSpPr>
      <dsp:spPr>
        <a:xfrm>
          <a:off x="4020143" y="2375125"/>
          <a:ext cx="2226295" cy="79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latin typeface="Sahel" panose="020B0603030804020204" pitchFamily="34" charset="-78"/>
              <a:cs typeface="Sahel" panose="020B0603030804020204" pitchFamily="34" charset="-78"/>
            </a:rPr>
            <a:t>اصلاح نظام حکمرانی</a:t>
          </a:r>
          <a:endParaRPr lang="en-GB" sz="1800" b="1" kern="1200" dirty="0">
            <a:latin typeface="Sahel" panose="020B0603030804020204" pitchFamily="34" charset="-78"/>
            <a:cs typeface="Sahel" panose="020B0603030804020204" pitchFamily="34" charset="-78"/>
          </a:endParaRPr>
        </a:p>
      </dsp:txBody>
      <dsp:txXfrm>
        <a:off x="4020143" y="2375125"/>
        <a:ext cx="2226295" cy="791708"/>
      </dsp:txXfrm>
    </dsp:sp>
    <dsp:sp modelId="{59D54EB4-2B9E-CF44-83D0-6B30495089D7}">
      <dsp:nvSpPr>
        <dsp:cNvPr id="0" name=""/>
        <dsp:cNvSpPr/>
      </dsp:nvSpPr>
      <dsp:spPr>
        <a:xfrm>
          <a:off x="3891936" y="2770979"/>
          <a:ext cx="4137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F5D76-B3EB-BC49-93F0-FE9981E315EF}">
      <dsp:nvSpPr>
        <dsp:cNvPr id="0" name=""/>
        <dsp:cNvSpPr/>
      </dsp:nvSpPr>
      <dsp:spPr>
        <a:xfrm rot="5400000">
          <a:off x="3001857" y="2889708"/>
          <a:ext cx="1007207" cy="76908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0033-4731-7E76-2306-499006CAEC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</a:t>
            </a:r>
            <a:r>
              <a:rPr lang="fa-IR" dirty="0" err="1"/>
              <a:t>ب</a:t>
            </a:r>
            <a:r>
              <a:rPr lang="en-GB" dirty="0"/>
              <a:t>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E64B1-15C4-3D7B-5D29-637654160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E67E-7691-145B-8604-E1D6424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28B2-CD76-FFA6-4E84-91553C94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FA4F-C3AC-3FEB-9EAD-D0AFDF85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05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C0BF-4595-67FA-56F5-1F723E7C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EA371-84A8-8296-40FA-43E8ED31D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9526-30DE-0FB2-63AE-A31C393D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70DBA-5043-5D1F-EED8-0FAA5BA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A68F-CDBC-E2B3-3D77-E98030D3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803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4E2F0-93AB-CC5C-278E-26C195CC4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173D3-DB05-63C4-A01D-A6A56CD7E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0AF9E-046D-6975-6A86-C2D62B57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609AA-A639-0DFA-580E-36D52A4C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4E24-2C99-E0E1-381D-E84716A9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188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EA43-1547-D8B0-91D5-BBB56C4F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A0B1-4840-E486-1377-1AD567C1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A1E2-074D-1190-FE91-37DD5FC1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B244-D96A-4C0D-A776-60F60AE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2A16-8A1F-B4C8-DD33-1DEB093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6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EE5D-47C6-D12D-C444-FBCAE0CD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4731A-D6E6-3CEF-D08D-599AC1D8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F527-D79A-0FDD-0CE2-7862F4C7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216D8-5A5B-A806-D9BA-14FF0AEF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964F2-8EBD-CBBD-BC68-3A907424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491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8EA2-C68F-6080-2507-4BE5DDF7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8004-91E6-8D2F-6FF5-D7CB672DB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942D4-30C2-E899-2C3A-979864AF7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79607-2594-FA4B-357D-9A0FA539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0D189-E229-5FF9-881C-0D0C8A17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A356-35EC-81F5-F470-C447EED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74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7A6D-BF23-26FD-02A1-815A0329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96FA-766B-26C3-1E61-1087F08CD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89C1E-5B3F-5E59-0FA2-FFEF7ED1C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FF8A0-A83A-041B-F85D-97A4E653D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35C80-683D-F603-929C-F128815F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1242E-5AA7-7304-2CA4-87887F5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123C6-48BA-713A-2937-B2465AE3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F9C77-7C14-75F7-7AA4-34AD2399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66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4844-5872-1FDA-3A01-4AC286B3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DC9AC-24C1-8BF0-6E15-EB65E0D2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4695C-A603-E549-FE5B-A7C131CB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4F4BC-B66E-EC72-81D9-8D2521C8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7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E8379-6F2C-A31D-DD15-99192815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6115-4A6B-9B5A-DFB2-4B632A0A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62014-D3B2-A9B5-E942-6360B95A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78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9C98-9779-F984-F64E-CB97DD25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CBD9-7043-F094-A2B5-7E33686A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AF951-6767-6EBA-A990-F3A762E5D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6C2BD-E862-50F4-B8EC-AA0D54F1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35D7-11F7-B9CB-9EE7-6300F9A8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41CBE-6BBD-5BC4-0D5F-7C7848DB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339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1102-2205-6C9F-3AAF-09052B1F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FD04D-8509-4ED2-96B4-658F6F828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325AE-2077-4332-4588-03B01623A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0866A-A319-8DA3-B6F2-E0C5F7AA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CDA89-701F-B396-097E-6C4ACF6D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9F39-1581-5490-3889-1B900938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68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2EC40-5D37-0176-E8D6-604C4E9F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</a:t>
            </a:r>
            <a:r>
              <a:rPr lang="fa-IR" dirty="0" err="1"/>
              <a:t>ب</a:t>
            </a:r>
            <a:r>
              <a:rPr lang="en-GB" dirty="0"/>
              <a:t>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CA5C-F205-93EC-65DC-8A5A493F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</a:t>
            </a:r>
            <a:r>
              <a:rPr lang="fa-IR" dirty="0" err="1"/>
              <a:t>ب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8924-90E1-4032-28DF-19DD22089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4ECC-368A-824B-B947-1446A0410CE5}" type="datetimeFigureOut">
              <a:rPr lang="en-DE" smtClean="0"/>
              <a:t>16.10.24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156B6-65B5-A4B6-CFD3-1D88C1FEB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pPr rtl="1"/>
            <a:r>
              <a:rPr lang="fa-IR"/>
              <a:t>گزارش عملکرد ماهیانه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4C9DC-23F7-A118-276E-75972C401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4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hel" panose="020B0603030804020204" pitchFamily="34" charset="-78"/>
          <a:ea typeface="+mj-ea"/>
          <a:cs typeface="Sahel" panose="020B0603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ضرورت به‌کارگیری سیاست صنعتی در توسعه اقتصادی">
            <a:extLst>
              <a:ext uri="{FF2B5EF4-FFF2-40B4-BE49-F238E27FC236}">
                <a16:creationId xmlns:a16="http://schemas.microsoft.com/office/drawing/2014/main" id="{6B96837B-2F89-AB10-4E44-D821416D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28385-3452-547D-8FD4-B503D5E1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052" y="1423682"/>
            <a:ext cx="5906947" cy="1848996"/>
          </a:xfrm>
          <a:solidFill>
            <a:srgbClr val="63C2CD"/>
          </a:solidFill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err="1"/>
              <a:t>نظریه‌های</a:t>
            </a:r>
            <a:r>
              <a:rPr lang="fa-IR" dirty="0"/>
              <a:t> توسعه</a:t>
            </a:r>
            <a:br>
              <a:rPr lang="fa-IR" dirty="0"/>
            </a:br>
            <a:r>
              <a:rPr lang="fa-IR" sz="4400" dirty="0"/>
              <a:t>یکم: </a:t>
            </a:r>
            <a:r>
              <a:rPr lang="fa-IR" sz="4400" dirty="0" err="1"/>
              <a:t>نظریه‌های</a:t>
            </a:r>
            <a:r>
              <a:rPr lang="fa-IR" sz="4400" dirty="0"/>
              <a:t> غالب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C3177-55DF-358D-57B3-833BB7D12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60020"/>
            <a:ext cx="4436962" cy="953483"/>
          </a:xfrm>
          <a:solidFill>
            <a:srgbClr val="F7FEEF"/>
          </a:solidFill>
        </p:spPr>
        <p:txBody>
          <a:bodyPr anchor="ctr">
            <a:normAutofit/>
          </a:bodyPr>
          <a:lstStyle/>
          <a:p>
            <a:pPr algn="r"/>
            <a:r>
              <a:rPr lang="fa-IR" sz="2000" b="1" dirty="0"/>
              <a:t>دوره اول </a:t>
            </a:r>
            <a:r>
              <a:rPr lang="fa-IR" sz="2000" b="1" dirty="0" err="1"/>
              <a:t>پلتفرم</a:t>
            </a:r>
            <a:r>
              <a:rPr lang="fa-IR" sz="2000" b="1" dirty="0"/>
              <a:t> هنرستان</a:t>
            </a:r>
          </a:p>
          <a:p>
            <a:pPr algn="r"/>
            <a:r>
              <a:rPr lang="fa-IR" sz="2000" b="1" dirty="0"/>
              <a:t>مهر و آبان ۱۴۰۳</a:t>
            </a:r>
            <a:endParaRPr lang="en-DE" sz="2000" b="1" dirty="0"/>
          </a:p>
        </p:txBody>
      </p:sp>
    </p:spTree>
    <p:extLst>
      <p:ext uri="{BB962C8B-B14F-4D97-AF65-F5344CB8AC3E}">
        <p14:creationId xmlns:p14="http://schemas.microsoft.com/office/powerpoint/2010/main" val="369134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history of Economic growth: GDP/capita, 1820-2018 [13]. | Download  Scientific Diagram">
            <a:extLst>
              <a:ext uri="{FF2B5EF4-FFF2-40B4-BE49-F238E27FC236}">
                <a16:creationId xmlns:a16="http://schemas.microsoft.com/office/drawing/2014/main" id="{668F2FAC-DDDA-1B80-C40A-D586D9AA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00" y="1037929"/>
            <a:ext cx="8017399" cy="47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8600BF-30B5-5E06-B0B9-DB472073C1C8}"/>
              </a:ext>
            </a:extLst>
          </p:cNvPr>
          <p:cNvCxnSpPr/>
          <p:nvPr/>
        </p:nvCxnSpPr>
        <p:spPr>
          <a:xfrm>
            <a:off x="8414795" y="2662177"/>
            <a:ext cx="0" cy="1724628"/>
          </a:xfrm>
          <a:prstGeom prst="straightConnector1">
            <a:avLst/>
          </a:prstGeom>
          <a:ln w="57150">
            <a:solidFill>
              <a:srgbClr val="63C2C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D9827C-AFB2-7F00-940F-D57BFC087559}"/>
              </a:ext>
            </a:extLst>
          </p:cNvPr>
          <p:cNvSpPr/>
          <p:nvPr/>
        </p:nvSpPr>
        <p:spPr>
          <a:xfrm>
            <a:off x="3462759" y="1655179"/>
            <a:ext cx="3576577" cy="1006998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شکاف جهانی فزاینده</a:t>
            </a:r>
          </a:p>
        </p:txBody>
      </p:sp>
    </p:spTree>
    <p:extLst>
      <p:ext uri="{BB962C8B-B14F-4D97-AF65-F5344CB8AC3E}">
        <p14:creationId xmlns:p14="http://schemas.microsoft.com/office/powerpoint/2010/main" val="50929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,200+ Different Point Of View Stock Illustrations, Royalty-Free Vector  Graphics &amp; Clip Art - iStock | Perspective, Unique perspective, Change">
            <a:extLst>
              <a:ext uri="{FF2B5EF4-FFF2-40B4-BE49-F238E27FC236}">
                <a16:creationId xmlns:a16="http://schemas.microsoft.com/office/drawing/2014/main" id="{EA41CAD4-0DCB-D3F3-D5B7-7FD03AA0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2870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D84234-E4A5-FFE4-1CB8-C3ABE536DA64}"/>
              </a:ext>
            </a:extLst>
          </p:cNvPr>
          <p:cNvSpPr/>
          <p:nvPr/>
        </p:nvSpPr>
        <p:spPr>
          <a:xfrm>
            <a:off x="8023183" y="2453837"/>
            <a:ext cx="1623351" cy="601879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مدرنیزاسیون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4BE80-1812-B538-9AC7-F6E795DF3705}"/>
              </a:ext>
            </a:extLst>
          </p:cNvPr>
          <p:cNvSpPr/>
          <p:nvPr/>
        </p:nvSpPr>
        <p:spPr>
          <a:xfrm>
            <a:off x="2545466" y="2453837"/>
            <a:ext cx="1623351" cy="601879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مدرنیته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DD2C63-A11F-8345-E007-9B6F1C439B90}"/>
              </a:ext>
            </a:extLst>
          </p:cNvPr>
          <p:cNvSpPr/>
          <p:nvPr/>
        </p:nvSpPr>
        <p:spPr>
          <a:xfrm>
            <a:off x="8383925" y="3930083"/>
            <a:ext cx="3576577" cy="2565240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ریشه در تغییرات فناوری (انقلاب صنعتی)</a:t>
            </a:r>
          </a:p>
          <a:p>
            <a:pPr marL="0" algn="ctr" defTabSz="914400" rtl="1" eaLnBrk="1" latinLnBrk="0" hangingPunct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نمونه: مارکس</a:t>
            </a: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تغییر شیوه تولید منجر به تغییر روابط اجتماعی و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شکل‌گیری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طبقات جدید و ...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B3C81B-8CAA-55CC-3C94-34D32C113836}"/>
              </a:ext>
            </a:extLst>
          </p:cNvPr>
          <p:cNvSpPr/>
          <p:nvPr/>
        </p:nvSpPr>
        <p:spPr>
          <a:xfrm>
            <a:off x="281649" y="3930083"/>
            <a:ext cx="3576577" cy="2565240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ریشه در تغییرات فرهنگی (روشنگری)</a:t>
            </a:r>
          </a:p>
          <a:p>
            <a:pPr marL="0" algn="ctr" defTabSz="914400" rtl="1" eaLnBrk="1" latinLnBrk="0" hangingPunct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نمونه: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مونتسکیو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قانون و حفظ حقوق منجر به پیشرفت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می‌شود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7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86BE-D11C-EFE2-5232-43CCBA0A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مساله‌ها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3DD35-2259-D635-BFF5-47271AFA2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fa-IR" dirty="0" err="1"/>
              <a:t>سیاست‌گذارانه</a:t>
            </a:r>
            <a:r>
              <a:rPr lang="fa-IR" dirty="0"/>
              <a:t> (عملی)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C65B-763F-2056-741E-490C646210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a-IR" dirty="0"/>
              <a:t>چگونه یک رشد سریع اتفاق </a:t>
            </a:r>
            <a:r>
              <a:rPr lang="fa-IR" dirty="0" err="1"/>
              <a:t>می‌افتد</a:t>
            </a:r>
            <a:r>
              <a:rPr lang="fa-IR" dirty="0"/>
              <a:t>؟</a:t>
            </a:r>
          </a:p>
          <a:p>
            <a:r>
              <a:rPr lang="fa-IR" dirty="0"/>
              <a:t>چگونه </a:t>
            </a:r>
            <a:r>
              <a:rPr lang="fa-IR" dirty="0" err="1"/>
              <a:t>می‌توان</a:t>
            </a:r>
            <a:r>
              <a:rPr lang="fa-IR" dirty="0"/>
              <a:t> در این شکاف، عقب </a:t>
            </a:r>
            <a:r>
              <a:rPr lang="fa-IR" dirty="0" err="1"/>
              <a:t>نیافتاد</a:t>
            </a:r>
            <a:r>
              <a:rPr lang="fa-IR" dirty="0"/>
              <a:t>؟</a:t>
            </a:r>
          </a:p>
          <a:p>
            <a:r>
              <a:rPr lang="fa-IR" dirty="0"/>
              <a:t>تکنولوژی چه تاثیری بر رشد دارد؟</a:t>
            </a:r>
          </a:p>
          <a:p>
            <a:r>
              <a:rPr lang="fa-IR" dirty="0"/>
              <a:t>کدام اقدامات برای رشد اولویت دارند؟</a:t>
            </a:r>
          </a:p>
          <a:p>
            <a:r>
              <a:rPr lang="fa-IR" dirty="0"/>
              <a:t>...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72037-70AD-76BA-7304-A89B57AE0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fa-IR" dirty="0"/>
              <a:t>فلسفی (نظری)</a:t>
            </a:r>
            <a:endParaRPr lang="en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CBA5C5-5D91-6469-18CE-675A2E868C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a-IR" dirty="0"/>
              <a:t>چه عاملی باعث این رشد شد؟</a:t>
            </a:r>
          </a:p>
          <a:p>
            <a:r>
              <a:rPr lang="fa-IR" dirty="0"/>
              <a:t>چه عواملی منجر به </a:t>
            </a:r>
            <a:r>
              <a:rPr lang="fa-IR" dirty="0" err="1"/>
              <a:t>شکل‌گیری</a:t>
            </a:r>
            <a:r>
              <a:rPr lang="fa-IR" dirty="0"/>
              <a:t> شکاف شد؟</a:t>
            </a:r>
          </a:p>
          <a:p>
            <a:r>
              <a:rPr lang="fa-IR" dirty="0"/>
              <a:t>آیا انسان به سمت رشد پیش </a:t>
            </a:r>
            <a:r>
              <a:rPr lang="fa-IR" dirty="0" err="1"/>
              <a:t>می‌رود</a:t>
            </a:r>
            <a:r>
              <a:rPr lang="fa-IR" dirty="0"/>
              <a:t> یا اضمحلال؟</a:t>
            </a:r>
          </a:p>
          <a:p>
            <a:r>
              <a:rPr lang="fa-IR" dirty="0"/>
              <a:t>دین چگونه مانع یا محرک رشد </a:t>
            </a:r>
            <a:r>
              <a:rPr lang="fa-IR" dirty="0" err="1"/>
              <a:t>می‌شود</a:t>
            </a:r>
            <a:r>
              <a:rPr lang="fa-IR" dirty="0"/>
              <a:t>؟</a:t>
            </a:r>
          </a:p>
          <a:p>
            <a:r>
              <a:rPr lang="fa-IR" dirty="0"/>
              <a:t>....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2661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0A909-DEC2-CF39-94A2-579186D2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1347450" cy="3614616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dirty="0"/>
              <a:t>آیا از همان زمان برای ما ایرانیان مساله بوده است؟</a:t>
            </a:r>
            <a:br>
              <a:rPr lang="fa-IR" dirty="0"/>
            </a:br>
            <a:br>
              <a:rPr lang="fa-IR" dirty="0"/>
            </a:br>
            <a:r>
              <a:rPr lang="fa-IR" dirty="0"/>
              <a:t>ما بیشتر از کدام سو </a:t>
            </a:r>
            <a:r>
              <a:rPr lang="fa-IR" dirty="0" err="1"/>
              <a:t>نگریسته‌ایم</a:t>
            </a:r>
            <a:r>
              <a:rPr lang="fa-IR" dirty="0"/>
              <a:t>؟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7054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C1073-AFBE-5961-D996-7B0C9CE01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3" y="585362"/>
            <a:ext cx="2577883" cy="313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1781B-25C1-8C65-416C-EDEA18D21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82" y="585361"/>
            <a:ext cx="2363606" cy="31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547D92-6D71-585C-C7C7-750BD672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157" y="585360"/>
            <a:ext cx="2577883" cy="3138175"/>
          </a:xfrm>
          <a:solidFill>
            <a:srgbClr val="63C2CD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«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ژاوبر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» (</a:t>
            </a:r>
            <a:r>
              <a:rPr lang="en-US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</a:rPr>
              <a:t>Jaubert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) دیپلمات، خاورشناس، مترجم،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سیاست‌مدار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و جهانگرد فرانسوی </a:t>
            </a:r>
          </a:p>
          <a:p>
            <a:pPr marL="0" indent="0">
              <a:buNone/>
            </a:pPr>
            <a:endParaRPr lang="fa-IR" sz="1800" dirty="0">
              <a:effectLst/>
              <a:ea typeface="Calibri" panose="020F0502020204030204" pitchFamily="34" charset="0"/>
              <a:cs typeface="X Yekan" panose="02000400000000000000" pitchFamily="2" charset="-78"/>
            </a:endParaRPr>
          </a:p>
          <a:p>
            <a:pPr marL="0" indent="0">
              <a:buNone/>
            </a:pP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نماینده‌ی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ناپلئون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بناپارت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در ایران </a:t>
            </a:r>
          </a:p>
          <a:p>
            <a:pPr marL="0" indent="0"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کتاب «مسافرت به ارمنستان و ایران»</a:t>
            </a:r>
            <a:endParaRPr lang="en-DE" sz="36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A4F798-E1B0-95B1-D1E5-3AF13ACFA8E2}"/>
              </a:ext>
            </a:extLst>
          </p:cNvPr>
          <p:cNvSpPr txBox="1">
            <a:spLocks/>
          </p:cNvSpPr>
          <p:nvPr/>
        </p:nvSpPr>
        <p:spPr>
          <a:xfrm>
            <a:off x="3188238" y="585360"/>
            <a:ext cx="2577883" cy="3138175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عباس‌میرزا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، ولیعهد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فتحعلی‌شاه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مرگ زودهنگام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مدتی طولانی ولیعهد و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نایب‌السلطنه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و والی آذربایجان و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قدرتمندترین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فرد ایران آن روز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هم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فرمانده‌ی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جنگ‌های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ایران-روس بود و هم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مسوول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مذاکرات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آن‌ها</a:t>
            </a:r>
            <a:endParaRPr lang="en-DE" sz="36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5C951C-CD0D-9CF5-A7DE-B1066F51D36E}"/>
              </a:ext>
            </a:extLst>
          </p:cNvPr>
          <p:cNvSpPr txBox="1">
            <a:spLocks/>
          </p:cNvSpPr>
          <p:nvPr/>
        </p:nvSpPr>
        <p:spPr>
          <a:xfrm>
            <a:off x="0" y="4001822"/>
            <a:ext cx="11042248" cy="2723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«این </a:t>
            </a:r>
            <a:r>
              <a:rPr lang="fa-IR" sz="1800" b="1" u="sng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قدرتی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که به شما [غربیان و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اروپاییان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] دست بالا را داده است، چیست؟</a:t>
            </a:r>
            <a:r>
              <a:rPr lang="fa-IR" sz="1800" dirty="0"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دلیل </a:t>
            </a:r>
            <a:r>
              <a:rPr lang="fa-IR" sz="1800" b="1" u="sng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عقب‌ماندگی</a:t>
            </a:r>
            <a:r>
              <a:rPr lang="fa-IR" sz="1800" b="1" u="sng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ما و پیشرفت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شما [غربیان و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اروپاییان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] چیست؟»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«چگونه ایرانیان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می‌توانند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هم‌سطح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اروپاییان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شوند؟ مگر ما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نمی‌توانیم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پرتاب توپ و کار با نیزه و سایر فنون و ابزارهایی که برای پیروزی لازم است را </a:t>
            </a:r>
            <a:r>
              <a:rPr lang="fa-IR" sz="18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بیاموزیم</a:t>
            </a:r>
            <a:r>
              <a:rPr lang="fa-IR" sz="18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؟» </a:t>
            </a:r>
          </a:p>
          <a:p>
            <a:pPr algn="just">
              <a:lnSpc>
                <a:spcPct val="150000"/>
              </a:lnSpc>
            </a:pP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« شما [غربیان و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اروپاییان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] در فنون جنگیدن، فتح کردن و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به‌کارگیری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قوای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عقلیه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متبحرید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، حال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آن‌که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ما در جهل و آشوب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غوطه‌وریم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 و به ندرت آینده را در نظر </a:t>
            </a:r>
            <a:r>
              <a:rPr lang="fa-IR" sz="1800" dirty="0" err="1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می‌گیریم</a:t>
            </a:r>
            <a:r>
              <a:rPr lang="fa-IR" sz="1800" dirty="0">
                <a:effectLst/>
                <a:latin typeface="X Yekan" panose="02000400000000000000" pitchFamily="2" charset="-78"/>
                <a:ea typeface="Calibri" panose="020F0502020204030204" pitchFamily="34" charset="0"/>
                <a:cs typeface="X Yekan" panose="02000400000000000000" pitchFamily="2" charset="-78"/>
              </a:rPr>
              <a:t>»</a:t>
            </a:r>
            <a:endParaRPr lang="en-DE" sz="1800" dirty="0">
              <a:effectLst/>
              <a:latin typeface="X Yekan" panose="02000400000000000000" pitchFamily="2" charset="-78"/>
              <a:ea typeface="Calibri" panose="020F0502020204030204" pitchFamily="34" charset="0"/>
              <a:cs typeface="X Yekan" panose="02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44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A9E3-A302-D594-A081-8092911C9DC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DE"/>
          </a:p>
        </p:txBody>
      </p:sp>
      <p:pic>
        <p:nvPicPr>
          <p:cNvPr id="6146" name="Picture 2" descr="What is Human Development Index(HDI) | Csslord">
            <a:extLst>
              <a:ext uri="{FF2B5EF4-FFF2-40B4-BE49-F238E27FC236}">
                <a16:creationId xmlns:a16="http://schemas.microsoft.com/office/drawing/2014/main" id="{3747CC52-E232-F881-6875-CF84818C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10829924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7066D8-3316-6496-45EE-E4AED90274A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80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endParaRPr lang="en-DE" sz="1800" dirty="0">
              <a:effectLst/>
              <a:latin typeface="X Yekan" panose="02000400000000000000" pitchFamily="2" charset="-78"/>
              <a:ea typeface="Calibri" panose="020F0502020204030204" pitchFamily="34" charset="0"/>
              <a:cs typeface="X Yekan" panose="020004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D980DD-B699-B2CE-1735-84F9ED23130A}"/>
              </a:ext>
            </a:extLst>
          </p:cNvPr>
          <p:cNvSpPr txBox="1">
            <a:spLocks/>
          </p:cNvSpPr>
          <p:nvPr/>
        </p:nvSpPr>
        <p:spPr>
          <a:xfrm>
            <a:off x="9758363" y="4357688"/>
            <a:ext cx="2433637" cy="250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endParaRPr lang="en-DE" sz="1800" dirty="0">
              <a:effectLst/>
              <a:latin typeface="X Yekan" panose="02000400000000000000" pitchFamily="2" charset="-78"/>
              <a:ea typeface="Calibri" panose="020F0502020204030204" pitchFamily="34" charset="0"/>
              <a:cs typeface="X Yekan" panose="02000400000000000000" pitchFamily="2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48F4D0-4047-80F4-176F-B2F8CD0A5E87}"/>
              </a:ext>
            </a:extLst>
          </p:cNvPr>
          <p:cNvSpPr txBox="1">
            <a:spLocks/>
          </p:cNvSpPr>
          <p:nvPr/>
        </p:nvSpPr>
        <p:spPr>
          <a:xfrm>
            <a:off x="10129843" y="2751138"/>
            <a:ext cx="2059779" cy="250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endParaRPr lang="en-DE" sz="1800" dirty="0">
              <a:effectLst/>
              <a:latin typeface="X Yekan" panose="02000400000000000000" pitchFamily="2" charset="-78"/>
              <a:ea typeface="Calibri" panose="020F0502020204030204" pitchFamily="34" charset="0"/>
              <a:cs typeface="X Yekan" panose="02000400000000000000" pitchFamily="2" charset="-7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67F2E4-ECFB-3E2B-95D1-2256C3D8148A}"/>
              </a:ext>
            </a:extLst>
          </p:cNvPr>
          <p:cNvSpPr txBox="1">
            <a:spLocks/>
          </p:cNvSpPr>
          <p:nvPr/>
        </p:nvSpPr>
        <p:spPr>
          <a:xfrm>
            <a:off x="164705" y="2385217"/>
            <a:ext cx="4055525" cy="928687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مسیر خطی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b="1" dirty="0" err="1">
                <a:cs typeface="X Yekan" panose="02000400000000000000" pitchFamily="2" charset="-78"/>
              </a:rPr>
              <a:t>گام‌های</a:t>
            </a:r>
            <a:r>
              <a:rPr lang="fa-IR" sz="2400" b="1" dirty="0">
                <a:cs typeface="X Yekan" panose="02000400000000000000" pitchFamily="2" charset="-78"/>
              </a:rPr>
              <a:t> مشخص و در پس هم</a:t>
            </a:r>
            <a:endParaRPr lang="en-DE" sz="44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81470C-1B7D-F64F-5A97-6B7E002B1199}"/>
              </a:ext>
            </a:extLst>
          </p:cNvPr>
          <p:cNvSpPr txBox="1">
            <a:spLocks/>
          </p:cNvSpPr>
          <p:nvPr/>
        </p:nvSpPr>
        <p:spPr>
          <a:xfrm>
            <a:off x="1446631" y="322771"/>
            <a:ext cx="4376737" cy="1457866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b="1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زنجیره‌ای</a:t>
            </a:r>
            <a:r>
              <a:rPr lang="fa-IR" sz="2400" b="1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علی و </a:t>
            </a:r>
            <a:r>
              <a:rPr lang="fa-IR" sz="2400" b="1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ساده‌انگارانه</a:t>
            </a:r>
            <a:r>
              <a:rPr lang="fa-IR" sz="2400" b="1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</a:t>
            </a:r>
            <a:r>
              <a:rPr lang="fa-IR" sz="24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میان نوسازی فرهنگی، توسعه اقتصادی و دموکراسی وجود دارد (</a:t>
            </a:r>
            <a:r>
              <a:rPr lang="fa-IR" sz="24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راندال</a:t>
            </a:r>
            <a:r>
              <a:rPr lang="fa-IR" sz="24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 و </a:t>
            </a:r>
            <a:r>
              <a:rPr lang="fa-IR" sz="2400" dirty="0" err="1">
                <a:ea typeface="Calibri" panose="020F0502020204030204" pitchFamily="34" charset="0"/>
                <a:cs typeface="X Yekan" panose="02000400000000000000" pitchFamily="2" charset="-78"/>
              </a:rPr>
              <a:t>ت</a:t>
            </a:r>
            <a:r>
              <a:rPr lang="fa-IR" sz="2400" dirty="0" err="1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ئوبالد</a:t>
            </a:r>
            <a:r>
              <a:rPr lang="fa-IR" sz="24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)</a:t>
            </a:r>
            <a:endParaRPr lang="en-DE" sz="44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279CE9-7B41-2DDD-6DDC-67144912FC8B}"/>
              </a:ext>
            </a:extLst>
          </p:cNvPr>
          <p:cNvSpPr txBox="1">
            <a:spLocks/>
          </p:cNvSpPr>
          <p:nvPr/>
        </p:nvSpPr>
        <p:spPr>
          <a:xfrm>
            <a:off x="6043613" y="1780637"/>
            <a:ext cx="4376737" cy="928687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امری  برآمده از فناوری و اقتصاد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b="1" dirty="0">
                <a:cs typeface="X Yekan" panose="02000400000000000000" pitchFamily="2" charset="-78"/>
              </a:rPr>
              <a:t>نادیده گرفتن </a:t>
            </a:r>
            <a:r>
              <a:rPr lang="fa-IR" sz="2400" b="1" dirty="0" err="1">
                <a:cs typeface="X Yekan" panose="02000400000000000000" pitchFamily="2" charset="-78"/>
              </a:rPr>
              <a:t>زمینه‌های</a:t>
            </a:r>
            <a:r>
              <a:rPr lang="fa-IR" sz="2400" b="1" dirty="0">
                <a:cs typeface="X Yekan" panose="02000400000000000000" pitchFamily="2" charset="-78"/>
              </a:rPr>
              <a:t> اجتماعی و فرهنگی</a:t>
            </a:r>
            <a:endParaRPr lang="en-DE" sz="44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EC9075-F0C0-544D-A2C9-F793C12CAA24}"/>
              </a:ext>
            </a:extLst>
          </p:cNvPr>
          <p:cNvSpPr txBox="1">
            <a:spLocks/>
          </p:cNvSpPr>
          <p:nvPr/>
        </p:nvSpPr>
        <p:spPr>
          <a:xfrm>
            <a:off x="7134225" y="684211"/>
            <a:ext cx="4376737" cy="928687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dirty="0">
                <a:effectLst/>
                <a:ea typeface="Calibri" panose="020F0502020204030204" pitchFamily="34" charset="0"/>
                <a:cs typeface="X Yekan" panose="02000400000000000000" pitchFamily="2" charset="-78"/>
              </a:rPr>
              <a:t>امری وابسته به درون و داخلی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b="1" dirty="0">
                <a:cs typeface="X Yekan" panose="02000400000000000000" pitchFamily="2" charset="-78"/>
              </a:rPr>
              <a:t>نادیده گرفتن روابط خارجی</a:t>
            </a:r>
            <a:endParaRPr lang="en-DE" sz="4400" b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115DDD9-EFCD-A904-C8B3-ADC0E0CA70FB}"/>
              </a:ext>
            </a:extLst>
          </p:cNvPr>
          <p:cNvSpPr/>
          <p:nvPr/>
        </p:nvSpPr>
        <p:spPr>
          <a:xfrm>
            <a:off x="8313260" y="4129247"/>
            <a:ext cx="3576577" cy="2565240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نخستین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نظریه‌ها</a:t>
            </a:r>
            <a:endParaRPr lang="fa-IR" sz="2400" b="1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 به </a:t>
            </a:r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مدرنیزاسیون</a:t>
            </a:r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(وجه </a:t>
            </a:r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سخت‌افزارانه</a:t>
            </a:r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و قابل مشاهده)</a:t>
            </a:r>
          </a:p>
          <a:p>
            <a:pPr marL="0" algn="ctr" defTabSz="914400" rtl="1" eaLnBrk="1" latinLnBrk="0" hangingPunct="1"/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نادیده گرفتن </a:t>
            </a:r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تمایزها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08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5095"/>
            <a:ext cx="11360150" cy="1427001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۱.نظریه نوسازی (مدرنیزاسیون)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311121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stow's model and India's development - Case study - emerging and  developing country - India - OCR - GCSE Geography Revision - OCR - BBC  Bitesize">
            <a:extLst>
              <a:ext uri="{FF2B5EF4-FFF2-40B4-BE49-F238E27FC236}">
                <a16:creationId xmlns:a16="http://schemas.microsoft.com/office/drawing/2014/main" id="{F6913D50-BC2B-851F-C559-C9304370E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655" y="365125"/>
            <a:ext cx="6043272" cy="60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9C53A-7518-4016-771F-D627423E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2" y="165511"/>
            <a:ext cx="5776913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3600" dirty="0"/>
              <a:t>Rostow's stages of growth</a:t>
            </a:r>
            <a:endParaRPr lang="en-DE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3C8F1D-EBB1-A748-B736-ED678B23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414" y="1797794"/>
            <a:ext cx="5166308" cy="457084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a-IR" b="1" dirty="0">
                <a:cs typeface="X Yekan" panose="02000400000000000000" pitchFamily="2" charset="-78"/>
              </a:rPr>
              <a:t>توسعه ترکیبی از رشد اقتصادی با رشد اجتماعی و سیاسی است.</a:t>
            </a:r>
          </a:p>
          <a:p>
            <a:pPr marL="0" indent="0">
              <a:buNone/>
            </a:pPr>
            <a:endParaRPr lang="fa-IR" b="1" dirty="0">
              <a:cs typeface="X Yekan" panose="02000400000000000000" pitchFamily="2" charset="-78"/>
            </a:endParaRPr>
          </a:p>
          <a:p>
            <a:pPr marL="0" indent="0">
              <a:buNone/>
            </a:pPr>
            <a:r>
              <a:rPr lang="fa-IR" b="1" dirty="0">
                <a:cs typeface="X Yekan" panose="02000400000000000000" pitchFamily="2" charset="-78"/>
              </a:rPr>
              <a:t>یک مسیر خطی برای توسعه وجود دارد. مراحلی که جوامع طی </a:t>
            </a:r>
            <a:r>
              <a:rPr lang="fa-IR" b="1" dirty="0" err="1">
                <a:cs typeface="X Yekan" panose="02000400000000000000" pitchFamily="2" charset="-78"/>
              </a:rPr>
              <a:t>می‌کنند</a:t>
            </a:r>
            <a:r>
              <a:rPr lang="fa-IR" b="1" dirty="0">
                <a:cs typeface="X Yekan" panose="02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b="1" dirty="0">
              <a:cs typeface="X Yekan" panose="02000400000000000000" pitchFamily="2" charset="-78"/>
            </a:endParaRPr>
          </a:p>
          <a:p>
            <a:pPr marL="0" indent="0">
              <a:buNone/>
            </a:pPr>
            <a:r>
              <a:rPr lang="fa-IR" b="1" dirty="0" err="1">
                <a:cs typeface="X Yekan" panose="02000400000000000000" pitchFamily="2" charset="-78"/>
              </a:rPr>
              <a:t>زنجیره‌ای</a:t>
            </a:r>
            <a:r>
              <a:rPr lang="fa-IR" b="1" dirty="0">
                <a:cs typeface="X Yekan" panose="02000400000000000000" pitchFamily="2" charset="-78"/>
              </a:rPr>
              <a:t> علی میان رشد اقتصادی با رشد اجتماعی-سیاسی برقرار است.</a:t>
            </a:r>
            <a:endParaRPr lang="en-DE" sz="48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B3FE942-3897-4869-AEFD-CE489F522EA4}"/>
              </a:ext>
            </a:extLst>
          </p:cNvPr>
          <p:cNvSpPr/>
          <p:nvPr/>
        </p:nvSpPr>
        <p:spPr>
          <a:xfrm>
            <a:off x="2129742" y="3047035"/>
            <a:ext cx="2812648" cy="9462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25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716-FC32-C8C1-0DF7-2DAE6BA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۱-جوامع سنتی 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32D0-9C69-021D-B43D-02FEFC47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45544"/>
            <a:ext cx="10515600" cy="43513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fa-IR" b="1" dirty="0"/>
              <a:t>مبتنی بر جامعه </a:t>
            </a:r>
            <a:r>
              <a:rPr lang="fa-IR" b="1" dirty="0" err="1"/>
              <a:t>فئودالی</a:t>
            </a:r>
            <a:endParaRPr lang="fa-IR" dirty="0"/>
          </a:p>
          <a:p>
            <a:r>
              <a:rPr lang="fa-IR" dirty="0"/>
              <a:t>اقتصاد کشاورزی و کشاورزی </a:t>
            </a:r>
            <a:r>
              <a:rPr lang="fa-IR" dirty="0" err="1"/>
              <a:t>معیشتی</a:t>
            </a:r>
            <a:endParaRPr lang="fa-IR" dirty="0"/>
          </a:p>
          <a:p>
            <a:r>
              <a:rPr lang="fa-IR" dirty="0"/>
              <a:t>ساختار اجتماعی </a:t>
            </a:r>
            <a:r>
              <a:rPr lang="fa-IR" dirty="0" err="1"/>
              <a:t>سلسله‌مراتبی</a:t>
            </a:r>
            <a:r>
              <a:rPr lang="fa-IR" dirty="0"/>
              <a:t> (فئودال و سرو)</a:t>
            </a:r>
          </a:p>
          <a:p>
            <a:r>
              <a:rPr lang="fa-IR" dirty="0"/>
              <a:t>اهمیت بالای زمین (منبع تولید) و فقدان اهمیت فناوری</a:t>
            </a:r>
          </a:p>
          <a:p>
            <a:r>
              <a:rPr lang="fa-IR" dirty="0"/>
              <a:t>نگاه </a:t>
            </a:r>
            <a:r>
              <a:rPr lang="fa-IR" dirty="0" err="1"/>
              <a:t>جبرگرایانه</a:t>
            </a:r>
            <a:r>
              <a:rPr lang="fa-IR" dirty="0"/>
              <a:t> و قدرت روحانیون مذهبی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FC175A-5F40-E298-CE79-32AAEEE6E6F3}"/>
              </a:ext>
            </a:extLst>
          </p:cNvPr>
          <p:cNvSpPr/>
          <p:nvPr/>
        </p:nvSpPr>
        <p:spPr>
          <a:xfrm>
            <a:off x="361452" y="4259484"/>
            <a:ext cx="5819429" cy="2492254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اولین چالش ناکارآمدی این مدل برای ایران:</a:t>
            </a:r>
          </a:p>
          <a:p>
            <a:pPr marL="0" algn="ctr" defTabSz="914400" rtl="1" eaLnBrk="1" latinLnBrk="0" hangingPunct="1"/>
            <a:endParaRPr lang="fa-IR" sz="2400" b="1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نظام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فئودالی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قابل تطبیق بر ایران نیست!</a:t>
            </a:r>
          </a:p>
          <a:p>
            <a:pPr marL="0" algn="ctr" defTabSz="914400" rtl="1" eaLnBrk="1" latinLnBrk="0" hangingPunct="1"/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خرده مالکی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ریشه‌ای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عمیق در ایران دارد.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خان‌ها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معادل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فئودال‌ها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نبودند.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ناظم‌ها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و سایر انواع بازیگران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803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716-FC32-C8C1-0DF7-2DAE6BA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۲-گذار به خیزش (آمادگی برای توسعه)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32D0-9C69-021D-B43D-02FEFC47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45544"/>
            <a:ext cx="10515600" cy="43513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fa-IR" dirty="0" err="1"/>
              <a:t>شکل‌گیری</a:t>
            </a:r>
            <a:r>
              <a:rPr lang="fa-IR" dirty="0"/>
              <a:t> علم مدرن و نهادهای آن (مدارس جدید)</a:t>
            </a:r>
          </a:p>
          <a:p>
            <a:r>
              <a:rPr lang="fa-IR" dirty="0"/>
              <a:t>گذار از </a:t>
            </a:r>
            <a:r>
              <a:rPr lang="fa-IR" dirty="0" err="1"/>
              <a:t>خوداتکایی</a:t>
            </a:r>
            <a:r>
              <a:rPr lang="fa-IR" dirty="0"/>
              <a:t> به سمت ارتباطات </a:t>
            </a:r>
            <a:r>
              <a:rPr lang="fa-IR" dirty="0" err="1"/>
              <a:t>فرامحلی</a:t>
            </a:r>
            <a:r>
              <a:rPr lang="fa-IR" dirty="0"/>
              <a:t> (سیستم </a:t>
            </a:r>
            <a:r>
              <a:rPr lang="fa-IR" dirty="0" err="1"/>
              <a:t>حمل‌ونقل</a:t>
            </a:r>
            <a:r>
              <a:rPr lang="fa-IR" dirty="0"/>
              <a:t>)</a:t>
            </a:r>
          </a:p>
          <a:p>
            <a:r>
              <a:rPr lang="fa-IR" dirty="0" err="1"/>
              <a:t>شکل‌گیری</a:t>
            </a:r>
            <a:r>
              <a:rPr lang="fa-IR" dirty="0"/>
              <a:t> </a:t>
            </a:r>
            <a:r>
              <a:rPr lang="fa-IR" dirty="0" err="1"/>
              <a:t>گروه‌های</a:t>
            </a:r>
            <a:r>
              <a:rPr lang="fa-IR" dirty="0"/>
              <a:t> اجتماعی خاص، تمایل به </a:t>
            </a:r>
            <a:r>
              <a:rPr lang="fa-IR" dirty="0" err="1"/>
              <a:t>سرمایه‌گذاری</a:t>
            </a:r>
            <a:r>
              <a:rPr lang="fa-IR" dirty="0"/>
              <a:t> و مصرف (طبقه متوسط)</a:t>
            </a:r>
          </a:p>
        </p:txBody>
      </p:sp>
    </p:spTree>
    <p:extLst>
      <p:ext uri="{BB962C8B-B14F-4D97-AF65-F5344CB8AC3E}">
        <p14:creationId xmlns:p14="http://schemas.microsoft.com/office/powerpoint/2010/main" val="391633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3AC472-2454-E03F-B167-E2F4FE31EF33}"/>
              </a:ext>
            </a:extLst>
          </p:cNvPr>
          <p:cNvSpPr txBox="1">
            <a:spLocks/>
          </p:cNvSpPr>
          <p:nvPr/>
        </p:nvSpPr>
        <p:spPr>
          <a:xfrm>
            <a:off x="8472668" y="1053297"/>
            <a:ext cx="3426107" cy="5231238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انواع </a:t>
            </a:r>
            <a:r>
              <a:rPr lang="fa-IR" b="1" dirty="0" err="1"/>
              <a:t>نظریه‌ها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 err="1"/>
              <a:t>مولفه‌های</a:t>
            </a:r>
            <a:r>
              <a:rPr lang="fa-IR" b="1" dirty="0"/>
              <a:t> مهم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پیوند با سایر مفاهیم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 err="1"/>
              <a:t>دسته‌بندی‌های</a:t>
            </a:r>
            <a:r>
              <a:rPr lang="fa-IR" b="1" dirty="0"/>
              <a:t> مختلف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تنوع </a:t>
            </a:r>
            <a:r>
              <a:rPr lang="fa-IR" b="1" dirty="0" err="1"/>
              <a:t>توصیفی-توصیه‌ای</a:t>
            </a:r>
            <a:endParaRPr lang="en-DE" b="1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8186AE0-3EB5-97E5-6573-A0A2625E4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948772"/>
              </p:ext>
            </p:extLst>
          </p:nvPr>
        </p:nvGraphicFramePr>
        <p:xfrm>
          <a:off x="486137" y="319406"/>
          <a:ext cx="7685590" cy="63294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29809">
                  <a:extLst>
                    <a:ext uri="{9D8B030D-6E8A-4147-A177-3AD203B41FA5}">
                      <a16:colId xmlns:a16="http://schemas.microsoft.com/office/drawing/2014/main" val="4106167922"/>
                    </a:ext>
                  </a:extLst>
                </a:gridCol>
                <a:gridCol w="2720327">
                  <a:extLst>
                    <a:ext uri="{9D8B030D-6E8A-4147-A177-3AD203B41FA5}">
                      <a16:colId xmlns:a16="http://schemas.microsoft.com/office/drawing/2014/main" val="2119137963"/>
                    </a:ext>
                  </a:extLst>
                </a:gridCol>
                <a:gridCol w="2535454">
                  <a:extLst>
                    <a:ext uri="{9D8B030D-6E8A-4147-A177-3AD203B41FA5}">
                      <a16:colId xmlns:a16="http://schemas.microsoft.com/office/drawing/2014/main" val="3086282917"/>
                    </a:ext>
                  </a:extLst>
                </a:gridCol>
              </a:tblGrid>
              <a:tr h="3285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دسته‌بندی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مولفه کلیدی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895406939"/>
                  </a:ext>
                </a:extLst>
              </a:tr>
              <a:tr h="64576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الگوبرداری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مدرنیزاسیون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فناوری</a:t>
                      </a:r>
                      <a:b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515776746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نئولیبرال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1164721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خوب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26376189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نظامی‌گری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قدرت نظامی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02615385"/>
                  </a:ext>
                </a:extLst>
              </a:tr>
              <a:tr h="32850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توانمندسازی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دولت توانمند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2934731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78652526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شایسته‌سالاری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74475558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نظم‌های دسترسی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808332316"/>
                  </a:ext>
                </a:extLst>
              </a:tr>
              <a:tr h="374480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سوسیالیسم</a:t>
                      </a:r>
                      <a:endParaRPr lang="fa-IR" sz="16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(</a:t>
                      </a:r>
                      <a:r>
                        <a:rPr lang="fa-IR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چپ‌گرایانه</a:t>
                      </a:r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)</a:t>
                      </a: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مارکسیسم-استالینیسم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اقتصادی-سیاسی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087020184"/>
                  </a:ext>
                </a:extLst>
              </a:tr>
              <a:tr h="37448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مارکسیسم-مائوئیسم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فرهنگی-سیاسی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34192140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ساختارگرایی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b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92018432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پسااستعماری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سیاسی: رابطه استعماری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953757026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متوازن‌سازی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پایدار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محیط زیست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046734828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دالان باریک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اجتماعی</a:t>
                      </a:r>
                    </a:p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</a:t>
                      </a: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584331007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برون‌گرایی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وابستگی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4830444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توازن مثبت و منفی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12270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1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8E0796-E5D0-E8E1-6C2D-D99D43C4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206186"/>
            <a:ext cx="10515600" cy="350358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«تمام راز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مملکت‌داری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همین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یک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فقره است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که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باید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در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مملکت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تولید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ثروت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نمود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»</a:t>
            </a:r>
            <a:endParaRPr lang="en-DE" sz="18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«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تکلیف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دستگاه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دولت ... در هر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مملکتی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که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باشد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محافظت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جان و مال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اهالی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آن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مملکت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است؛ به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عبارت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اخری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: حفظ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امنیت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». او «حفظ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امنیت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» را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پیش‌نیاز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«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تولید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ثروت»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معرفی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می‌کند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.</a:t>
            </a:r>
            <a:endParaRPr lang="en-DE" sz="18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algn="just" rtl="1">
              <a:lnSpc>
                <a:spcPct val="130000"/>
              </a:lnSpc>
            </a:pP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اما در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نهایت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و بنا به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شرایط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آن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دوره‌ی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زمانی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، حفظ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امنیت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را بر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پایه‌ی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این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دو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ابرپروژه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ملی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امکان‌پذیر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8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می‌داند</a:t>
            </a:r>
            <a:r>
              <a:rPr lang="ar-SA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:</a:t>
            </a:r>
            <a:endParaRPr lang="fa-IR" sz="1800" dirty="0">
              <a:ea typeface="Calibri" panose="020F0502020204030204" pitchFamily="34" charset="0"/>
            </a:endParaRPr>
          </a:p>
          <a:p>
            <a:pPr lvl="1" algn="just">
              <a:lnSpc>
                <a:spcPct val="130000"/>
              </a:lnSpc>
            </a:pPr>
            <a:r>
              <a:rPr lang="ar-SA" sz="14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آموزش</a:t>
            </a:r>
            <a:r>
              <a:rPr lang="ar-SA" sz="14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4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عمومی</a:t>
            </a:r>
            <a:endParaRPr lang="en-DE" sz="14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lvl="1" algn="just">
              <a:lnSpc>
                <a:spcPct val="130000"/>
              </a:lnSpc>
            </a:pPr>
            <a:r>
              <a:rPr lang="ar-SA" sz="14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زیرساخت</a:t>
            </a:r>
            <a:r>
              <a:rPr lang="ar-SA" sz="14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ar-SA" sz="14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حمل‌ونقل</a:t>
            </a:r>
            <a:endParaRPr lang="ar-SA" sz="14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algn="just">
              <a:lnSpc>
                <a:spcPct val="130000"/>
              </a:lnSpc>
            </a:pPr>
            <a:endParaRPr lang="en-DE" sz="18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</p:txBody>
      </p:sp>
      <p:pic>
        <p:nvPicPr>
          <p:cNvPr id="9222" name="Picture 6" descr="ریسمان‌بافی که وزیر شد‌">
            <a:extLst>
              <a:ext uri="{FF2B5EF4-FFF2-40B4-BE49-F238E27FC236}">
                <a16:creationId xmlns:a16="http://schemas.microsoft.com/office/drawing/2014/main" id="{17DC8F21-93DC-E4C8-D5BC-B527CA1BB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07" y="148230"/>
            <a:ext cx="2282775" cy="27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821B780-592E-F903-CE1E-6F4063CC2A12}"/>
              </a:ext>
            </a:extLst>
          </p:cNvPr>
          <p:cNvSpPr/>
          <p:nvPr/>
        </p:nvSpPr>
        <p:spPr>
          <a:xfrm>
            <a:off x="3159889" y="575764"/>
            <a:ext cx="6250330" cy="1855647"/>
          </a:xfrm>
          <a:prstGeom prst="roundRect">
            <a:avLst/>
          </a:prstGeom>
          <a:solidFill>
            <a:srgbClr val="63C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«راه نجات» نخستین کتاب نظریه توسعه</a:t>
            </a:r>
          </a:p>
          <a:p>
            <a:pPr marL="0" algn="ctr" defTabSz="914400" rtl="1" eaLnBrk="1" latinLnBrk="0" hangingPunct="1"/>
            <a:endParaRPr lang="fa-IR" sz="2400" b="1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تا پیش از آن یا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شکایت‌نامه</a:t>
            </a:r>
            <a:r>
              <a:rPr lang="fa-IR" sz="2400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بوده یا </a:t>
            </a:r>
            <a:r>
              <a:rPr lang="fa-IR" sz="2400" b="1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آرزونامه</a:t>
            </a:r>
            <a:endParaRPr lang="fa-IR" sz="2400" b="1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15178-3C4A-0424-9911-6245081A8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9" y="254643"/>
            <a:ext cx="2281546" cy="33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1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716-FC32-C8C1-0DF7-2DAE6BA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۳-خیزش (توسعه)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32D0-9C69-021D-B43D-02FEFC47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45544"/>
            <a:ext cx="10515600" cy="43513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fa-IR" dirty="0"/>
              <a:t>سهم </a:t>
            </a:r>
            <a:r>
              <a:rPr lang="fa-IR" dirty="0" err="1"/>
              <a:t>سرمایه‌گذاری</a:t>
            </a:r>
            <a:r>
              <a:rPr lang="fa-IR" dirty="0"/>
              <a:t> از درآمد ملی بیش از ۱۰٪</a:t>
            </a:r>
          </a:p>
          <a:p>
            <a:r>
              <a:rPr lang="fa-IR" dirty="0"/>
              <a:t>بالاتر رفتن تولید سرانه از رشد جمعیت</a:t>
            </a:r>
          </a:p>
          <a:p>
            <a:r>
              <a:rPr lang="fa-IR" dirty="0"/>
              <a:t>تغییر نهادهای سیاسی و اجتماعی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644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716-FC32-C8C1-0DF7-2DAE6BA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۴-پیش به سمت بلوغ (تثبیت توسعه)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32D0-9C69-021D-B43D-02FEFC47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45544"/>
            <a:ext cx="10515600" cy="43513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fa-IR" dirty="0"/>
              <a:t>اشاعه فناوری و تولید فناوری</a:t>
            </a:r>
          </a:p>
          <a:p>
            <a:r>
              <a:rPr lang="fa-IR" dirty="0"/>
              <a:t>مصرف انبوه</a:t>
            </a:r>
          </a:p>
          <a:p>
            <a:r>
              <a:rPr lang="fa-IR" dirty="0" err="1"/>
              <a:t>سرمایه‌گذاری</a:t>
            </a:r>
            <a:r>
              <a:rPr lang="fa-IR" dirty="0"/>
              <a:t> بالا (بین ۱۰ تا ۲۰٪ درآمد ملی)</a:t>
            </a:r>
          </a:p>
          <a:p>
            <a:r>
              <a:rPr lang="fa-IR" dirty="0"/>
              <a:t>توسعه سرمایه انسانی (تعداد کافی انسان توانمند)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3872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716-FC32-C8C1-0DF7-2DAE6BA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۵-بلوغ (توسعه زاینده)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32D0-9C69-021D-B43D-02FEFC47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45544"/>
            <a:ext cx="10515600" cy="43513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fa-IR" dirty="0" err="1"/>
              <a:t>شکل‌گیری</a:t>
            </a:r>
            <a:r>
              <a:rPr lang="fa-IR" dirty="0"/>
              <a:t> قدرت</a:t>
            </a:r>
          </a:p>
          <a:p>
            <a:r>
              <a:rPr lang="fa-IR" dirty="0"/>
              <a:t>بالارفتن قدرت تولیدی و بروز آن</a:t>
            </a:r>
          </a:p>
          <a:p>
            <a:r>
              <a:rPr lang="fa-IR" dirty="0" err="1"/>
              <a:t>سه‌گانه</a:t>
            </a:r>
            <a:r>
              <a:rPr lang="fa-IR" dirty="0"/>
              <a:t> توسعه:</a:t>
            </a:r>
          </a:p>
          <a:p>
            <a:pPr lvl="1"/>
            <a:r>
              <a:rPr lang="fa-IR" b="1" dirty="0"/>
              <a:t>مصرف بالا (آمریکا)</a:t>
            </a:r>
          </a:p>
          <a:p>
            <a:pPr lvl="1"/>
            <a:r>
              <a:rPr lang="fa-IR" b="1" dirty="0"/>
              <a:t>دولت رفاه (اروپای غربی و اسکاندیناوی)</a:t>
            </a:r>
          </a:p>
          <a:p>
            <a:pPr lvl="1"/>
            <a:r>
              <a:rPr lang="fa-IR" b="1" dirty="0"/>
              <a:t>قدرت و نفوذ جهانی (شوروی)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9383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35E5-CB38-8E1C-61F0-DE37B3E1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یادآوری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16BA5-B1A6-B5D0-F1FB-DAC461844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fa-IR" dirty="0"/>
              <a:t>برای توسعه </a:t>
            </a:r>
            <a:r>
              <a:rPr lang="en-US" dirty="0"/>
              <a:t>ICT</a:t>
            </a:r>
            <a:r>
              <a:rPr lang="fa-IR" dirty="0"/>
              <a:t> یا </a:t>
            </a:r>
            <a:r>
              <a:rPr lang="en-US" dirty="0"/>
              <a:t>AI</a:t>
            </a:r>
            <a:r>
              <a:rPr lang="fa-IR" dirty="0"/>
              <a:t> یا خودرو در ایران امروز، این دیدگاه چه </a:t>
            </a:r>
            <a:r>
              <a:rPr lang="fa-IR" dirty="0" err="1"/>
              <a:t>توصیه‌ای</a:t>
            </a:r>
            <a:r>
              <a:rPr lang="fa-IR" dirty="0"/>
              <a:t> برای شما </a:t>
            </a:r>
            <a:r>
              <a:rPr lang="fa-IR" dirty="0" err="1"/>
              <a:t>می‌سازد</a:t>
            </a:r>
            <a:r>
              <a:rPr lang="fa-IR" dirty="0"/>
              <a:t>؟</a:t>
            </a:r>
          </a:p>
          <a:p>
            <a:r>
              <a:rPr lang="fa-IR" dirty="0"/>
              <a:t>چه </a:t>
            </a:r>
            <a:r>
              <a:rPr lang="fa-IR" dirty="0" err="1"/>
              <a:t>راه‌هایی</a:t>
            </a:r>
            <a:r>
              <a:rPr lang="fa-IR" dirty="0"/>
              <a:t> را نباید رفت؟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1584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D3491-734E-C535-142E-35713E38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321575"/>
            <a:ext cx="6690360" cy="28159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FC3B93-CD1B-6B34-8090-3CEAF973CB1E}"/>
              </a:ext>
            </a:extLst>
          </p:cNvPr>
          <p:cNvSpPr txBox="1">
            <a:spLocks/>
          </p:cNvSpPr>
          <p:nvPr/>
        </p:nvSpPr>
        <p:spPr>
          <a:xfrm>
            <a:off x="1676400" y="5265507"/>
            <a:ext cx="10515600" cy="1325563"/>
          </a:xfrm>
          <a:prstGeom prst="rect">
            <a:avLst/>
          </a:prstGeom>
          <a:solidFill>
            <a:srgbClr val="63C2CD"/>
          </a:solidFill>
        </p:spPr>
        <p:txBody>
          <a:bodyPr anchor="ctr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ahel" panose="020B0603030804020204" pitchFamily="34" charset="-78"/>
                <a:ea typeface="+mj-ea"/>
                <a:cs typeface="Sahel" panose="020B0603030804020204" pitchFamily="34" charset="-78"/>
              </a:defRPr>
            </a:lvl1pPr>
          </a:lstStyle>
          <a:p>
            <a:r>
              <a:rPr lang="fa-IR" b="1" dirty="0"/>
              <a:t>از </a:t>
            </a:r>
            <a:r>
              <a:rPr lang="fa-IR" b="1" dirty="0" err="1"/>
              <a:t>پیمانکاری</a:t>
            </a:r>
            <a:r>
              <a:rPr lang="fa-IR" b="1" dirty="0"/>
              <a:t> تا تولید با برند خود</a:t>
            </a:r>
            <a:endParaRPr lang="en-D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D46D3-5A47-3F04-4A34-59F852CE5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1148071"/>
            <a:ext cx="4823460" cy="27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1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9436-C918-018A-5C40-B02C3A48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7804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ویژگی‌های</a:t>
            </a:r>
            <a:r>
              <a:rPr lang="fa-IR" b="1" dirty="0"/>
              <a:t> کلیدی نگاه مدرنیزاسیون در توسعه صنعتی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8F25-9EF2-68E9-9EC4-18CD2D0B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956648" cy="4794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a-IR" dirty="0"/>
              <a:t>مسیری که از </a:t>
            </a:r>
            <a:r>
              <a:rPr lang="fa-IR" dirty="0" err="1"/>
              <a:t>مونتاژکاری</a:t>
            </a:r>
            <a:r>
              <a:rPr lang="fa-IR" dirty="0"/>
              <a:t> یا فعالیت در </a:t>
            </a:r>
            <a:r>
              <a:rPr lang="fa-IR" dirty="0" err="1"/>
              <a:t>بخش‌های</a:t>
            </a:r>
            <a:r>
              <a:rPr lang="fa-IR" dirty="0"/>
              <a:t> با ارزش افزوده کم انجام </a:t>
            </a:r>
            <a:r>
              <a:rPr lang="fa-IR" dirty="0" err="1"/>
              <a:t>می‌شود</a:t>
            </a:r>
            <a:r>
              <a:rPr lang="fa-IR" dirty="0"/>
              <a:t>، و گذار به سمت بالای هرم ارزش افزوده</a:t>
            </a:r>
          </a:p>
          <a:p>
            <a:r>
              <a:rPr lang="fa-IR" dirty="0"/>
              <a:t>توسعه با </a:t>
            </a:r>
            <a:r>
              <a:rPr lang="fa-IR" dirty="0" err="1"/>
              <a:t>کپی‌برداری</a:t>
            </a:r>
            <a:r>
              <a:rPr lang="fa-IR" dirty="0"/>
              <a:t>/الگوبرداری از </a:t>
            </a:r>
            <a:r>
              <a:rPr lang="fa-IR" dirty="0" err="1"/>
              <a:t>پیشروها</a:t>
            </a:r>
            <a:r>
              <a:rPr lang="fa-IR" dirty="0"/>
              <a:t> انجام </a:t>
            </a:r>
            <a:r>
              <a:rPr lang="fa-IR" dirty="0" err="1"/>
              <a:t>می‌شود</a:t>
            </a:r>
            <a:r>
              <a:rPr lang="fa-IR" dirty="0"/>
              <a:t>.</a:t>
            </a:r>
          </a:p>
          <a:p>
            <a:r>
              <a:rPr lang="fa-IR" dirty="0"/>
              <a:t>در مسیر به صورت مستمر میزان </a:t>
            </a:r>
            <a:r>
              <a:rPr lang="fa-IR" dirty="0" err="1"/>
              <a:t>سرمایه‌گذاری</a:t>
            </a:r>
            <a:r>
              <a:rPr lang="fa-IR" dirty="0"/>
              <a:t> افزوده </a:t>
            </a:r>
            <a:r>
              <a:rPr lang="fa-IR" dirty="0" err="1"/>
              <a:t>می‌شود</a:t>
            </a:r>
            <a:r>
              <a:rPr lang="fa-IR" dirty="0"/>
              <a:t>.</a:t>
            </a:r>
          </a:p>
          <a:p>
            <a:endParaRPr lang="fa-IR" dirty="0"/>
          </a:p>
          <a:p>
            <a:pPr marL="0" indent="0">
              <a:buNone/>
            </a:pPr>
            <a:r>
              <a:rPr lang="fa-IR" dirty="0"/>
              <a:t>سکوت/فاقد ایده:</a:t>
            </a:r>
          </a:p>
          <a:p>
            <a:r>
              <a:rPr lang="fa-IR" dirty="0"/>
              <a:t>آیا این مسیر مستقل از فهم/</a:t>
            </a:r>
            <a:r>
              <a:rPr lang="fa-IR" dirty="0" err="1"/>
              <a:t>جهان‌بینی</a:t>
            </a:r>
            <a:r>
              <a:rPr lang="fa-IR" dirty="0"/>
              <a:t>/</a:t>
            </a:r>
            <a:r>
              <a:rPr lang="fa-IR" dirty="0" err="1"/>
              <a:t>ویژگی‌های</a:t>
            </a:r>
            <a:r>
              <a:rPr lang="fa-IR" dirty="0"/>
              <a:t> بومی است؟</a:t>
            </a:r>
          </a:p>
          <a:p>
            <a:r>
              <a:rPr lang="fa-IR" dirty="0"/>
              <a:t>چگونه </a:t>
            </a:r>
            <a:r>
              <a:rPr lang="fa-IR" dirty="0" err="1"/>
              <a:t>دانش‌های</a:t>
            </a:r>
            <a:r>
              <a:rPr lang="fa-IR" dirty="0"/>
              <a:t> </a:t>
            </a:r>
            <a:r>
              <a:rPr lang="fa-IR" dirty="0" err="1"/>
              <a:t>غیرفنی</a:t>
            </a:r>
            <a:r>
              <a:rPr lang="fa-IR" dirty="0"/>
              <a:t> در این مسیر شکل </a:t>
            </a:r>
            <a:r>
              <a:rPr lang="fa-IR" dirty="0" err="1"/>
              <a:t>می‌گیرد</a:t>
            </a:r>
            <a:r>
              <a:rPr lang="fa-IR" dirty="0"/>
              <a:t>؟</a:t>
            </a:r>
          </a:p>
          <a:p>
            <a:r>
              <a:rPr lang="fa-IR" dirty="0"/>
              <a:t>چه </a:t>
            </a:r>
            <a:r>
              <a:rPr lang="fa-IR" dirty="0" err="1"/>
              <a:t>الزامی</a:t>
            </a:r>
            <a:r>
              <a:rPr lang="fa-IR" dirty="0"/>
              <a:t> وجود دارد که سایر انواع </a:t>
            </a:r>
            <a:r>
              <a:rPr lang="fa-IR" dirty="0" err="1"/>
              <a:t>توانمندی‌ها</a:t>
            </a:r>
            <a:r>
              <a:rPr lang="fa-IR" dirty="0"/>
              <a:t> به </a:t>
            </a:r>
            <a:r>
              <a:rPr lang="fa-IR" dirty="0" err="1"/>
              <a:t>توانمندی‌های</a:t>
            </a:r>
            <a:r>
              <a:rPr lang="fa-IR" dirty="0"/>
              <a:t> فنی افزوده شود؟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8063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B7DE-1478-99D3-B22B-53884A0D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1074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جنگ جهانی دوم و نیاز به الگوی توسعه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E778-A720-ED71-C8D9-6F0E36E2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21691"/>
            <a:ext cx="10515600" cy="4351338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fa-IR" dirty="0"/>
              <a:t>بازیگران کلیدی جهانی:</a:t>
            </a:r>
          </a:p>
          <a:p>
            <a:pPr lvl="1"/>
            <a:r>
              <a:rPr lang="fa-IR" dirty="0" err="1"/>
              <a:t>بازسازی‌های</a:t>
            </a:r>
            <a:r>
              <a:rPr lang="fa-IR" dirty="0"/>
              <a:t> جنگ و کمک به توسعه (</a:t>
            </a:r>
            <a:r>
              <a:rPr lang="fa-IR" b="1" dirty="0"/>
              <a:t>بانک جهانی</a:t>
            </a:r>
            <a:r>
              <a:rPr lang="fa-IR" dirty="0"/>
              <a:t>)</a:t>
            </a:r>
          </a:p>
          <a:p>
            <a:pPr lvl="1"/>
            <a:r>
              <a:rPr lang="fa-IR" dirty="0"/>
              <a:t>همکاری </a:t>
            </a:r>
            <a:r>
              <a:rPr lang="fa-IR" dirty="0" err="1"/>
              <a:t>بین‌المللی</a:t>
            </a:r>
            <a:r>
              <a:rPr lang="fa-IR" dirty="0"/>
              <a:t> مالی و پولی (</a:t>
            </a:r>
            <a:r>
              <a:rPr lang="fa-IR" b="1" dirty="0"/>
              <a:t>صندوق </a:t>
            </a:r>
            <a:r>
              <a:rPr lang="fa-IR" b="1" dirty="0" err="1"/>
              <a:t>بین‌المللی</a:t>
            </a:r>
            <a:r>
              <a:rPr lang="fa-IR" b="1" dirty="0"/>
              <a:t> پول</a:t>
            </a:r>
            <a:r>
              <a:rPr lang="fa-IR" dirty="0"/>
              <a:t>)</a:t>
            </a:r>
          </a:p>
          <a:p>
            <a:endParaRPr lang="fa-IR" dirty="0"/>
          </a:p>
          <a:p>
            <a:r>
              <a:rPr lang="fa-IR" dirty="0" err="1"/>
              <a:t>طرح‌های</a:t>
            </a:r>
            <a:r>
              <a:rPr lang="fa-IR" dirty="0"/>
              <a:t> آمریکا: </a:t>
            </a:r>
          </a:p>
          <a:p>
            <a:pPr lvl="1"/>
            <a:r>
              <a:rPr lang="fa-IR" dirty="0"/>
              <a:t>طرح مارشال، اصل۴ ترومن، برنامه کمک اقتصادی کمک به امریکای لاتین «اتحاد برای پیشرفت»</a:t>
            </a:r>
          </a:p>
          <a:p>
            <a:endParaRPr lang="fa-IR" dirty="0"/>
          </a:p>
          <a:p>
            <a:r>
              <a:rPr lang="fa-IR" dirty="0" err="1"/>
              <a:t>سازمان‌های</a:t>
            </a:r>
            <a:r>
              <a:rPr lang="fa-IR" dirty="0"/>
              <a:t> </a:t>
            </a:r>
            <a:r>
              <a:rPr lang="fa-IR" dirty="0" err="1"/>
              <a:t>بین‌المللی</a:t>
            </a:r>
            <a:r>
              <a:rPr lang="fa-IR" dirty="0"/>
              <a:t>:</a:t>
            </a:r>
          </a:p>
          <a:p>
            <a:pPr lvl="1"/>
            <a:r>
              <a:rPr lang="fa-IR" dirty="0"/>
              <a:t>سازمان توسعه صنعتی سازمان ملل متحد (</a:t>
            </a:r>
            <a:r>
              <a:rPr lang="fa-IR" dirty="0" err="1"/>
              <a:t>یونیدو</a:t>
            </a:r>
            <a:r>
              <a:rPr lang="fa-IR" dirty="0"/>
              <a:t>)</a:t>
            </a:r>
          </a:p>
          <a:p>
            <a:pPr lvl="1"/>
            <a:r>
              <a:rPr lang="fa-IR" dirty="0"/>
              <a:t>سازمان همکاری و توسعه اقتصادی (</a:t>
            </a:r>
            <a:r>
              <a:rPr lang="en-GB" dirty="0"/>
              <a:t>OECD</a:t>
            </a:r>
            <a:r>
              <a:rPr lang="fa-IR" dirty="0"/>
              <a:t>)</a:t>
            </a:r>
          </a:p>
          <a:p>
            <a:endParaRPr lang="fa-IR" dirty="0"/>
          </a:p>
          <a:p>
            <a:r>
              <a:rPr lang="fa-IR" dirty="0"/>
              <a:t>نگاه به </a:t>
            </a:r>
            <a:r>
              <a:rPr lang="fa-IR" dirty="0" err="1"/>
              <a:t>زمینه‌های</a:t>
            </a:r>
            <a:r>
              <a:rPr lang="fa-IR" dirty="0"/>
              <a:t> اقتصادی </a:t>
            </a:r>
            <a:r>
              <a:rPr lang="fa-IR" dirty="0" err="1"/>
              <a:t>جنگ‌های</a:t>
            </a:r>
            <a:r>
              <a:rPr lang="fa-IR" dirty="0"/>
              <a:t> جهانی</a:t>
            </a:r>
          </a:p>
          <a:p>
            <a:r>
              <a:rPr lang="fa-IR" dirty="0" err="1"/>
              <a:t>توسعه‌یافتگی</a:t>
            </a:r>
            <a:r>
              <a:rPr lang="fa-IR" dirty="0"/>
              <a:t> و کمک به صلح پایدار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6063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7E8A-C57A-7DAA-15BE-05C557A8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19089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نظریه نوسازی (مدرنیزاسیون) </a:t>
            </a:r>
            <a:r>
              <a:rPr lang="fa-IR" b="1" dirty="0" err="1"/>
              <a:t>نسخه‌ای</a:t>
            </a:r>
            <a:r>
              <a:rPr lang="fa-IR" b="1" dirty="0"/>
              <a:t> نهادی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A28E-08E9-87B3-7B56-CE5ED499F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0835"/>
            <a:ext cx="10515600" cy="435133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fa-IR" dirty="0" err="1"/>
              <a:t>وام‌ها</a:t>
            </a:r>
            <a:r>
              <a:rPr lang="fa-IR" dirty="0"/>
              <a:t> و </a:t>
            </a:r>
            <a:r>
              <a:rPr lang="fa-IR" dirty="0" err="1"/>
              <a:t>کمک‌های</a:t>
            </a:r>
            <a:r>
              <a:rPr lang="fa-IR" dirty="0"/>
              <a:t> این دو نهاد بر روی </a:t>
            </a:r>
            <a:r>
              <a:rPr lang="fa-IR" dirty="0" err="1"/>
              <a:t>پروژه‌های</a:t>
            </a:r>
            <a:r>
              <a:rPr lang="fa-IR" dirty="0"/>
              <a:t> زیرساختی و غالبا متکی بر </a:t>
            </a:r>
            <a:r>
              <a:rPr lang="fa-IR" dirty="0" err="1"/>
              <a:t>حمل‌ونقل</a:t>
            </a:r>
            <a:r>
              <a:rPr lang="fa-IR" dirty="0"/>
              <a:t>، آموزش و بهداشت</a:t>
            </a:r>
          </a:p>
          <a:p>
            <a:endParaRPr lang="fa-IR" dirty="0"/>
          </a:p>
          <a:p>
            <a:r>
              <a:rPr lang="fa-IR" dirty="0" err="1"/>
              <a:t>پروژه‌ها</a:t>
            </a:r>
            <a:r>
              <a:rPr lang="fa-IR" dirty="0"/>
              <a:t> به تصویب </a:t>
            </a:r>
            <a:r>
              <a:rPr lang="fa-IR" dirty="0" err="1"/>
              <a:t>می‌رسند</a:t>
            </a:r>
            <a:r>
              <a:rPr lang="fa-IR" dirty="0"/>
              <a:t> و وام یا کمک به اختیار دولت نیست.</a:t>
            </a:r>
          </a:p>
          <a:p>
            <a:endParaRPr lang="fa-IR" dirty="0"/>
          </a:p>
          <a:p>
            <a:r>
              <a:rPr lang="fa-IR" dirty="0" err="1"/>
              <a:t>جنبه‌های</a:t>
            </a:r>
            <a:r>
              <a:rPr lang="fa-IR" dirty="0"/>
              <a:t> فرهنگی مدرنیته و </a:t>
            </a:r>
            <a:r>
              <a:rPr lang="fa-IR" dirty="0" err="1"/>
              <a:t>ارزش‌هایی</a:t>
            </a:r>
            <a:r>
              <a:rPr lang="fa-IR" dirty="0"/>
              <a:t> مانند آزادی یا حقوق شهروندی اهمیتی ندارد. (توسعه تناقضی با دیکتاتوری یا نقض حقوق شهروندی ندارد)</a:t>
            </a:r>
          </a:p>
          <a:p>
            <a:endParaRPr lang="fa-IR" dirty="0"/>
          </a:p>
          <a:p>
            <a:r>
              <a:rPr lang="fa-IR" dirty="0" err="1"/>
              <a:t>دولت‌ها</a:t>
            </a:r>
            <a:r>
              <a:rPr lang="fa-IR" dirty="0"/>
              <a:t> باید </a:t>
            </a:r>
            <a:r>
              <a:rPr lang="fa-IR" dirty="0" err="1"/>
              <a:t>پیش‌نیازهایی</a:t>
            </a:r>
            <a:r>
              <a:rPr lang="fa-IR" dirty="0"/>
              <a:t> برای دریافت وام تامین کنند.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39890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9436-C918-018A-5C40-B02C3A48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7804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نمونه: </a:t>
            </a:r>
            <a:r>
              <a:rPr lang="fa-IR" b="1" dirty="0" err="1"/>
              <a:t>شکل‌گیری</a:t>
            </a:r>
            <a:r>
              <a:rPr lang="fa-IR" b="1" dirty="0"/>
              <a:t> سازمان برنامه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8F25-9EF2-68E9-9EC4-18CD2D0B7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956648" cy="4794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a-IR" dirty="0"/>
              <a:t>رد درخواست ایران از بانک جهانی (بانک </a:t>
            </a:r>
            <a:r>
              <a:rPr lang="fa-IR" dirty="0" err="1"/>
              <a:t>بین‌المللی</a:t>
            </a:r>
            <a:r>
              <a:rPr lang="fa-IR" dirty="0"/>
              <a:t> ترمیم و توسعه (</a:t>
            </a:r>
            <a:r>
              <a:rPr lang="en-GB" dirty="0"/>
              <a:t>IBRD</a:t>
            </a:r>
            <a:r>
              <a:rPr lang="fa-IR" dirty="0"/>
              <a:t>)) در ۱۳۲۵</a:t>
            </a:r>
          </a:p>
          <a:p>
            <a:r>
              <a:rPr lang="fa-IR" dirty="0" err="1"/>
              <a:t>پیش‌شرط‌ها</a:t>
            </a:r>
            <a:r>
              <a:rPr lang="fa-IR" dirty="0"/>
              <a:t>: تسویه </a:t>
            </a:r>
            <a:r>
              <a:rPr lang="fa-IR" b="1" dirty="0"/>
              <a:t>دیون </a:t>
            </a:r>
            <a:r>
              <a:rPr lang="fa-IR" b="1" dirty="0" err="1"/>
              <a:t>معوقه</a:t>
            </a:r>
            <a:r>
              <a:rPr lang="fa-IR" b="1" dirty="0"/>
              <a:t> خارجی </a:t>
            </a:r>
            <a:r>
              <a:rPr lang="fa-IR" dirty="0"/>
              <a:t>و اتخاذ یک </a:t>
            </a:r>
            <a:r>
              <a:rPr lang="fa-IR" b="1" dirty="0"/>
              <a:t>سیاست سالم اقتصادی </a:t>
            </a:r>
            <a:r>
              <a:rPr lang="fa-IR" dirty="0"/>
              <a:t>و مالی و تبدیل </a:t>
            </a:r>
            <a:r>
              <a:rPr lang="fa-IR" dirty="0" err="1"/>
              <a:t>سرمایه‌گذاری</a:t>
            </a:r>
            <a:r>
              <a:rPr lang="fa-IR" dirty="0"/>
              <a:t> عمومی به </a:t>
            </a:r>
            <a:r>
              <a:rPr lang="fa-IR" dirty="0" err="1"/>
              <a:t>وسیله‌ای</a:t>
            </a:r>
            <a:r>
              <a:rPr lang="fa-IR" dirty="0"/>
              <a:t> برای به جریان انداختن </a:t>
            </a:r>
            <a:r>
              <a:rPr lang="fa-IR" b="1" dirty="0"/>
              <a:t>سرمایه خصوصی</a:t>
            </a:r>
            <a:r>
              <a:rPr lang="fa-IR" dirty="0"/>
              <a:t> </a:t>
            </a:r>
          </a:p>
          <a:p>
            <a:r>
              <a:rPr lang="fa-IR" dirty="0"/>
              <a:t>ورود گروه اقتصادی </a:t>
            </a:r>
            <a:r>
              <a:rPr lang="fa-IR" dirty="0" err="1"/>
              <a:t>موریسن</a:t>
            </a:r>
            <a:r>
              <a:rPr lang="fa-IR" dirty="0"/>
              <a:t> </a:t>
            </a:r>
            <a:r>
              <a:rPr lang="fa-IR" dirty="0" err="1"/>
              <a:t>نودسون</a:t>
            </a:r>
            <a:r>
              <a:rPr lang="fa-IR" dirty="0"/>
              <a:t> (</a:t>
            </a:r>
            <a:r>
              <a:rPr lang="en-GB" dirty="0"/>
              <a:t>Morrison Knudson</a:t>
            </a:r>
            <a:r>
              <a:rPr lang="fa-IR" dirty="0"/>
              <a:t>) (گزارش 320 </a:t>
            </a:r>
            <a:r>
              <a:rPr lang="fa-IR" dirty="0" err="1"/>
              <a:t>صفحه‌ای</a:t>
            </a:r>
            <a:r>
              <a:rPr lang="fa-IR" dirty="0"/>
              <a:t>) </a:t>
            </a:r>
          </a:p>
          <a:p>
            <a:r>
              <a:rPr lang="fa-IR" dirty="0"/>
              <a:t>در حدود 240 طرح عمرانی با هزینه 250.1 میلیون دلار </a:t>
            </a:r>
          </a:p>
          <a:p>
            <a:r>
              <a:rPr lang="fa-IR" dirty="0"/>
              <a:t>ابتهاج مامور مذاکره با بانک جهانی شد</a:t>
            </a:r>
          </a:p>
          <a:p>
            <a:r>
              <a:rPr lang="fa-IR" dirty="0"/>
              <a:t>بانک جهانی (به دلیل کمبود اعتبارات):</a:t>
            </a:r>
          </a:p>
          <a:p>
            <a:pPr lvl="1"/>
            <a:r>
              <a:rPr lang="fa-IR" dirty="0"/>
              <a:t>گام اول: اعتبار لازم برای 2 سال نخست برنامه به ایران پرداخت شود. </a:t>
            </a:r>
          </a:p>
          <a:p>
            <a:pPr lvl="1"/>
            <a:r>
              <a:rPr lang="fa-IR" dirty="0"/>
              <a:t>گام دوم: در صورت توفیق در اجرای برنامه و نیاز مابقی مبلغ وام در اختیار ایران قرار بگیرد.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362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B7DE-1478-99D3-B22B-53884A0D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909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جایابی</a:t>
            </a:r>
            <a:r>
              <a:rPr lang="fa-IR" b="1" dirty="0"/>
              <a:t> بر اساس </a:t>
            </a:r>
            <a:r>
              <a:rPr lang="fa-IR" b="1" dirty="0" err="1"/>
              <a:t>طیف‌های</a:t>
            </a:r>
            <a:r>
              <a:rPr lang="fa-IR" b="1" dirty="0"/>
              <a:t> مختلف (نمونه</a:t>
            </a:r>
            <a:r>
              <a:rPr lang="en-US" b="1" dirty="0"/>
              <a:t>1</a:t>
            </a:r>
            <a:r>
              <a:rPr lang="fa-IR" b="1" dirty="0"/>
              <a:t>)</a:t>
            </a:r>
            <a:endParaRPr lang="en-DE" b="1" dirty="0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6A621861-4488-A895-208D-851C339CFFB4}"/>
              </a:ext>
            </a:extLst>
          </p:cNvPr>
          <p:cNvSpPr/>
          <p:nvPr/>
        </p:nvSpPr>
        <p:spPr>
          <a:xfrm>
            <a:off x="1275144" y="1110642"/>
            <a:ext cx="9641711" cy="451412"/>
          </a:xfrm>
          <a:prstGeom prst="leftRightArrow">
            <a:avLst/>
          </a:prstGeom>
          <a:solidFill>
            <a:srgbClr val="63C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D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F1769A-DAE7-41C6-AFC7-F22E9CEFEA0F}"/>
              </a:ext>
            </a:extLst>
          </p:cNvPr>
          <p:cNvSpPr/>
          <p:nvPr/>
        </p:nvSpPr>
        <p:spPr>
          <a:xfrm>
            <a:off x="8418651" y="236491"/>
            <a:ext cx="3576577" cy="823728"/>
          </a:xfrm>
          <a:prstGeom prst="roundRect">
            <a:avLst/>
          </a:prstGeom>
          <a:solidFill>
            <a:srgbClr val="456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نگاه‌های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بازار آزاد -لیبرالیسم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10A487-5AA3-A67C-C9C1-C45317B03577}"/>
              </a:ext>
            </a:extLst>
          </p:cNvPr>
          <p:cNvSpPr/>
          <p:nvPr/>
        </p:nvSpPr>
        <p:spPr>
          <a:xfrm>
            <a:off x="196772" y="236491"/>
            <a:ext cx="3576577" cy="823728"/>
          </a:xfrm>
          <a:prstGeom prst="roundRect">
            <a:avLst/>
          </a:prstGeom>
          <a:solidFill>
            <a:srgbClr val="456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نگاه‌های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سوسیالیسم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522705-7185-E0D1-85AF-7EEC868198DD}"/>
              </a:ext>
            </a:extLst>
          </p:cNvPr>
          <p:cNvSpPr/>
          <p:nvPr/>
        </p:nvSpPr>
        <p:spPr>
          <a:xfrm>
            <a:off x="694481" y="1779779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استالینیسمی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B52A6A-1848-77DB-F13E-DDD46EFD197B}"/>
              </a:ext>
            </a:extLst>
          </p:cNvPr>
          <p:cNvSpPr/>
          <p:nvPr/>
        </p:nvSpPr>
        <p:spPr>
          <a:xfrm>
            <a:off x="694480" y="2380874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مائوئیسم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F6A1855-28F0-43B4-5C73-62B082F39825}"/>
              </a:ext>
            </a:extLst>
          </p:cNvPr>
          <p:cNvSpPr/>
          <p:nvPr/>
        </p:nvSpPr>
        <p:spPr>
          <a:xfrm>
            <a:off x="1604058" y="3100434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ساختارگراها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B9F454-D740-802E-977C-6D86EF619ADE}"/>
              </a:ext>
            </a:extLst>
          </p:cNvPr>
          <p:cNvSpPr/>
          <p:nvPr/>
        </p:nvSpPr>
        <p:spPr>
          <a:xfrm>
            <a:off x="9812437" y="1779779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نئولیبرال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240F9EB-02BA-3EDE-6CA9-2192A8BA2DB1}"/>
              </a:ext>
            </a:extLst>
          </p:cNvPr>
          <p:cNvSpPr/>
          <p:nvPr/>
        </p:nvSpPr>
        <p:spPr>
          <a:xfrm>
            <a:off x="6990144" y="2377368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حکمرانی خوب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42B00A-E352-C257-6408-F9ACFBF2DE7A}"/>
              </a:ext>
            </a:extLst>
          </p:cNvPr>
          <p:cNvSpPr/>
          <p:nvPr/>
        </p:nvSpPr>
        <p:spPr>
          <a:xfrm>
            <a:off x="5452641" y="3100434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دالان باریک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0D45AE-6D5C-865A-5255-B20074A0E815}"/>
              </a:ext>
            </a:extLst>
          </p:cNvPr>
          <p:cNvSpPr/>
          <p:nvPr/>
        </p:nvSpPr>
        <p:spPr>
          <a:xfrm>
            <a:off x="5452641" y="3644094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نظم‌های</a:t>
            </a:r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دسترسی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F8AFB2-883B-D400-2FDB-2C8B9169A15B}"/>
              </a:ext>
            </a:extLst>
          </p:cNvPr>
          <p:cNvSpPr/>
          <p:nvPr/>
        </p:nvSpPr>
        <p:spPr>
          <a:xfrm>
            <a:off x="1275143" y="4195383"/>
            <a:ext cx="9641711" cy="4514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مدرنیزاسیون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61C54EF-AC35-7A93-4C1F-363F556B3F2E}"/>
              </a:ext>
            </a:extLst>
          </p:cNvPr>
          <p:cNvSpPr/>
          <p:nvPr/>
        </p:nvSpPr>
        <p:spPr>
          <a:xfrm>
            <a:off x="1288643" y="4683451"/>
            <a:ext cx="9641711" cy="4514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وابستگی</a:t>
            </a:r>
          </a:p>
        </p:txBody>
      </p:sp>
    </p:spTree>
    <p:extLst>
      <p:ext uri="{BB962C8B-B14F-4D97-AF65-F5344CB8AC3E}">
        <p14:creationId xmlns:p14="http://schemas.microsoft.com/office/powerpoint/2010/main" val="212211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شکست در عمل </a:t>
            </a:r>
            <a:r>
              <a:rPr lang="fa-IR" sz="3600" b="1" dirty="0"/>
              <a:t>(خصوصا </a:t>
            </a:r>
            <a:r>
              <a:rPr lang="fa-IR" sz="3600" b="1" dirty="0" err="1"/>
              <a:t>دهه‌های</a:t>
            </a:r>
            <a:r>
              <a:rPr lang="fa-IR" sz="3600" b="1" dirty="0"/>
              <a:t> ۷۰-۱۹۵۰ آفریقا)</a:t>
            </a:r>
            <a:endParaRPr lang="en-DE" b="1" dirty="0"/>
          </a:p>
        </p:txBody>
      </p:sp>
      <p:pic>
        <p:nvPicPr>
          <p:cNvPr id="12290" name="Picture 2" descr="How the World Bank and the IMF Destroy Africa">
            <a:extLst>
              <a:ext uri="{FF2B5EF4-FFF2-40B4-BE49-F238E27FC236}">
                <a16:creationId xmlns:a16="http://schemas.microsoft.com/office/drawing/2014/main" id="{B5E37E14-26CE-40C0-3565-32EA38AB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20" y="2164686"/>
            <a:ext cx="65657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34EA9-237D-F367-1271-D931AF3E1622}"/>
              </a:ext>
            </a:extLst>
          </p:cNvPr>
          <p:cNvSpPr/>
          <p:nvPr/>
        </p:nvSpPr>
        <p:spPr>
          <a:xfrm>
            <a:off x="9225023" y="2164686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پروژه‌های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شکست‌خورده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(خصوصا ناشی از فساد </a:t>
            </a:r>
            <a:r>
              <a:rPr lang="fa-IR" sz="1600" dirty="0" err="1">
                <a:latin typeface="Sahel" panose="020B0603030804020204" pitchFamily="34" charset="-78"/>
                <a:cs typeface="Sahel" panose="020B0603030804020204" pitchFamily="34" charset="-78"/>
              </a:rPr>
              <a:t>دولت‌ها</a:t>
            </a:r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 و </a:t>
            </a:r>
            <a:r>
              <a:rPr lang="fa-IR" sz="1600" dirty="0" err="1">
                <a:latin typeface="Sahel" panose="020B0603030804020204" pitchFamily="34" charset="-78"/>
                <a:cs typeface="Sahel" panose="020B0603030804020204" pitchFamily="34" charset="-78"/>
              </a:rPr>
              <a:t>ناکارآمدی‌ها</a:t>
            </a:r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C9F3E7-C944-EA06-E162-AB90DFE5A9C8}"/>
              </a:ext>
            </a:extLst>
          </p:cNvPr>
          <p:cNvSpPr/>
          <p:nvPr/>
        </p:nvSpPr>
        <p:spPr>
          <a:xfrm>
            <a:off x="9225023" y="3925964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کودتاها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و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انقلاب‌ها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(</a:t>
            </a:r>
            <a:r>
              <a:rPr lang="fa-IR" sz="1600" dirty="0" err="1">
                <a:latin typeface="Sahel" panose="020B0603030804020204" pitchFamily="34" charset="-78"/>
                <a:cs typeface="Sahel" panose="020B0603030804020204" pitchFamily="34" charset="-78"/>
              </a:rPr>
              <a:t>برنامه‌های</a:t>
            </a:r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 رهاشده و </a:t>
            </a:r>
            <a:r>
              <a:rPr lang="fa-IR" sz="1600" dirty="0" err="1">
                <a:latin typeface="Sahel" panose="020B0603030804020204" pitchFamily="34" charset="-78"/>
                <a:cs typeface="Sahel" panose="020B0603030804020204" pitchFamily="34" charset="-78"/>
              </a:rPr>
              <a:t>غیرمتعهد</a:t>
            </a:r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60C1F5-3908-9516-2B27-C6EF4F5E228B}"/>
              </a:ext>
            </a:extLst>
          </p:cNvPr>
          <p:cNvSpPr/>
          <p:nvPr/>
        </p:nvSpPr>
        <p:spPr>
          <a:xfrm>
            <a:off x="94523" y="2164686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بحران نفتی</a:t>
            </a:r>
          </a:p>
          <a:p>
            <a:pPr marL="0" algn="ctr" defTabSz="914400" rtl="1" eaLnBrk="1" latinLnBrk="0" hangingPunct="1"/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(تقابل شرق-غرب)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49BE33-D91C-C12E-7359-9057C4EF13E3}"/>
              </a:ext>
            </a:extLst>
          </p:cNvPr>
          <p:cNvSpPr/>
          <p:nvPr/>
        </p:nvSpPr>
        <p:spPr>
          <a:xfrm>
            <a:off x="94523" y="3925964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رکود اقتصادی در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توسعه‌یافته‌ها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00C0216-E90A-4BEA-40EF-B25E6ED2A492}"/>
              </a:ext>
            </a:extLst>
          </p:cNvPr>
          <p:cNvSpPr/>
          <p:nvPr/>
        </p:nvSpPr>
        <p:spPr>
          <a:xfrm>
            <a:off x="94523" y="5659718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بحران دیون و عدم بازپرداخت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DA3BC9C-D9FA-9E8F-3FBF-1DBB1DF8663A}"/>
              </a:ext>
            </a:extLst>
          </p:cNvPr>
          <p:cNvSpPr/>
          <p:nvPr/>
        </p:nvSpPr>
        <p:spPr>
          <a:xfrm>
            <a:off x="9225022" y="5659718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مساله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سیاست‌های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کلان اقتصادی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5095"/>
            <a:ext cx="11360150" cy="1427001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۱.نظریه نوسازی (مدرنیزاسیون)</a:t>
            </a:r>
            <a:endParaRPr lang="en-DE" b="1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A646318-DD29-ADED-7703-27F0B91DB9B7}"/>
              </a:ext>
            </a:extLst>
          </p:cNvPr>
          <p:cNvSpPr txBox="1">
            <a:spLocks/>
          </p:cNvSpPr>
          <p:nvPr/>
        </p:nvSpPr>
        <p:spPr>
          <a:xfrm>
            <a:off x="415925" y="3123779"/>
            <a:ext cx="11360150" cy="3439067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ahel" panose="020B0603030804020204" pitchFamily="34" charset="-78"/>
                <a:ea typeface="+mj-ea"/>
                <a:cs typeface="Sahel" panose="020B0603030804020204" pitchFamily="34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2000" b="1" dirty="0"/>
              <a:t>بازنمایی نظریه مدرنیزاسیون در گفتار عمومی: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  <a:p>
            <a:pPr>
              <a:lnSpc>
                <a:spcPct val="150000"/>
              </a:lnSpc>
            </a:pPr>
            <a:r>
              <a:rPr lang="fa-IR" sz="2000" b="1" dirty="0"/>
              <a:t>اقتصاد و تکنولوژی رشد کند به </a:t>
            </a:r>
            <a:r>
              <a:rPr lang="fa-IR" sz="2000" b="1" dirty="0" err="1"/>
              <a:t>دنبالش</a:t>
            </a:r>
            <a:r>
              <a:rPr lang="fa-IR" sz="2000" b="1" dirty="0"/>
              <a:t> توسعه </a:t>
            </a:r>
            <a:r>
              <a:rPr lang="fa-IR" sz="2000" b="1" dirty="0" err="1"/>
              <a:t>می‌آید</a:t>
            </a:r>
            <a:r>
              <a:rPr lang="fa-IR" sz="2000" b="1" dirty="0"/>
              <a:t>.</a:t>
            </a:r>
          </a:p>
          <a:p>
            <a:pPr>
              <a:lnSpc>
                <a:spcPct val="150000"/>
              </a:lnSpc>
            </a:pPr>
            <a:r>
              <a:rPr lang="fa-IR" sz="2000" b="1" dirty="0"/>
              <a:t>نهادهای سنتی به دلایل مختلف در برابر توسعه هستند، و توسعه نیازمند تضعیف نهادهای سنتی است.</a:t>
            </a:r>
          </a:p>
          <a:p>
            <a:pPr>
              <a:lnSpc>
                <a:spcPct val="150000"/>
              </a:lnSpc>
            </a:pPr>
            <a:r>
              <a:rPr lang="fa-IR" sz="2000" b="1" dirty="0"/>
              <a:t>توسعه از طریق چند </a:t>
            </a:r>
            <a:r>
              <a:rPr lang="fa-IR" sz="2000" b="1" dirty="0" err="1"/>
              <a:t>ابرپروژه</a:t>
            </a:r>
            <a:r>
              <a:rPr lang="fa-IR" sz="2000" b="1" dirty="0"/>
              <a:t> یا پروژه </a:t>
            </a:r>
            <a:r>
              <a:rPr lang="fa-IR" sz="2000" b="1" dirty="0" err="1"/>
              <a:t>پیشاهنگ</a:t>
            </a:r>
            <a:r>
              <a:rPr lang="fa-IR" sz="2000" b="1" dirty="0"/>
              <a:t> آغاز </a:t>
            </a:r>
            <a:r>
              <a:rPr lang="fa-IR" sz="2000" b="1" dirty="0" err="1"/>
              <a:t>می‌شود</a:t>
            </a:r>
            <a:r>
              <a:rPr lang="fa-IR" sz="2000" b="1" dirty="0"/>
              <a:t> یا </a:t>
            </a:r>
            <a:r>
              <a:rPr lang="fa-IR" sz="2000" b="1" dirty="0" err="1"/>
              <a:t>پروژه‌هایی</a:t>
            </a:r>
            <a:r>
              <a:rPr lang="fa-IR" sz="2000" b="1" dirty="0"/>
              <a:t> لکوموتیو توسعه هستند.</a:t>
            </a:r>
          </a:p>
          <a:p>
            <a:pPr>
              <a:lnSpc>
                <a:spcPct val="150000"/>
              </a:lnSpc>
            </a:pPr>
            <a:r>
              <a:rPr lang="fa-IR" sz="2000" b="1" dirty="0"/>
              <a:t>توسعه تکنوکراتیک و </a:t>
            </a:r>
            <a:r>
              <a:rPr lang="fa-IR" sz="2000" b="1" dirty="0" err="1"/>
              <a:t>مهندسی‌محور</a:t>
            </a:r>
            <a:r>
              <a:rPr lang="fa-IR" sz="2000" b="1" dirty="0"/>
              <a:t>، بدون توجه به فرهنگ و </a:t>
            </a:r>
            <a:r>
              <a:rPr lang="fa-IR" sz="2000" b="1" dirty="0" err="1"/>
              <a:t>زمینه‌های</a:t>
            </a:r>
            <a:r>
              <a:rPr lang="fa-IR" sz="2000" b="1" dirty="0"/>
              <a:t> اجتماعی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87349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52" y="576263"/>
            <a:ext cx="10432648" cy="1796547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۲.نظریه </a:t>
            </a:r>
            <a:r>
              <a:rPr lang="fa-IR" b="1" dirty="0" err="1"/>
              <a:t>نئولیبرالی</a:t>
            </a:r>
            <a:r>
              <a:rPr lang="fa-IR" b="1" dirty="0"/>
              <a:t> توسعه </a:t>
            </a:r>
            <a:br>
              <a:rPr lang="fa-IR" b="1" dirty="0"/>
            </a:br>
            <a:r>
              <a:rPr lang="fa-IR" b="1" dirty="0"/>
              <a:t>(روایت اجماع واشنگتن)</a:t>
            </a:r>
            <a:endParaRPr lang="en-DE" b="1" dirty="0"/>
          </a:p>
        </p:txBody>
      </p:sp>
      <p:pic>
        <p:nvPicPr>
          <p:cNvPr id="13314" name="Picture 2" descr="The Promise of Development: The Washington Consensus or Crisis? – PROPHETS  OF PROFIT">
            <a:extLst>
              <a:ext uri="{FF2B5EF4-FFF2-40B4-BE49-F238E27FC236}">
                <a16:creationId xmlns:a16="http://schemas.microsoft.com/office/drawing/2014/main" id="{272F9C34-D881-9C1B-456C-53DC8FFA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7" y="2372810"/>
            <a:ext cx="6424512" cy="43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15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7E8A-C57A-7DAA-15BE-05C557A8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19089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آسیب‌شناسی</a:t>
            </a:r>
            <a:r>
              <a:rPr lang="fa-IR" b="1" dirty="0"/>
              <a:t> نظریه نوسازی از دید </a:t>
            </a:r>
            <a:r>
              <a:rPr lang="fa-IR" b="1" dirty="0" err="1"/>
              <a:t>نئولیبرالی</a:t>
            </a:r>
            <a:endParaRPr lang="en-DE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089D1D3-F31E-9D43-01CA-C1B55606E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638137"/>
              </p:ext>
            </p:extLst>
          </p:nvPr>
        </p:nvGraphicFramePr>
        <p:xfrm>
          <a:off x="0" y="787078"/>
          <a:ext cx="6690167" cy="441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A236390E-29D7-E7CB-AF5D-6A8782C844FF}"/>
              </a:ext>
            </a:extLst>
          </p:cNvPr>
          <p:cNvSpPr/>
          <p:nvPr/>
        </p:nvSpPr>
        <p:spPr>
          <a:xfrm>
            <a:off x="5899231" y="2864734"/>
            <a:ext cx="1821084" cy="555585"/>
          </a:xfrm>
          <a:prstGeom prst="rightArrow">
            <a:avLst/>
          </a:prstGeom>
          <a:solidFill>
            <a:srgbClr val="63C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D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1DC3BA-FAA3-4BA5-5995-8F11C23F4DE6}"/>
              </a:ext>
            </a:extLst>
          </p:cNvPr>
          <p:cNvSpPr/>
          <p:nvPr/>
        </p:nvSpPr>
        <p:spPr>
          <a:xfrm>
            <a:off x="7859211" y="1713268"/>
            <a:ext cx="4051138" cy="29281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مشکل اصلی نه در افراد (مدیران) و نه در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طرح‌هاست</a:t>
            </a:r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مشکل ساختار است و </a:t>
            </a:r>
            <a:r>
              <a:rPr lang="fa-IR" sz="1600" dirty="0" err="1">
                <a:latin typeface="Sahel" panose="020B0603030804020204" pitchFamily="34" charset="-78"/>
                <a:cs typeface="Sahel" panose="020B0603030804020204" pitchFamily="34" charset="-78"/>
              </a:rPr>
              <a:t>راه‌حل</a:t>
            </a:r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 آن تهیه </a:t>
            </a:r>
            <a:r>
              <a:rPr lang="fa-IR" sz="1600" dirty="0" err="1">
                <a:latin typeface="Sahel" panose="020B0603030804020204" pitchFamily="34" charset="-78"/>
                <a:cs typeface="Sahel" panose="020B0603030804020204" pitchFamily="34" charset="-78"/>
              </a:rPr>
              <a:t>نسخه‌ای</a:t>
            </a:r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 از </a:t>
            </a:r>
            <a:r>
              <a:rPr lang="fa-IR" sz="1600" dirty="0" err="1">
                <a:latin typeface="Sahel" panose="020B0603030804020204" pitchFamily="34" charset="-78"/>
                <a:cs typeface="Sahel" panose="020B0603030804020204" pitchFamily="34" charset="-78"/>
              </a:rPr>
              <a:t>حداقل‌های</a:t>
            </a:r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 یک نظام اقتصادی درست است.</a:t>
            </a:r>
          </a:p>
        </p:txBody>
      </p:sp>
    </p:spTree>
    <p:extLst>
      <p:ext uri="{BB962C8B-B14F-4D97-AF65-F5344CB8AC3E}">
        <p14:creationId xmlns:p14="http://schemas.microsoft.com/office/powerpoint/2010/main" val="26322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توصیه‌های</a:t>
            </a:r>
            <a:r>
              <a:rPr lang="fa-IR" b="1" dirty="0"/>
              <a:t> عمومی برای بهبود ساختارها (۱۹۸۹)</a:t>
            </a:r>
            <a:endParaRPr lang="en-DE" b="1" dirty="0"/>
          </a:p>
        </p:txBody>
      </p:sp>
      <p:pic>
        <p:nvPicPr>
          <p:cNvPr id="14340" name="Picture 4" descr="Washington Consensus. - ppt download">
            <a:extLst>
              <a:ext uri="{FF2B5EF4-FFF2-40B4-BE49-F238E27FC236}">
                <a16:creationId xmlns:a16="http://schemas.microsoft.com/office/drawing/2014/main" id="{F67B1836-611B-3B7F-6882-ECAD150EE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98" y="552690"/>
            <a:ext cx="5783484" cy="43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Goodbye Washington Consensus, Hello Washington Confusion? - ppt video  online download">
            <a:extLst>
              <a:ext uri="{FF2B5EF4-FFF2-40B4-BE49-F238E27FC236}">
                <a16:creationId xmlns:a16="http://schemas.microsoft.com/office/drawing/2014/main" id="{8AEAC0D1-27C4-18B9-BEF6-7C2ECEAA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8" y="729205"/>
            <a:ext cx="5663879" cy="42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6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شکست در عمل </a:t>
            </a:r>
            <a:r>
              <a:rPr lang="fa-IR" sz="2800" b="1" dirty="0"/>
              <a:t>(خصوصا </a:t>
            </a:r>
            <a:r>
              <a:rPr lang="fa-IR" sz="2800" b="1" dirty="0" err="1"/>
              <a:t>دهه‌های</a:t>
            </a:r>
            <a:r>
              <a:rPr lang="fa-IR" sz="2800" b="1" dirty="0"/>
              <a:t> ۲۰۰۰-۱۹۹۰ آمریکای لاتین)</a:t>
            </a:r>
            <a:endParaRPr lang="en-DE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34EA9-237D-F367-1271-D931AF3E1622}"/>
              </a:ext>
            </a:extLst>
          </p:cNvPr>
          <p:cNvSpPr/>
          <p:nvPr/>
        </p:nvSpPr>
        <p:spPr>
          <a:xfrm>
            <a:off x="9225023" y="2164686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وخیم‌تر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شدن وضعیت کشورها</a:t>
            </a:r>
          </a:p>
          <a:p>
            <a:pPr marL="0" algn="ctr" defTabSz="914400" rtl="1" eaLnBrk="1" latinLnBrk="0" hangingPunct="1"/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(خصوصا آمریکای لاتین)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C9F3E7-C944-EA06-E162-AB90DFE5A9C8}"/>
              </a:ext>
            </a:extLst>
          </p:cNvPr>
          <p:cNvSpPr/>
          <p:nvPr/>
        </p:nvSpPr>
        <p:spPr>
          <a:xfrm>
            <a:off x="9225023" y="3925964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نسخه واحد</a:t>
            </a:r>
          </a:p>
          <a:p>
            <a:pPr marL="0" algn="ctr" defTabSz="914400" rtl="1" eaLnBrk="1" latinLnBrk="0" hangingPunct="1"/>
            <a:r>
              <a:rPr lang="fa-IR" sz="1600" dirty="0">
                <a:latin typeface="Sahel" panose="020B0603030804020204" pitchFamily="34" charset="-78"/>
                <a:cs typeface="Sahel" panose="020B0603030804020204" pitchFamily="34" charset="-78"/>
              </a:rPr>
              <a:t>(در نظر نگرفتن وضعیت بومی)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60C1F5-3908-9516-2B27-C6EF4F5E228B}"/>
              </a:ext>
            </a:extLst>
          </p:cNvPr>
          <p:cNvSpPr/>
          <p:nvPr/>
        </p:nvSpPr>
        <p:spPr>
          <a:xfrm>
            <a:off x="94523" y="2164686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تبدیل به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بحران‌های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سیاسی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49BE33-D91C-C12E-7359-9057C4EF13E3}"/>
              </a:ext>
            </a:extLst>
          </p:cNvPr>
          <p:cNvSpPr/>
          <p:nvPr/>
        </p:nvSpPr>
        <p:spPr>
          <a:xfrm>
            <a:off x="94523" y="3925964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افزایش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شکاف‌های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اجتماعی-اقتصادی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DA3BC9C-D9FA-9E8F-3FBF-1DBB1DF8663A}"/>
              </a:ext>
            </a:extLst>
          </p:cNvPr>
          <p:cNvSpPr/>
          <p:nvPr/>
        </p:nvSpPr>
        <p:spPr>
          <a:xfrm>
            <a:off x="4659773" y="5659718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فقدان تفکیک مسیر و مقصد</a:t>
            </a: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(مسیر گذار نقشه نیاز دارد)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6386" name="Picture 2" descr="Buy Latin America after the Washington Consensus: Re-assessing Policies and  Priorities Book Online at Low Prices in India | Latin America after the  Washington Consensus: Re-assessing Policies and Priorities Reviews &amp;  Ratings -">
            <a:extLst>
              <a:ext uri="{FF2B5EF4-FFF2-40B4-BE49-F238E27FC236}">
                <a16:creationId xmlns:a16="http://schemas.microsoft.com/office/drawing/2014/main" id="{DB2294E2-18AA-06E1-5304-E7997E72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02" y="2002639"/>
            <a:ext cx="2279396" cy="3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5095"/>
            <a:ext cx="11360150" cy="1427001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۲.نظریه </a:t>
            </a:r>
            <a:r>
              <a:rPr lang="fa-IR" b="1" dirty="0" err="1"/>
              <a:t>نئولیبرال</a:t>
            </a:r>
            <a:endParaRPr lang="en-DE" b="1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A646318-DD29-ADED-7703-27F0B91DB9B7}"/>
              </a:ext>
            </a:extLst>
          </p:cNvPr>
          <p:cNvSpPr txBox="1">
            <a:spLocks/>
          </p:cNvSpPr>
          <p:nvPr/>
        </p:nvSpPr>
        <p:spPr>
          <a:xfrm>
            <a:off x="415925" y="3123779"/>
            <a:ext cx="11360150" cy="3439067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ahel" panose="020B0603030804020204" pitchFamily="34" charset="-78"/>
                <a:ea typeface="+mj-ea"/>
                <a:cs typeface="Sahel" panose="020B0603030804020204" pitchFamily="34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2000" b="1" dirty="0"/>
              <a:t>بازنمایی نظریه </a:t>
            </a:r>
            <a:r>
              <a:rPr lang="fa-IR" sz="2000" b="1" dirty="0" err="1"/>
              <a:t>نئولیبرال</a:t>
            </a:r>
            <a:r>
              <a:rPr lang="fa-IR" sz="2000" b="1" dirty="0"/>
              <a:t> در گفتار عمومی: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  <a:p>
            <a:pPr>
              <a:lnSpc>
                <a:spcPct val="150000"/>
              </a:lnSpc>
            </a:pPr>
            <a:r>
              <a:rPr lang="fa-IR" sz="2000" b="1" dirty="0"/>
              <a:t>الگوبرداری از </a:t>
            </a:r>
            <a:r>
              <a:rPr lang="fa-IR" sz="2000" b="1" dirty="0" err="1"/>
              <a:t>سیاست‌های</a:t>
            </a:r>
            <a:r>
              <a:rPr lang="fa-IR" sz="2000" b="1" dirty="0"/>
              <a:t> کشورهای </a:t>
            </a:r>
            <a:r>
              <a:rPr lang="fa-IR" sz="2000" b="1" dirty="0" err="1"/>
              <a:t>توسعه‌یافته</a:t>
            </a:r>
            <a:endParaRPr lang="fa-IR" sz="2000" b="1" dirty="0"/>
          </a:p>
          <a:p>
            <a:pPr>
              <a:lnSpc>
                <a:spcPct val="150000"/>
              </a:lnSpc>
            </a:pPr>
            <a:r>
              <a:rPr lang="fa-IR" sz="2000" b="1" dirty="0"/>
              <a:t>برای توسعه باید دولت دخالت </a:t>
            </a:r>
            <a:r>
              <a:rPr lang="fa-IR" sz="2000" b="1" dirty="0" err="1"/>
              <a:t>حداقلی</a:t>
            </a:r>
            <a:r>
              <a:rPr lang="fa-IR" sz="2000" b="1" dirty="0"/>
              <a:t> داشته باشد.</a:t>
            </a:r>
          </a:p>
          <a:p>
            <a:pPr>
              <a:lnSpc>
                <a:spcPct val="150000"/>
              </a:lnSpc>
            </a:pPr>
            <a:r>
              <a:rPr lang="fa-IR" sz="2000" b="1" dirty="0" err="1"/>
              <a:t>سیاست‌های</a:t>
            </a:r>
            <a:r>
              <a:rPr lang="fa-IR" sz="2000" b="1" dirty="0"/>
              <a:t> اقتصادی زیربنای </a:t>
            </a:r>
            <a:r>
              <a:rPr lang="fa-IR" sz="2000" b="1" dirty="0" err="1"/>
              <a:t>سیاست‌های</a:t>
            </a:r>
            <a:r>
              <a:rPr lang="fa-IR" sz="2000" b="1" dirty="0"/>
              <a:t> توسعه هستند.</a:t>
            </a:r>
          </a:p>
          <a:p>
            <a:pPr>
              <a:lnSpc>
                <a:spcPct val="150000"/>
              </a:lnSpc>
            </a:pPr>
            <a:r>
              <a:rPr lang="fa-IR" sz="2000" b="1" dirty="0" err="1"/>
              <a:t>دستورالعمل‌های</a:t>
            </a:r>
            <a:r>
              <a:rPr lang="fa-IR" sz="2000" b="1" dirty="0"/>
              <a:t> </a:t>
            </a:r>
            <a:r>
              <a:rPr lang="fa-IR" sz="2000" b="1" dirty="0" err="1"/>
              <a:t>کم‌وبیش</a:t>
            </a:r>
            <a:r>
              <a:rPr lang="fa-IR" sz="2000" b="1" dirty="0"/>
              <a:t> جهانشمول وجود دارد که کافی است، </a:t>
            </a:r>
            <a:r>
              <a:rPr lang="fa-IR" sz="2000" b="1" dirty="0" err="1"/>
              <a:t>همان‌ها</a:t>
            </a:r>
            <a:r>
              <a:rPr lang="fa-IR" sz="2000" b="1" dirty="0"/>
              <a:t> را رعایت کرد.</a:t>
            </a:r>
          </a:p>
          <a:p>
            <a:pPr>
              <a:lnSpc>
                <a:spcPct val="150000"/>
              </a:lnSpc>
            </a:pP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4133382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52" y="576263"/>
            <a:ext cx="10432648" cy="1796547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۳.نظریه حکمرانی خوب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1685489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7E8A-C57A-7DAA-15BE-05C557A8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19089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آسیب‌شناسی</a:t>
            </a:r>
            <a:r>
              <a:rPr lang="fa-IR" b="1" dirty="0"/>
              <a:t> </a:t>
            </a:r>
            <a:r>
              <a:rPr lang="fa-IR" b="1" dirty="0" err="1"/>
              <a:t>نظریه‌های</a:t>
            </a:r>
            <a:r>
              <a:rPr lang="fa-IR" b="1" dirty="0"/>
              <a:t> نوسازی و </a:t>
            </a:r>
            <a:r>
              <a:rPr lang="fa-IR" b="1" dirty="0" err="1"/>
              <a:t>نئولیبرالی</a:t>
            </a:r>
            <a:r>
              <a:rPr lang="fa-IR" b="1" dirty="0"/>
              <a:t> از منظر حکمرانی خوب</a:t>
            </a:r>
            <a:endParaRPr lang="en-DE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089D1D3-F31E-9D43-01CA-C1B55606E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042440"/>
              </p:ext>
            </p:extLst>
          </p:nvPr>
        </p:nvGraphicFramePr>
        <p:xfrm>
          <a:off x="0" y="787078"/>
          <a:ext cx="6690167" cy="441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A236390E-29D7-E7CB-AF5D-6A8782C844FF}"/>
              </a:ext>
            </a:extLst>
          </p:cNvPr>
          <p:cNvSpPr/>
          <p:nvPr/>
        </p:nvSpPr>
        <p:spPr>
          <a:xfrm>
            <a:off x="5899231" y="2864734"/>
            <a:ext cx="1821084" cy="555585"/>
          </a:xfrm>
          <a:prstGeom prst="rightArrow">
            <a:avLst/>
          </a:prstGeom>
          <a:solidFill>
            <a:srgbClr val="63C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D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1DC3BA-FAA3-4BA5-5995-8F11C23F4DE6}"/>
              </a:ext>
            </a:extLst>
          </p:cNvPr>
          <p:cNvSpPr/>
          <p:nvPr/>
        </p:nvSpPr>
        <p:spPr>
          <a:xfrm>
            <a:off x="7859211" y="1713268"/>
            <a:ext cx="4051138" cy="29281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نسخه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شفابخش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و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جهانشمولی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وجود ندارد</a:t>
            </a:r>
          </a:p>
          <a:p>
            <a:pPr marL="0" algn="ctr" defTabSz="914400" rtl="1" eaLnBrk="1" latinLnBrk="0" hangingPunct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دولت و نظام حکمرانی بازیگر اصلی توسعه هستند</a:t>
            </a:r>
          </a:p>
          <a:p>
            <a:pPr marL="0" algn="ctr" defTabSz="914400" rtl="1" eaLnBrk="1" latinLnBrk="0" hangingPunct="1"/>
            <a:endParaRPr lang="fa-IR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اما اصول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کم‌وبیش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یکسانی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می‌توان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یافت که در هر 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جامعه‌ای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آن را بومی کرد.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0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اصول حکمرانی خوب</a:t>
            </a:r>
            <a:endParaRPr lang="en-DE" b="1" dirty="0"/>
          </a:p>
        </p:txBody>
      </p:sp>
      <p:pic>
        <p:nvPicPr>
          <p:cNvPr id="19458" name="Picture 2" descr="Professor Joseph E. Stiglitz – Tax, Justice and the Good Society (Video  Available)">
            <a:extLst>
              <a:ext uri="{FF2B5EF4-FFF2-40B4-BE49-F238E27FC236}">
                <a16:creationId xmlns:a16="http://schemas.microsoft.com/office/drawing/2014/main" id="{3DF83D78-4265-B0C4-E3EB-0BC1139F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80" y="486141"/>
            <a:ext cx="3727048" cy="3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6F0E8-390F-E3E0-E7A5-4DFA08AF8AAE}"/>
              </a:ext>
            </a:extLst>
          </p:cNvPr>
          <p:cNvSpPr txBox="1"/>
          <p:nvPr/>
        </p:nvSpPr>
        <p:spPr>
          <a:xfrm>
            <a:off x="7979780" y="4333808"/>
            <a:ext cx="3727047" cy="646331"/>
          </a:xfrm>
          <a:prstGeom prst="rect">
            <a:avLst/>
          </a:prstGeom>
          <a:solidFill>
            <a:srgbClr val="63C2CD"/>
          </a:solidFill>
        </p:spPr>
        <p:txBody>
          <a:bodyPr wrap="square">
            <a:spAutoFit/>
          </a:bodyPr>
          <a:lstStyle/>
          <a:p>
            <a:r>
              <a:rPr lang="en-GB" dirty="0"/>
              <a:t>Professor Joseph E. Stiglitz</a:t>
            </a:r>
          </a:p>
          <a:p>
            <a:r>
              <a:rPr lang="en-GB" dirty="0"/>
              <a:t>Nobel 2001</a:t>
            </a:r>
          </a:p>
        </p:txBody>
      </p:sp>
      <p:pic>
        <p:nvPicPr>
          <p:cNvPr id="19460" name="Picture 4" descr="Towards Good Governance - 1">
            <a:extLst>
              <a:ext uri="{FF2B5EF4-FFF2-40B4-BE49-F238E27FC236}">
                <a16:creationId xmlns:a16="http://schemas.microsoft.com/office/drawing/2014/main" id="{95F45AC4-2BFF-80C6-11A0-6F2EEBAD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2" y="305285"/>
            <a:ext cx="6436489" cy="482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1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B7DE-1478-99D3-B22B-53884A0D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909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جایابی</a:t>
            </a:r>
            <a:r>
              <a:rPr lang="fa-IR" b="1" dirty="0"/>
              <a:t> بر اساس </a:t>
            </a:r>
            <a:r>
              <a:rPr lang="fa-IR" b="1" dirty="0" err="1"/>
              <a:t>طیف‌های</a:t>
            </a:r>
            <a:r>
              <a:rPr lang="fa-IR" b="1" dirty="0"/>
              <a:t> مختلف (نمونه</a:t>
            </a:r>
            <a:r>
              <a:rPr lang="en-US" b="1" dirty="0"/>
              <a:t>2</a:t>
            </a:r>
            <a:r>
              <a:rPr lang="fa-IR" b="1" dirty="0"/>
              <a:t>)</a:t>
            </a:r>
            <a:endParaRPr lang="en-DE" b="1" dirty="0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6A621861-4488-A895-208D-851C339CFFB4}"/>
              </a:ext>
            </a:extLst>
          </p:cNvPr>
          <p:cNvSpPr/>
          <p:nvPr/>
        </p:nvSpPr>
        <p:spPr>
          <a:xfrm>
            <a:off x="1275144" y="1110642"/>
            <a:ext cx="9641711" cy="451412"/>
          </a:xfrm>
          <a:prstGeom prst="leftRightArrow">
            <a:avLst/>
          </a:prstGeom>
          <a:solidFill>
            <a:srgbClr val="63C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D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F1769A-DAE7-41C6-AFC7-F22E9CEFEA0F}"/>
              </a:ext>
            </a:extLst>
          </p:cNvPr>
          <p:cNvSpPr/>
          <p:nvPr/>
        </p:nvSpPr>
        <p:spPr>
          <a:xfrm>
            <a:off x="8418651" y="236491"/>
            <a:ext cx="3576577" cy="823728"/>
          </a:xfrm>
          <a:prstGeom prst="roundRect">
            <a:avLst/>
          </a:prstGeom>
          <a:solidFill>
            <a:srgbClr val="456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2400" dirty="0" err="1">
                <a:latin typeface="Sahel" panose="020B0603030804020204" pitchFamily="34" charset="-78"/>
                <a:cs typeface="Sahel" panose="020B0603030804020204" pitchFamily="34" charset="-78"/>
              </a:rPr>
              <a:t>نگاه‌های</a:t>
            </a:r>
            <a:r>
              <a:rPr lang="fa-IR" sz="2400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2400" dirty="0" err="1">
                <a:latin typeface="Sahel" panose="020B0603030804020204" pitchFamily="34" charset="-78"/>
                <a:cs typeface="Sahel" panose="020B0603030804020204" pitchFamily="34" charset="-78"/>
              </a:rPr>
              <a:t>درون‌زا</a:t>
            </a:r>
            <a:endParaRPr lang="fa-IR" sz="24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10A487-5AA3-A67C-C9C1-C45317B03577}"/>
              </a:ext>
            </a:extLst>
          </p:cNvPr>
          <p:cNvSpPr/>
          <p:nvPr/>
        </p:nvSpPr>
        <p:spPr>
          <a:xfrm>
            <a:off x="196772" y="236491"/>
            <a:ext cx="3576577" cy="823728"/>
          </a:xfrm>
          <a:prstGeom prst="roundRect">
            <a:avLst/>
          </a:prstGeom>
          <a:solidFill>
            <a:srgbClr val="456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2400" dirty="0" err="1">
                <a:latin typeface="Sahel" panose="020B0603030804020204" pitchFamily="34" charset="-78"/>
                <a:cs typeface="Sahel" panose="020B0603030804020204" pitchFamily="34" charset="-78"/>
              </a:rPr>
              <a:t>نگاه‌های</a:t>
            </a:r>
            <a:r>
              <a:rPr lang="fa-IR" sz="2400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2400" dirty="0" err="1">
                <a:latin typeface="Sahel" panose="020B0603030804020204" pitchFamily="34" charset="-78"/>
                <a:cs typeface="Sahel" panose="020B0603030804020204" pitchFamily="34" charset="-78"/>
              </a:rPr>
              <a:t>برون‌زا</a:t>
            </a:r>
            <a:endParaRPr lang="fa-IR" sz="24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522705-7185-E0D1-85AF-7EEC868198DD}"/>
              </a:ext>
            </a:extLst>
          </p:cNvPr>
          <p:cNvSpPr/>
          <p:nvPr/>
        </p:nvSpPr>
        <p:spPr>
          <a:xfrm>
            <a:off x="694481" y="1779779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وابستگی</a:t>
            </a:r>
            <a:endParaRPr lang="fa-IR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B9F454-D740-802E-977C-6D86EF619ADE}"/>
              </a:ext>
            </a:extLst>
          </p:cNvPr>
          <p:cNvSpPr/>
          <p:nvPr/>
        </p:nvSpPr>
        <p:spPr>
          <a:xfrm>
            <a:off x="9812437" y="1779779"/>
            <a:ext cx="1819157" cy="4514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مدرنیزاسیون</a:t>
            </a:r>
          </a:p>
        </p:txBody>
      </p:sp>
      <p:pic>
        <p:nvPicPr>
          <p:cNvPr id="3" name="Picture 2" descr="Development Studies">
            <a:extLst>
              <a:ext uri="{FF2B5EF4-FFF2-40B4-BE49-F238E27FC236}">
                <a16:creationId xmlns:a16="http://schemas.microsoft.com/office/drawing/2014/main" id="{29AEE447-44B5-9EA0-B9DE-6BBC57B2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49" y="1714500"/>
            <a:ext cx="224948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کتاب مطالعات توسعه اثر جفری هینز نشر آگه - کتاب جم">
            <a:extLst>
              <a:ext uri="{FF2B5EF4-FFF2-40B4-BE49-F238E27FC236}">
                <a16:creationId xmlns:a16="http://schemas.microsoft.com/office/drawing/2014/main" id="{11C75DB6-E0BA-B2A6-2C3C-3D0447BF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59" y="1737651"/>
            <a:ext cx="2322652" cy="33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07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4699-C9DC-89DD-0537-8186B959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b="1" dirty="0"/>
              <a:t>مداخله دولت و مساله حکمرانی خوب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FABD4-5BCD-9BC7-965F-BB54A98C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2339"/>
            <a:ext cx="11353800" cy="3954624"/>
          </a:xfrm>
          <a:solidFill>
            <a:schemeClr val="bg2"/>
          </a:solidFill>
        </p:spPr>
        <p:txBody>
          <a:bodyPr/>
          <a:lstStyle/>
          <a:p>
            <a:r>
              <a:rPr lang="fa-IR" dirty="0"/>
              <a:t>نباید سؤال به این صورت مطرح شود که آیا دولت باید دخالت کند یا نه، بلکه سؤال این است که </a:t>
            </a:r>
            <a:r>
              <a:rPr lang="fa-IR" b="1" u="sng" dirty="0"/>
              <a:t>دولت چگونه باید دخالت کند</a:t>
            </a:r>
            <a:r>
              <a:rPr lang="fa-IR" dirty="0"/>
              <a:t>. بنابراین، سؤال اصلی نباید </a:t>
            </a:r>
            <a:r>
              <a:rPr lang="fa-IR" dirty="0" err="1"/>
              <a:t>اندازه‌ی</a:t>
            </a:r>
            <a:r>
              <a:rPr lang="fa-IR" dirty="0"/>
              <a:t> دولت باشد، بلکه سؤال اصلی فعالیت و </a:t>
            </a:r>
            <a:r>
              <a:rPr lang="fa-IR" dirty="0" err="1"/>
              <a:t>روش‌های</a:t>
            </a:r>
            <a:r>
              <a:rPr lang="fa-IR" dirty="0"/>
              <a:t> دولت است</a:t>
            </a:r>
            <a:r>
              <a:rPr lang="en-US" dirty="0"/>
              <a:t>.</a:t>
            </a:r>
          </a:p>
          <a:p>
            <a:endParaRPr lang="fa-IR" dirty="0"/>
          </a:p>
          <a:p>
            <a:r>
              <a:rPr lang="fa-IR" dirty="0"/>
              <a:t>مساله اصلی کاهش پیامدهای منفی دخالت دولت است. این پیامدها از طریق </a:t>
            </a:r>
            <a:r>
              <a:rPr lang="fa-IR" dirty="0" err="1"/>
              <a:t>فرآیندهایی</a:t>
            </a:r>
            <a:r>
              <a:rPr lang="fa-IR" dirty="0"/>
              <a:t> مانند شفافیت، </a:t>
            </a:r>
            <a:r>
              <a:rPr lang="fa-IR" dirty="0" err="1"/>
              <a:t>پاسخ‌گویی</a:t>
            </a:r>
            <a:r>
              <a:rPr lang="fa-IR" dirty="0"/>
              <a:t>، مشارکت و .. </a:t>
            </a:r>
            <a:r>
              <a:rPr lang="fa-IR" dirty="0" err="1"/>
              <a:t>قابلکنترل</a:t>
            </a:r>
            <a:r>
              <a:rPr lang="fa-IR" dirty="0"/>
              <a:t> و مدیریت است.</a:t>
            </a:r>
            <a:endParaRPr lang="en-US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00221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شکست در تحلیل </a:t>
            </a:r>
            <a:r>
              <a:rPr lang="fa-IR" sz="2800" b="1" dirty="0"/>
              <a:t>(خصوصا معجزه شرق آسیا)</a:t>
            </a:r>
            <a:endParaRPr lang="en-DE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34EA9-237D-F367-1271-D931AF3E1622}"/>
              </a:ext>
            </a:extLst>
          </p:cNvPr>
          <p:cNvSpPr/>
          <p:nvPr/>
        </p:nvSpPr>
        <p:spPr>
          <a:xfrm>
            <a:off x="8032830" y="2630567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تقابل‌های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فرهنگی با برخی از اصول مانند شفافیت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60C1F5-3908-9516-2B27-C6EF4F5E228B}"/>
              </a:ext>
            </a:extLst>
          </p:cNvPr>
          <p:cNvSpPr/>
          <p:nvPr/>
        </p:nvSpPr>
        <p:spPr>
          <a:xfrm>
            <a:off x="1348447" y="2630567"/>
            <a:ext cx="2872453" cy="856306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نمونه‌های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موفق بدون رعایت اصول حاکم (</a:t>
            </a:r>
            <a:r>
              <a:rPr lang="fa-IR" dirty="0" err="1">
                <a:latin typeface="Sahel" panose="020B0603030804020204" pitchFamily="34" charset="-78"/>
                <a:cs typeface="Sahel" panose="020B0603030804020204" pitchFamily="34" charset="-78"/>
              </a:rPr>
              <a:t>کره‌جنوبی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۱۹۸۰-۲۰۰۰)</a:t>
            </a:r>
          </a:p>
        </p:txBody>
      </p:sp>
      <p:pic>
        <p:nvPicPr>
          <p:cNvPr id="24578" name="Picture 2" descr="The East Asian Miracle: Economic Growth and Public Policy (World Bank Policy Research Reports)">
            <a:extLst>
              <a:ext uri="{FF2B5EF4-FFF2-40B4-BE49-F238E27FC236}">
                <a16:creationId xmlns:a16="http://schemas.microsoft.com/office/drawing/2014/main" id="{94BC9263-05B6-D37D-FF83-885CEB8C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85" y="1823816"/>
            <a:ext cx="2842628" cy="36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معرفی، خرید و دانلود کتاب تجربە توسعە آسیای شرقی">
            <a:extLst>
              <a:ext uri="{FF2B5EF4-FFF2-40B4-BE49-F238E27FC236}">
                <a16:creationId xmlns:a16="http://schemas.microsoft.com/office/drawing/2014/main" id="{56B45A16-8E67-85A9-572B-C75402CCC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29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3FA9-B297-A699-0EFA-2B66CD86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5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dirty="0"/>
              <a:t>نکته قابل توجه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873196-5C5A-662A-1902-1D25171F7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45649"/>
              </p:ext>
            </p:extLst>
          </p:nvPr>
        </p:nvGraphicFramePr>
        <p:xfrm>
          <a:off x="838201" y="2419109"/>
          <a:ext cx="10515597" cy="35881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4927451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789663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26319724"/>
                    </a:ext>
                  </a:extLst>
                </a:gridCol>
              </a:tblGrid>
              <a:tr h="1196050">
                <a:tc>
                  <a:txBody>
                    <a:bodyPr/>
                    <a:lstStyle/>
                    <a:p>
                      <a:pPr algn="ctr"/>
                      <a:endParaRPr lang="en-DE" b="1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 را اجرا </a:t>
                      </a:r>
                      <a:r>
                        <a:rPr lang="fa-IR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کرده‌اند</a:t>
                      </a:r>
                      <a:endParaRPr lang="en-DE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 را اجرا </a:t>
                      </a:r>
                      <a:r>
                        <a:rPr lang="fa-IR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نکرده‌اند</a:t>
                      </a:r>
                      <a:endParaRPr lang="en-DE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02573"/>
                  </a:ext>
                </a:extLst>
              </a:tr>
              <a:tr h="119605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موفق </a:t>
                      </a:r>
                      <a:r>
                        <a:rPr lang="fa-IR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شده‌اند</a:t>
                      </a:r>
                      <a:endParaRPr lang="en-DE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DE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DE" b="1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744497"/>
                  </a:ext>
                </a:extLst>
              </a:tr>
              <a:tr h="119605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موفق </a:t>
                      </a:r>
                      <a:r>
                        <a:rPr lang="fa-IR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نشده‌اند</a:t>
                      </a:r>
                      <a:endParaRPr lang="en-DE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DE" b="1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DE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25171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48D9550-53F6-5460-21BE-39AAF2023003}"/>
              </a:ext>
            </a:extLst>
          </p:cNvPr>
          <p:cNvSpPr/>
          <p:nvPr/>
        </p:nvSpPr>
        <p:spPr>
          <a:xfrm>
            <a:off x="4988688" y="3727047"/>
            <a:ext cx="2453833" cy="9722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تمرکز </a:t>
            </a:r>
            <a:r>
              <a:rPr lang="fa-IR" dirty="0" err="1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گمراه‌کننده</a:t>
            </a:r>
            <a:endParaRPr lang="en-DE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91632F-0C5E-C47F-D737-57E30B6AAC0A}"/>
              </a:ext>
            </a:extLst>
          </p:cNvPr>
          <p:cNvSpPr/>
          <p:nvPr/>
        </p:nvSpPr>
        <p:spPr>
          <a:xfrm>
            <a:off x="8371968" y="3727047"/>
            <a:ext cx="2453833" cy="9722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خطای بتا</a:t>
            </a:r>
            <a:endParaRPr lang="en-DE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ADC0BC-6817-7FAF-5CF3-BE2955561635}"/>
              </a:ext>
            </a:extLst>
          </p:cNvPr>
          <p:cNvSpPr/>
          <p:nvPr/>
        </p:nvSpPr>
        <p:spPr>
          <a:xfrm>
            <a:off x="4988687" y="4918466"/>
            <a:ext cx="2453833" cy="9722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solidFill>
                  <a:schemeClr val="tx2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خطای آلفا</a:t>
            </a:r>
            <a:endParaRPr lang="en-DE" dirty="0">
              <a:solidFill>
                <a:schemeClr val="tx2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89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3AC472-2454-E03F-B167-E2F4FE31EF33}"/>
              </a:ext>
            </a:extLst>
          </p:cNvPr>
          <p:cNvSpPr txBox="1">
            <a:spLocks/>
          </p:cNvSpPr>
          <p:nvPr/>
        </p:nvSpPr>
        <p:spPr>
          <a:xfrm>
            <a:off x="8472668" y="1053297"/>
            <a:ext cx="3426107" cy="5231238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به صورت متناوب معرفی </a:t>
            </a:r>
            <a:r>
              <a:rPr lang="fa-IR" b="1" dirty="0" err="1"/>
              <a:t>کتاب‌ها</a:t>
            </a:r>
            <a:r>
              <a:rPr lang="fa-IR" b="1" dirty="0"/>
              <a:t> در صفحه </a:t>
            </a:r>
            <a:r>
              <a:rPr lang="fa-IR" b="1" dirty="0" err="1"/>
              <a:t>اینستاگرام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 err="1"/>
              <a:t>علاقه‌مندان</a:t>
            </a:r>
            <a:r>
              <a:rPr lang="fa-IR" b="1" dirty="0"/>
              <a:t> به </a:t>
            </a:r>
            <a:r>
              <a:rPr lang="fa-IR" b="1" dirty="0" err="1"/>
              <a:t>پژوهش‌های</a:t>
            </a:r>
            <a:r>
              <a:rPr lang="fa-IR" b="1" dirty="0"/>
              <a:t> مشترک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/>
              <a:t>amirnazemy@gmail.com</a:t>
            </a:r>
            <a:endParaRPr lang="fa-I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سپاس از </a:t>
            </a:r>
            <a:r>
              <a:rPr lang="fa-IR" b="1" dirty="0" err="1"/>
              <a:t>حوصله‌تان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تا هفته بعد ...</a:t>
            </a:r>
            <a:endParaRPr lang="en-DE" b="1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AB0719E-EB24-8362-1DC0-CC7F709A2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86677"/>
              </p:ext>
            </p:extLst>
          </p:nvPr>
        </p:nvGraphicFramePr>
        <p:xfrm>
          <a:off x="486137" y="365126"/>
          <a:ext cx="7685590" cy="63294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29809">
                  <a:extLst>
                    <a:ext uri="{9D8B030D-6E8A-4147-A177-3AD203B41FA5}">
                      <a16:colId xmlns:a16="http://schemas.microsoft.com/office/drawing/2014/main" val="4106167922"/>
                    </a:ext>
                  </a:extLst>
                </a:gridCol>
                <a:gridCol w="2720327">
                  <a:extLst>
                    <a:ext uri="{9D8B030D-6E8A-4147-A177-3AD203B41FA5}">
                      <a16:colId xmlns:a16="http://schemas.microsoft.com/office/drawing/2014/main" val="2119137963"/>
                    </a:ext>
                  </a:extLst>
                </a:gridCol>
                <a:gridCol w="2535454">
                  <a:extLst>
                    <a:ext uri="{9D8B030D-6E8A-4147-A177-3AD203B41FA5}">
                      <a16:colId xmlns:a16="http://schemas.microsoft.com/office/drawing/2014/main" val="3086282917"/>
                    </a:ext>
                  </a:extLst>
                </a:gridCol>
              </a:tblGrid>
              <a:tr h="3285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دسته‌بندی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مولفه کلیدی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895406939"/>
                  </a:ext>
                </a:extLst>
              </a:tr>
              <a:tr h="64576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الگوبرداری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مدرنیزاسیون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فناوری</a:t>
                      </a:r>
                      <a:b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515776746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نئولیبرال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1164721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خوب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26376189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نظامی‌گری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قدرت نظامی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02615385"/>
                  </a:ext>
                </a:extLst>
              </a:tr>
              <a:tr h="32850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توانمندسازی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دولت توانمند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2934731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انسانی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78652526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شایسته‌سالاری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74475558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نظم‌های دسترسی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808332316"/>
                  </a:ext>
                </a:extLst>
              </a:tr>
              <a:tr h="374480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سوسیالیسم</a:t>
                      </a:r>
                      <a:endParaRPr lang="fa-IR" sz="16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(</a:t>
                      </a:r>
                      <a:r>
                        <a:rPr lang="fa-IR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چپ‌گرایانه</a:t>
                      </a:r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)</a:t>
                      </a: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استالینیسم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اقتصادی-سیاسی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087020184"/>
                  </a:ext>
                </a:extLst>
              </a:tr>
              <a:tr h="37448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مارکسیسم-مائوئیسم</a:t>
                      </a:r>
                      <a:endParaRPr lang="fa-IR" sz="1600" b="0" i="0" u="none" strike="noStrike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فرهنگی-سیاسی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34192140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ساختارگرایی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b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92018432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پسااستعماری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سیاسی: رابطه استعماری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953757026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متوازن‌سازی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پایدار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محیط زیست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046734828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دالان باریک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اجتماعی</a:t>
                      </a:r>
                    </a:p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</a:t>
                      </a: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584331007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برون‌گرایی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وابستگی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4830444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توازن مثبت و منفی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12270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94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B716-FC32-C8C1-0DF7-2DAE6BA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چگونه </a:t>
            </a:r>
            <a:r>
              <a:rPr lang="fa-IR" b="1" dirty="0" err="1"/>
              <a:t>نظریه‌های</a:t>
            </a:r>
            <a:r>
              <a:rPr lang="fa-IR" b="1" dirty="0"/>
              <a:t> توسعه را بخوانیم؟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32D0-9C69-021D-B43D-02FEFC47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95" y="1935480"/>
            <a:ext cx="11092405" cy="4662090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fa-IR" b="1" dirty="0" err="1"/>
              <a:t>به‌جای</a:t>
            </a:r>
            <a:r>
              <a:rPr lang="fa-IR" b="1" dirty="0"/>
              <a:t> نگاه انتقادی، برای فهم  بهتر نگاه </a:t>
            </a:r>
            <a:r>
              <a:rPr lang="fa-IR" b="1" dirty="0" err="1"/>
              <a:t>هم‌دلانه</a:t>
            </a:r>
            <a:r>
              <a:rPr lang="fa-IR" b="1" dirty="0"/>
              <a:t> داشته باشید. نقد پس از فهم است.</a:t>
            </a:r>
          </a:p>
          <a:p>
            <a:endParaRPr lang="fa-IR" b="1" dirty="0"/>
          </a:p>
          <a:p>
            <a:r>
              <a:rPr lang="fa-IR" b="1" dirty="0"/>
              <a:t>به جای نگاه کلان و کلی نگاه </a:t>
            </a:r>
            <a:r>
              <a:rPr lang="fa-IR" b="1" dirty="0" err="1"/>
              <a:t>حوزه‌ای</a:t>
            </a:r>
            <a:r>
              <a:rPr lang="fa-IR" b="1" dirty="0"/>
              <a:t> و بومی:</a:t>
            </a:r>
          </a:p>
          <a:p>
            <a:pPr lvl="1"/>
            <a:r>
              <a:rPr lang="fa-IR" b="1" dirty="0"/>
              <a:t>پرسش نمونه: برای توسعه حوزه اینترنت در ایران چه کنیم؟</a:t>
            </a:r>
          </a:p>
          <a:p>
            <a:pPr lvl="1"/>
            <a:endParaRPr lang="fa-IR" b="1" dirty="0"/>
          </a:p>
          <a:p>
            <a:r>
              <a:rPr lang="fa-IR" b="1" dirty="0"/>
              <a:t>هیچ </a:t>
            </a:r>
            <a:r>
              <a:rPr lang="fa-IR" b="1" dirty="0" err="1"/>
              <a:t>نظریه‌ای</a:t>
            </a:r>
            <a:r>
              <a:rPr lang="fa-IR" b="1" dirty="0"/>
              <a:t> تمامی درست یا تمامی نادرست نیست.</a:t>
            </a:r>
          </a:p>
          <a:p>
            <a:pPr lvl="1"/>
            <a:r>
              <a:rPr lang="fa-IR" b="1" dirty="0"/>
              <a:t>هر </a:t>
            </a:r>
            <a:r>
              <a:rPr lang="fa-IR" b="1" dirty="0" err="1"/>
              <a:t>نظریه‌ای</a:t>
            </a:r>
            <a:r>
              <a:rPr lang="fa-IR" b="1" dirty="0"/>
              <a:t> بیش از </a:t>
            </a:r>
            <a:r>
              <a:rPr lang="fa-IR" b="1" dirty="0" err="1"/>
              <a:t>آن‌که</a:t>
            </a:r>
            <a:r>
              <a:rPr lang="fa-IR" b="1" dirty="0"/>
              <a:t> بگوید کدام راه درست است، </a:t>
            </a:r>
            <a:r>
              <a:rPr lang="fa-IR" b="1" dirty="0" err="1"/>
              <a:t>می‌گوید</a:t>
            </a:r>
            <a:r>
              <a:rPr lang="fa-IR" b="1" dirty="0"/>
              <a:t> کدام </a:t>
            </a:r>
            <a:r>
              <a:rPr lang="fa-IR" b="1" dirty="0" err="1"/>
              <a:t>راه‌ها</a:t>
            </a:r>
            <a:r>
              <a:rPr lang="fa-IR" b="1" dirty="0"/>
              <a:t> نادرست هستند!</a:t>
            </a:r>
          </a:p>
          <a:p>
            <a:pPr lvl="1"/>
            <a:endParaRPr lang="fa-IR" b="1" dirty="0"/>
          </a:p>
          <a:p>
            <a:r>
              <a:rPr lang="fa-IR" b="1" dirty="0"/>
              <a:t>توسعه به عنوان مسیر و نه مقصد</a:t>
            </a:r>
          </a:p>
          <a:p>
            <a:pPr lvl="1"/>
            <a:r>
              <a:rPr lang="fa-IR" b="1" dirty="0" err="1"/>
              <a:t>توسعه‌یافتگی</a:t>
            </a:r>
            <a:r>
              <a:rPr lang="fa-IR" b="1" dirty="0"/>
              <a:t> تنها نسبت به گذشته یا دیگران معنادار است.</a:t>
            </a:r>
          </a:p>
          <a:p>
            <a:pPr lvl="1"/>
            <a:endParaRPr lang="fa-IR" b="1" dirty="0"/>
          </a:p>
          <a:p>
            <a:r>
              <a:rPr lang="fa-IR" b="1" dirty="0"/>
              <a:t>تفکیک میان </a:t>
            </a:r>
            <a:r>
              <a:rPr lang="fa-IR" b="1" dirty="0" err="1"/>
              <a:t>خواسته‌ها</a:t>
            </a:r>
            <a:r>
              <a:rPr lang="fa-IR" b="1" dirty="0"/>
              <a:t> با </a:t>
            </a:r>
            <a:r>
              <a:rPr lang="fa-IR" b="1" dirty="0" err="1"/>
              <a:t>واقعیت‌ها</a:t>
            </a:r>
            <a:endParaRPr lang="fa-IR" b="1" dirty="0"/>
          </a:p>
          <a:p>
            <a:pPr lvl="1"/>
            <a:r>
              <a:rPr lang="fa-IR" b="1" dirty="0"/>
              <a:t>مبنای توسعه یافتن راه درست برای یک مسیر است و وابسته با توانمندی فعلی</a:t>
            </a:r>
          </a:p>
        </p:txBody>
      </p:sp>
    </p:spTree>
    <p:extLst>
      <p:ext uri="{BB962C8B-B14F-4D97-AF65-F5344CB8AC3E}">
        <p14:creationId xmlns:p14="http://schemas.microsoft.com/office/powerpoint/2010/main" val="253506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E16D31-B35D-C82D-84FC-E0C5FC47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شروع مساله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36F6E-82D6-924C-0A55-EE6B8AC8F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وقتی توسعه و رشد تبدیل به مساله جوامع </a:t>
            </a:r>
            <a:r>
              <a:rPr lang="fa-IR" dirty="0" err="1"/>
              <a:t>می‌شود</a:t>
            </a:r>
            <a:r>
              <a:rPr lang="fa-IR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338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نقلاب صنعتی - گروه فنی و مهندسی الکتریکالا">
            <a:extLst>
              <a:ext uri="{FF2B5EF4-FFF2-40B4-BE49-F238E27FC236}">
                <a16:creationId xmlns:a16="http://schemas.microsoft.com/office/drawing/2014/main" id="{3901E2B4-F547-FCA0-797F-2943E1FB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00" y="681037"/>
            <a:ext cx="7533400" cy="503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FD69-0B89-908A-5C44-6C541CD0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7388"/>
            <a:ext cx="6377651" cy="5231238"/>
          </a:xfrm>
          <a:solidFill>
            <a:srgbClr val="63C2CD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a-IR" dirty="0"/>
              <a:t>انقلاب صنعتی (۱۷۶۰-۱۸۴۰)</a:t>
            </a:r>
          </a:p>
          <a:p>
            <a:pPr marL="0" indent="0">
              <a:buNone/>
            </a:pPr>
            <a:r>
              <a:rPr lang="fa-IR" dirty="0"/>
              <a:t>ماشین</a:t>
            </a:r>
          </a:p>
          <a:p>
            <a:pPr marL="0" indent="0">
              <a:buNone/>
            </a:pPr>
            <a:r>
              <a:rPr lang="fa-IR" dirty="0"/>
              <a:t>شکاف میان جوامع</a:t>
            </a:r>
          </a:p>
          <a:p>
            <a:pPr marL="0" indent="0">
              <a:buNone/>
            </a:pPr>
            <a:r>
              <a:rPr lang="fa-IR" dirty="0"/>
              <a:t>رشد سریع برخی از جوامع</a:t>
            </a:r>
          </a:p>
          <a:p>
            <a:pPr marL="0" indent="0">
              <a:buNone/>
            </a:pPr>
            <a:r>
              <a:rPr lang="fa-IR" dirty="0"/>
              <a:t>بر هم خوردن مناسبات اجتماعی پیشین و </a:t>
            </a:r>
            <a:r>
              <a:rPr lang="fa-IR" dirty="0" err="1"/>
              <a:t>شکل‌گیری</a:t>
            </a:r>
            <a:r>
              <a:rPr lang="fa-IR" dirty="0"/>
              <a:t> طبقه متوسط</a:t>
            </a:r>
          </a:p>
          <a:p>
            <a:pPr marL="0" indent="0">
              <a:buNone/>
            </a:pPr>
            <a:r>
              <a:rPr lang="fa-IR" dirty="0"/>
              <a:t>مطالبات اجتماعی و </a:t>
            </a:r>
            <a:r>
              <a:rPr lang="fa-IR" dirty="0" err="1"/>
              <a:t>شکل‌گیری</a:t>
            </a:r>
            <a:r>
              <a:rPr lang="fa-IR" dirty="0"/>
              <a:t> فهم جدید</a:t>
            </a:r>
          </a:p>
          <a:p>
            <a:pPr marL="0" indent="0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sz="3600" b="1" dirty="0"/>
              <a:t>مدرنیزاسیون</a:t>
            </a:r>
            <a:endParaRPr lang="en-DE" sz="3600" b="1" dirty="0"/>
          </a:p>
        </p:txBody>
      </p:sp>
    </p:spTree>
    <p:extLst>
      <p:ext uri="{BB962C8B-B14F-4D97-AF65-F5344CB8AC3E}">
        <p14:creationId xmlns:p14="http://schemas.microsoft.com/office/powerpoint/2010/main" val="162750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5313B-3633-AF55-4430-96FF3D0D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1616"/>
            <a:ext cx="7373073" cy="48630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FD69-0B89-908A-5C44-6C541CD0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349" y="1400537"/>
            <a:ext cx="6377651" cy="5231238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a-IR" b="1" dirty="0" err="1"/>
              <a:t>عصرِ</a:t>
            </a:r>
            <a:r>
              <a:rPr lang="fa-IR" b="1" dirty="0"/>
              <a:t> روشنگری</a:t>
            </a:r>
            <a:r>
              <a:rPr lang="fa-IR" dirty="0"/>
              <a:t> یا </a:t>
            </a:r>
            <a:r>
              <a:rPr lang="fa-IR" b="1" dirty="0" err="1"/>
              <a:t>روشن‌اندیشی</a:t>
            </a:r>
            <a:r>
              <a:rPr lang="fa-IR" b="1" dirty="0"/>
              <a:t> </a:t>
            </a:r>
            <a:r>
              <a:rPr lang="fa-IR" dirty="0"/>
              <a:t>(۱۶۵۰-۱۸۰۰)</a:t>
            </a:r>
          </a:p>
          <a:p>
            <a:pPr marL="0" indent="0">
              <a:buNone/>
            </a:pPr>
            <a:r>
              <a:rPr lang="fa-IR" dirty="0" err="1"/>
              <a:t>ایده‌های</a:t>
            </a:r>
            <a:r>
              <a:rPr lang="fa-IR" dirty="0"/>
              <a:t> کلیدی روشنگری: آزادی، پیشرفت، عقلانیت، مدارا</a:t>
            </a:r>
          </a:p>
          <a:p>
            <a:pPr marL="0" indent="0">
              <a:buNone/>
            </a:pPr>
            <a:r>
              <a:rPr lang="fa-IR" dirty="0"/>
              <a:t>در تقابل با سوء استفاده از کلیسا (دین) و دولت</a:t>
            </a:r>
          </a:p>
          <a:p>
            <a:pPr marL="0" indent="0">
              <a:buNone/>
            </a:pPr>
            <a:r>
              <a:rPr lang="fa-IR" dirty="0"/>
              <a:t>فیلسوفان: </a:t>
            </a:r>
            <a:r>
              <a:rPr lang="fa-IR" dirty="0" err="1"/>
              <a:t>ولتر</a:t>
            </a:r>
            <a:r>
              <a:rPr lang="fa-IR" dirty="0"/>
              <a:t>، </a:t>
            </a:r>
            <a:r>
              <a:rPr lang="fa-IR" dirty="0" err="1"/>
              <a:t>روسو</a:t>
            </a:r>
            <a:r>
              <a:rPr lang="fa-IR" dirty="0"/>
              <a:t>، </a:t>
            </a:r>
            <a:r>
              <a:rPr lang="fa-IR" dirty="0" err="1"/>
              <a:t>مونتسکیو</a:t>
            </a:r>
            <a:r>
              <a:rPr lang="fa-IR" dirty="0"/>
              <a:t>، کانت</a:t>
            </a:r>
          </a:p>
          <a:p>
            <a:pPr marL="0" indent="0">
              <a:buNone/>
            </a:pPr>
            <a:r>
              <a:rPr lang="fa-IR" dirty="0"/>
              <a:t> </a:t>
            </a:r>
          </a:p>
          <a:p>
            <a:pPr marL="0" indent="0" algn="ctr">
              <a:buNone/>
            </a:pPr>
            <a:r>
              <a:rPr lang="fa-IR" sz="3600" b="1" dirty="0"/>
              <a:t>مدرنیته</a:t>
            </a:r>
            <a:endParaRPr lang="en-DE" sz="3600" b="1" dirty="0"/>
          </a:p>
        </p:txBody>
      </p:sp>
    </p:spTree>
    <p:extLst>
      <p:ext uri="{BB962C8B-B14F-4D97-AF65-F5344CB8AC3E}">
        <p14:creationId xmlns:p14="http://schemas.microsoft.com/office/powerpoint/2010/main" val="20114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owth imperative - Wikipedia">
            <a:extLst>
              <a:ext uri="{FF2B5EF4-FFF2-40B4-BE49-F238E27FC236}">
                <a16:creationId xmlns:a16="http://schemas.microsoft.com/office/drawing/2014/main" id="{645CD5B5-4335-A5FF-B61F-C1CB8993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45" y="717630"/>
            <a:ext cx="6991109" cy="52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307C97-A8A0-1DD8-FD73-7F267AFE33E7}"/>
              </a:ext>
            </a:extLst>
          </p:cNvPr>
          <p:cNvSpPr/>
          <p:nvPr/>
        </p:nvSpPr>
        <p:spPr>
          <a:xfrm>
            <a:off x="7361499" y="3900668"/>
            <a:ext cx="763929" cy="763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09E7D5-77A2-487E-1450-B79CD5745AE4}"/>
              </a:ext>
            </a:extLst>
          </p:cNvPr>
          <p:cNvSpPr/>
          <p:nvPr/>
        </p:nvSpPr>
        <p:spPr>
          <a:xfrm>
            <a:off x="4548851" y="1169043"/>
            <a:ext cx="3576577" cy="1006998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رشد سریع و نمایی</a:t>
            </a:r>
          </a:p>
        </p:txBody>
      </p:sp>
    </p:spTree>
    <p:extLst>
      <p:ext uri="{BB962C8B-B14F-4D97-AF65-F5344CB8AC3E}">
        <p14:creationId xmlns:p14="http://schemas.microsoft.com/office/powerpoint/2010/main" val="328575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16783</TotalTime>
  <Words>2026</Words>
  <Application>Microsoft Macintosh PowerPoint</Application>
  <PresentationFormat>Widescreen</PresentationFormat>
  <Paragraphs>361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Sahel</vt:lpstr>
      <vt:lpstr>X Yekan</vt:lpstr>
      <vt:lpstr>Office Theme</vt:lpstr>
      <vt:lpstr>نظریه‌های توسعه یکم: نظریه‌های غالب</vt:lpstr>
      <vt:lpstr>PowerPoint Presentation</vt:lpstr>
      <vt:lpstr>جایابی بر اساس طیف‌های مختلف (نمونه1)</vt:lpstr>
      <vt:lpstr>جایابی بر اساس طیف‌های مختلف (نمونه2)</vt:lpstr>
      <vt:lpstr>چگونه نظریه‌های توسعه را بخوانیم؟</vt:lpstr>
      <vt:lpstr>شروع مساله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مساله‌ها</vt:lpstr>
      <vt:lpstr>آیا از همان زمان برای ما ایرانیان مساله بوده است؟  ما بیشتر از کدام سو نگریسته‌ایم؟</vt:lpstr>
      <vt:lpstr>PowerPoint Presentation</vt:lpstr>
      <vt:lpstr>PowerPoint Presentation</vt:lpstr>
      <vt:lpstr>۱.نظریه نوسازی (مدرنیزاسیون)</vt:lpstr>
      <vt:lpstr>Rostow's stages of growth</vt:lpstr>
      <vt:lpstr>۱-جوامع سنتی </vt:lpstr>
      <vt:lpstr>۲-گذار به خیزش (آمادگی برای توسعه)</vt:lpstr>
      <vt:lpstr>PowerPoint Presentation</vt:lpstr>
      <vt:lpstr>۳-خیزش (توسعه)</vt:lpstr>
      <vt:lpstr>۴-پیش به سمت بلوغ (تثبیت توسعه)</vt:lpstr>
      <vt:lpstr>۵-بلوغ (توسعه زاینده)</vt:lpstr>
      <vt:lpstr>یادآوری</vt:lpstr>
      <vt:lpstr>PowerPoint Presentation</vt:lpstr>
      <vt:lpstr>ویژگی‌های کلیدی نگاه مدرنیزاسیون در توسعه صنعتی</vt:lpstr>
      <vt:lpstr>جنگ جهانی دوم و نیاز به الگوی توسعه</vt:lpstr>
      <vt:lpstr>نظریه نوسازی (مدرنیزاسیون) نسخه‌ای نهادی</vt:lpstr>
      <vt:lpstr>نمونه: شکل‌گیری سازمان برنامه</vt:lpstr>
      <vt:lpstr>شکست در عمل (خصوصا دهه‌های ۷۰-۱۹۵۰ آفریقا)</vt:lpstr>
      <vt:lpstr>۱.نظریه نوسازی (مدرنیزاسیون)</vt:lpstr>
      <vt:lpstr>۲.نظریه نئولیبرالی توسعه  (روایت اجماع واشنگتن)</vt:lpstr>
      <vt:lpstr>آسیب‌شناسی نظریه نوسازی از دید نئولیبرالی</vt:lpstr>
      <vt:lpstr>توصیه‌های عمومی برای بهبود ساختارها (۱۹۸۹)</vt:lpstr>
      <vt:lpstr>شکست در عمل (خصوصا دهه‌های ۲۰۰۰-۱۹۹۰ آمریکای لاتین)</vt:lpstr>
      <vt:lpstr>۲.نظریه نئولیبرال</vt:lpstr>
      <vt:lpstr>۳.نظریه حکمرانی خوب</vt:lpstr>
      <vt:lpstr>آسیب‌شناسی نظریه‌های نوسازی و نئولیبرالی از منظر حکمرانی خوب</vt:lpstr>
      <vt:lpstr>اصول حکمرانی خوب</vt:lpstr>
      <vt:lpstr>مداخله دولت و مساله حکمرانی خوب</vt:lpstr>
      <vt:lpstr>شکست در تحلیل (خصوصا معجزه شرق آسیا)</vt:lpstr>
      <vt:lpstr>نکته قابل توجه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256</cp:revision>
  <dcterms:created xsi:type="dcterms:W3CDTF">2024-09-19T09:47:39Z</dcterms:created>
  <dcterms:modified xsi:type="dcterms:W3CDTF">2024-10-17T20:36:49Z</dcterms:modified>
</cp:coreProperties>
</file>